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60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624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3043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B1350C-83C9-4382-A8AC-BA0EF0B8FF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6DBDE4-32F5-4507-B180-FE4A20F8A9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BF976-40DE-492F-8813-DB3D9542DBD9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3ED667-7744-45B8-AC18-383D56EB51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4C4481-4222-4214-9604-015C75ECC0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3FFF9-64CC-45E5-8EF2-C83EB6030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22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BE4F1-DE99-4B0D-A039-CB4A13C20AC1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99864-110F-472F-864D-BAF59E8CD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09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8A834212-F09A-49DC-AC96-F4D1DE30C9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1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B898F074-0100-49E1-9A24-D7334E5A90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64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0606C92A-0E58-49C6-965C-26C4977E91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28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3EDDFA57-0B53-4D2D-B937-0F387337FF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17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AAB26675-2C80-4C8E-9CE1-C29451BE6A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50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C3E971AC-24B0-4DE3-98FA-38BF0295A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57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941E093-E970-4BE0-936D-032DAB29BC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41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EDFA8D1-A089-4AEC-8542-F19AE469B7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00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35B0-ADAD-4793-AABF-F6221BC92ECD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7C74-75AE-40BE-A5A2-1FBF984BF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4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35B0-ADAD-4793-AABF-F6221BC92ECD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7C74-75AE-40BE-A5A2-1FBF984BF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2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35B0-ADAD-4793-AABF-F6221BC92ECD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7C74-75AE-40BE-A5A2-1FBF984BF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68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BD06E-0898-4F22-AB57-BE786AD2D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64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C87C0-0A2E-46FA-9A98-1E37F653F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1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2BA88-3492-4C47-B5F4-F9F362C88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66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F7136-545C-4368-BA62-11E4BED1E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80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0CEA1-8D15-4288-9D1A-8BD8F065F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19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AF650-F2CF-4A99-ACA6-C8FD5F9A3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06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248DD-12ED-4A5A-84E6-D1B4E569B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68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C8D3E-2869-45BD-9F9C-4BF74CD15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85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35B0-ADAD-4793-AABF-F6221BC92ECD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7C74-75AE-40BE-A5A2-1FBF984BF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86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34204-4E31-437D-B55F-3B0FAA574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88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B9054-5179-4D26-893E-C89789D46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40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4800"/>
            <a:ext cx="2132012" cy="582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246813" cy="5822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BDEFF-C911-4F76-9406-5E3462C04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32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921625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7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7012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40175"/>
            <a:ext cx="4037012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8950B-E710-409E-A4FA-78E5F75DD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2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35B0-ADAD-4793-AABF-F6221BC92ECD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7C74-75AE-40BE-A5A2-1FBF984BF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40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35B0-ADAD-4793-AABF-F6221BC92ECD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7C74-75AE-40BE-A5A2-1FBF984BF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2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35B0-ADAD-4793-AABF-F6221BC92ECD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7C74-75AE-40BE-A5A2-1FBF984BF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9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35B0-ADAD-4793-AABF-F6221BC92ECD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7C74-75AE-40BE-A5A2-1FBF984BF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3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35B0-ADAD-4793-AABF-F6221BC92ECD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7C74-75AE-40BE-A5A2-1FBF984BF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38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35B0-ADAD-4793-AABF-F6221BC92ECD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7C74-75AE-40BE-A5A2-1FBF984BF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40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35B0-ADAD-4793-AABF-F6221BC92ECD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7C74-75AE-40BE-A5A2-1FBF984BF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4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735B0-ADAD-4793-AABF-F6221BC92ECD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07C74-75AE-40BE-A5A2-1FBF984BF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483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5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304800"/>
            <a:ext cx="76930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457200" y="1447800"/>
            <a:ext cx="8458200" cy="1588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487713"/>
            <a:ext cx="1066800" cy="548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34150"/>
            <a:ext cx="609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/>
            </a:lvl1pPr>
          </a:lstStyle>
          <a:p>
            <a:pPr>
              <a:defRPr/>
            </a:pPr>
            <a:fld id="{3E8DD115-6854-4B7B-B4C4-365FCAD11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1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homas.markj@epa.gov" TargetMode="External"/><Relationship Id="rId2" Type="http://schemas.openxmlformats.org/officeDocument/2006/relationships/hyperlink" Target="https://epaaspect.maps.arcgis.com/home/signin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mailto:curry.timothy@epa.gov" TargetMode="External"/><Relationship Id="rId4" Type="http://schemas.openxmlformats.org/officeDocument/2006/relationships/hyperlink" Target="mailto:Cardarelli.john@epa.go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9563" y="76200"/>
            <a:ext cx="348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</a:rPr>
              <a:t>US EPA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24100" y="632618"/>
            <a:ext cx="7848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ASPECT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26600" y="2819400"/>
            <a:ext cx="223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Weaknesses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2819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B050"/>
                </a:solidFill>
              </a:rPr>
              <a:t>Strengths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2729" y="10784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350" y="1495961"/>
            <a:ext cx="8427300" cy="1323439"/>
          </a:xfrm>
          <a:prstGeom prst="rect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Airborne Spectral Photometric Environmental Collection Technology (ASPECT)</a:t>
            </a:r>
          </a:p>
          <a:p>
            <a:r>
              <a:rPr lang="en-US" sz="1600" dirty="0">
                <a:solidFill>
                  <a:schemeClr val="bg1"/>
                </a:solidFill>
              </a:rPr>
              <a:t>Infrared Line Scanner; High Speed Infrared Spectrometer</a:t>
            </a:r>
          </a:p>
          <a:p>
            <a:r>
              <a:rPr lang="en-US" sz="1600" dirty="0">
                <a:solidFill>
                  <a:schemeClr val="bg1"/>
                </a:solidFill>
              </a:rPr>
              <a:t>IR and Visible Video &amp; High Resolution Aerial &amp; Oblique Photography (orthorectification)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Geospatial chemical &amp; radiological (gamma and neutron) information</a:t>
            </a:r>
          </a:p>
          <a:p>
            <a:r>
              <a:rPr lang="en-US" sz="1600" dirty="0">
                <a:solidFill>
                  <a:schemeClr val="bg1"/>
                </a:solidFill>
              </a:rPr>
              <a:t>Satellite communications			Format: Google Earth and ESRI formats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8349" y="3188732"/>
            <a:ext cx="4268251" cy="1077218"/>
          </a:xfrm>
          <a:prstGeom prst="rect">
            <a:avLst/>
          </a:prstGeom>
          <a:solidFill>
            <a:srgbClr val="00B050">
              <a:alpha val="7000"/>
            </a:srgb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Wheels up within 1 hour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Direct integration to the Incident Command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Automatic processing (products within minutes)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Standoff detection of oil, chemical &amp; rad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00600" y="3188732"/>
            <a:ext cx="3985050" cy="1077218"/>
          </a:xfrm>
          <a:prstGeom prst="rect">
            <a:avLst/>
          </a:prstGeom>
          <a:solidFill>
            <a:srgbClr val="FF0000">
              <a:alpha val="7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Fixed wing aircraft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52143" y="1002307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Aircraft Image</a:t>
            </a:r>
          </a:p>
        </p:txBody>
      </p:sp>
      <p:sp>
        <p:nvSpPr>
          <p:cNvPr id="39" name="Oval 38"/>
          <p:cNvSpPr/>
          <p:nvPr/>
        </p:nvSpPr>
        <p:spPr>
          <a:xfrm>
            <a:off x="5181600" y="1080396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34000" y="622944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Satellite Image</a:t>
            </a:r>
          </a:p>
        </p:txBody>
      </p:sp>
      <p:sp>
        <p:nvSpPr>
          <p:cNvPr id="37" name="Oval 36"/>
          <p:cNvSpPr/>
          <p:nvPr/>
        </p:nvSpPr>
        <p:spPr>
          <a:xfrm>
            <a:off x="5181600" y="699144"/>
            <a:ext cx="182880" cy="18288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62800" y="1002307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Man-made Product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62800" y="622944"/>
            <a:ext cx="1965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Automated Product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62600" y="16574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Product Type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596406-CB8B-49F7-80B7-93A3FE523A0C}"/>
              </a:ext>
            </a:extLst>
          </p:cNvPr>
          <p:cNvSpPr txBox="1"/>
          <p:nvPr/>
        </p:nvSpPr>
        <p:spPr>
          <a:xfrm>
            <a:off x="358350" y="4639943"/>
            <a:ext cx="8427300" cy="1384995"/>
          </a:xfrm>
          <a:prstGeom prst="rect">
            <a:avLst/>
          </a:prstGeom>
          <a:solidFill>
            <a:srgbClr val="0070C0">
              <a:alpha val="5000"/>
            </a:srgbClr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bg1"/>
                </a:solidFill>
              </a:rPr>
              <a:t>Numerous publications are available upon request as well as Google Earth Example Products.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The ASPECT ESRI web site account is: </a:t>
            </a:r>
            <a:r>
              <a:rPr lang="en-US" sz="1400" b="1" i="1" dirty="0">
                <a:solidFill>
                  <a:schemeClr val="bg1"/>
                </a:solidFill>
                <a:hlinkClick r:id="rId2"/>
              </a:rPr>
              <a:t>https://epaaspect.maps.arcgis.com/home/signin.html</a:t>
            </a:r>
            <a:r>
              <a:rPr lang="en-US" sz="1400" b="1" i="1" dirty="0">
                <a:solidFill>
                  <a:schemeClr val="bg1"/>
                </a:solidFill>
              </a:rPr>
              <a:t> </a:t>
            </a:r>
          </a:p>
          <a:p>
            <a:pPr lvl="6"/>
            <a:r>
              <a:rPr lang="en-US" sz="1400" b="1" i="1" dirty="0">
                <a:solidFill>
                  <a:schemeClr val="bg1"/>
                </a:solidFill>
              </a:rPr>
              <a:t>user: epaaspect1</a:t>
            </a:r>
          </a:p>
          <a:p>
            <a:pPr lvl="6"/>
            <a:r>
              <a:rPr lang="en-US" sz="1400" b="1" i="1" dirty="0">
                <a:solidFill>
                  <a:schemeClr val="bg1"/>
                </a:solidFill>
              </a:rPr>
              <a:t>password: data4ASPECT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You can find maps and various ESRI products in the account.  These are all accessed by a web link which you will find on the pages.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8E505E-06AC-42CD-95BE-ED9B12E6424B}"/>
              </a:ext>
            </a:extLst>
          </p:cNvPr>
          <p:cNvSpPr txBox="1"/>
          <p:nvPr/>
        </p:nvSpPr>
        <p:spPr>
          <a:xfrm>
            <a:off x="358350" y="4343400"/>
            <a:ext cx="3200400" cy="40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0070C0"/>
                </a:solidFill>
              </a:rPr>
              <a:t>Availability besides on HDDS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BC36CB-12CC-4D8F-BECE-705DA6422C5F}"/>
              </a:ext>
            </a:extLst>
          </p:cNvPr>
          <p:cNvSpPr txBox="1"/>
          <p:nvPr/>
        </p:nvSpPr>
        <p:spPr>
          <a:xfrm>
            <a:off x="358350" y="6019800"/>
            <a:ext cx="8442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u="sng" dirty="0">
                <a:solidFill>
                  <a:srgbClr val="7030A0"/>
                </a:solidFill>
              </a:rPr>
              <a:t>Contact Information</a:t>
            </a:r>
          </a:p>
          <a:p>
            <a:r>
              <a:rPr lang="en-US" sz="1200" i="1" u="sng" dirty="0">
                <a:solidFill>
                  <a:srgbClr val="7030A0"/>
                </a:solidFill>
              </a:rPr>
              <a:t>Mark Thomas (</a:t>
            </a:r>
            <a:r>
              <a:rPr lang="en-US" sz="1200" i="1" u="sng" dirty="0">
                <a:solidFill>
                  <a:srgbClr val="7030A0"/>
                </a:solidFill>
                <a:hlinkClick r:id="rId3"/>
              </a:rPr>
              <a:t>thomas.markj@epa.gov</a:t>
            </a:r>
            <a:r>
              <a:rPr lang="en-US" sz="1200" i="1" u="sng" dirty="0">
                <a:solidFill>
                  <a:srgbClr val="7030A0"/>
                </a:solidFill>
              </a:rPr>
              <a:t>; 816-718-4271), John Cardarelli (</a:t>
            </a:r>
            <a:r>
              <a:rPr lang="en-US" sz="1200" i="1" u="sng" dirty="0">
                <a:solidFill>
                  <a:srgbClr val="7030A0"/>
                </a:solidFill>
                <a:hlinkClick r:id="rId4"/>
              </a:rPr>
              <a:t>Cardarelli.john@epa.gov</a:t>
            </a:r>
            <a:r>
              <a:rPr lang="en-US" sz="1200" i="1" u="sng" dirty="0">
                <a:solidFill>
                  <a:srgbClr val="7030A0"/>
                </a:solidFill>
              </a:rPr>
              <a:t>; 513-675-4745) or Tim Curry (</a:t>
            </a:r>
            <a:r>
              <a:rPr lang="en-US" sz="1200" i="1" u="sng" dirty="0">
                <a:solidFill>
                  <a:srgbClr val="7030A0"/>
                </a:solidFill>
                <a:hlinkClick r:id="rId5"/>
              </a:rPr>
              <a:t>curry.timothy@epa.gov</a:t>
            </a:r>
            <a:r>
              <a:rPr lang="en-US" sz="1200" i="1" u="sng" dirty="0">
                <a:solidFill>
                  <a:srgbClr val="7030A0"/>
                </a:solidFill>
              </a:rPr>
              <a:t>; 816-718-4281)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421223-02D2-472E-BF55-64FCE9CA58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2" y="211876"/>
            <a:ext cx="1676180" cy="861931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F08477B7-7FAF-4C6C-A807-CA357C3CEE11}"/>
              </a:ext>
            </a:extLst>
          </p:cNvPr>
          <p:cNvSpPr/>
          <p:nvPr/>
        </p:nvSpPr>
        <p:spPr>
          <a:xfrm>
            <a:off x="6934200" y="707583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C57568D-F1BD-44DA-A80A-A5C912A28B62}"/>
              </a:ext>
            </a:extLst>
          </p:cNvPr>
          <p:cNvSpPr/>
          <p:nvPr/>
        </p:nvSpPr>
        <p:spPr>
          <a:xfrm>
            <a:off x="6934200" y="1102098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296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" y="1535113"/>
            <a:ext cx="7877175" cy="5218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459288" y="1627188"/>
            <a:ext cx="4059237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(surface oil)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GREEN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(mixed oil/water)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A1A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BLUE/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25B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CYAN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(water/land/other)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844550" y="6289675"/>
            <a:ext cx="33750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Survey area ≈ 700m x 2100m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295400" y="152400"/>
            <a:ext cx="780097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Near Shore Oil Detection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Unsupervised Classification Infrared Image</a:t>
            </a:r>
          </a:p>
        </p:txBody>
      </p:sp>
      <p:sp>
        <p:nvSpPr>
          <p:cNvPr id="18438" name="Oval 5"/>
          <p:cNvSpPr>
            <a:spLocks noChangeArrowheads="1"/>
          </p:cNvSpPr>
          <p:nvPr/>
        </p:nvSpPr>
        <p:spPr bwMode="auto">
          <a:xfrm>
            <a:off x="4502150" y="3503613"/>
            <a:ext cx="309563" cy="322262"/>
          </a:xfrm>
          <a:prstGeom prst="ellips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39" name="Line 6"/>
          <p:cNvSpPr>
            <a:spLocks noChangeShapeType="1"/>
          </p:cNvSpPr>
          <p:nvPr/>
        </p:nvSpPr>
        <p:spPr bwMode="auto">
          <a:xfrm flipV="1">
            <a:off x="4811713" y="3006725"/>
            <a:ext cx="1039812" cy="6111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5851525" y="2700338"/>
            <a:ext cx="175895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Skimming Vessel</a:t>
            </a:r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979488" y="5473700"/>
            <a:ext cx="244316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Heavy Sheen</a:t>
            </a:r>
          </a:p>
        </p:txBody>
      </p:sp>
      <p:sp>
        <p:nvSpPr>
          <p:cNvPr id="18442" name="Text Box 9"/>
          <p:cNvSpPr txBox="1">
            <a:spLocks noChangeArrowheads="1"/>
          </p:cNvSpPr>
          <p:nvPr/>
        </p:nvSpPr>
        <p:spPr bwMode="auto">
          <a:xfrm>
            <a:off x="3429000" y="5562600"/>
            <a:ext cx="24955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Thick Oil</a:t>
            </a:r>
          </a:p>
        </p:txBody>
      </p:sp>
      <p:sp>
        <p:nvSpPr>
          <p:cNvPr id="18443" name="Line 10"/>
          <p:cNvSpPr>
            <a:spLocks noChangeShapeType="1"/>
          </p:cNvSpPr>
          <p:nvPr/>
        </p:nvSpPr>
        <p:spPr bwMode="auto">
          <a:xfrm flipV="1">
            <a:off x="4826000" y="5553075"/>
            <a:ext cx="857250" cy="176213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4" name="Line 11"/>
          <p:cNvSpPr>
            <a:spLocks noChangeShapeType="1"/>
          </p:cNvSpPr>
          <p:nvPr/>
        </p:nvSpPr>
        <p:spPr bwMode="auto">
          <a:xfrm flipV="1">
            <a:off x="1377950" y="3697288"/>
            <a:ext cx="647700" cy="159543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5" name="Line 12"/>
          <p:cNvSpPr>
            <a:spLocks noChangeShapeType="1"/>
          </p:cNvSpPr>
          <p:nvPr/>
        </p:nvSpPr>
        <p:spPr bwMode="auto">
          <a:xfrm flipH="1" flipV="1">
            <a:off x="3427413" y="4570413"/>
            <a:ext cx="536575" cy="917575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6" name="Line 13"/>
          <p:cNvSpPr>
            <a:spLocks noChangeShapeType="1"/>
          </p:cNvSpPr>
          <p:nvPr/>
        </p:nvSpPr>
        <p:spPr bwMode="auto">
          <a:xfrm flipH="1" flipV="1">
            <a:off x="2513013" y="4418013"/>
            <a:ext cx="917575" cy="1146175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3527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" y="1530350"/>
            <a:ext cx="7886700" cy="5224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844550" y="6289675"/>
            <a:ext cx="33750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Survey area ≈ 700m x 2100m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5326063" y="1635125"/>
            <a:ext cx="3179762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RED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(surface oil)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GREY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(clean water/land/other)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295400" y="152400"/>
            <a:ext cx="780097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Near Shore Oil Detection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Supervised Pattern Recognition of IR Image</a:t>
            </a:r>
          </a:p>
        </p:txBody>
      </p:sp>
      <p:sp>
        <p:nvSpPr>
          <p:cNvPr id="19462" name="Oval 5"/>
          <p:cNvSpPr>
            <a:spLocks noChangeArrowheads="1"/>
          </p:cNvSpPr>
          <p:nvPr/>
        </p:nvSpPr>
        <p:spPr bwMode="auto">
          <a:xfrm>
            <a:off x="4502150" y="3503613"/>
            <a:ext cx="309563" cy="322262"/>
          </a:xfrm>
          <a:prstGeom prst="ellips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63" name="Line 6"/>
          <p:cNvSpPr>
            <a:spLocks noChangeShapeType="1"/>
          </p:cNvSpPr>
          <p:nvPr/>
        </p:nvSpPr>
        <p:spPr bwMode="auto">
          <a:xfrm flipV="1">
            <a:off x="4811713" y="3006725"/>
            <a:ext cx="1039812" cy="6111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5851525" y="2700338"/>
            <a:ext cx="175895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Skimming Vessel</a:t>
            </a:r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979488" y="5473700"/>
            <a:ext cx="244316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Heavy Sheen</a:t>
            </a:r>
          </a:p>
        </p:txBody>
      </p:sp>
      <p:sp>
        <p:nvSpPr>
          <p:cNvPr id="19466" name="Text Box 9"/>
          <p:cNvSpPr txBox="1">
            <a:spLocks noChangeArrowheads="1"/>
          </p:cNvSpPr>
          <p:nvPr/>
        </p:nvSpPr>
        <p:spPr bwMode="auto">
          <a:xfrm>
            <a:off x="3429000" y="5562600"/>
            <a:ext cx="24955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Thick Oil</a:t>
            </a:r>
          </a:p>
        </p:txBody>
      </p:sp>
      <p:sp>
        <p:nvSpPr>
          <p:cNvPr id="19467" name="Line 10"/>
          <p:cNvSpPr>
            <a:spLocks noChangeShapeType="1"/>
          </p:cNvSpPr>
          <p:nvPr/>
        </p:nvSpPr>
        <p:spPr bwMode="auto">
          <a:xfrm flipV="1">
            <a:off x="4826000" y="5553075"/>
            <a:ext cx="857250" cy="176213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68" name="Line 11"/>
          <p:cNvSpPr>
            <a:spLocks noChangeShapeType="1"/>
          </p:cNvSpPr>
          <p:nvPr/>
        </p:nvSpPr>
        <p:spPr bwMode="auto">
          <a:xfrm flipV="1">
            <a:off x="1377950" y="3697288"/>
            <a:ext cx="647700" cy="159543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69" name="Line 12"/>
          <p:cNvSpPr>
            <a:spLocks noChangeShapeType="1"/>
          </p:cNvSpPr>
          <p:nvPr/>
        </p:nvSpPr>
        <p:spPr bwMode="auto">
          <a:xfrm flipH="1" flipV="1">
            <a:off x="3427413" y="4570413"/>
            <a:ext cx="536575" cy="917575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70" name="Line 13"/>
          <p:cNvSpPr>
            <a:spLocks noChangeShapeType="1"/>
          </p:cNvSpPr>
          <p:nvPr/>
        </p:nvSpPr>
        <p:spPr bwMode="auto">
          <a:xfrm flipH="1" flipV="1">
            <a:off x="2513013" y="4418013"/>
            <a:ext cx="917575" cy="1146175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0435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457200" y="1524000"/>
            <a:ext cx="4648200" cy="487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marR="0" lvl="0" indent="-339725" algn="l" defTabSz="4572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86D1EC"/>
              </a:buClr>
              <a:buSzPct val="100000"/>
              <a:buFont typeface="Wingdings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The ASPECT team developed a series of IR Spectral tools permitting the type and coverage of oil to be quantified </a:t>
            </a:r>
          </a:p>
          <a:p>
            <a:pPr marL="339725" marR="0" lvl="0" indent="-339725" algn="l" defTabSz="4572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86D1EC"/>
              </a:buClr>
              <a:buSzPct val="100000"/>
              <a:buFont typeface="Wingdings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339725" marR="0" lvl="0" indent="-339725" algn="l" defTabSz="4572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86D1EC"/>
              </a:buClr>
              <a:buSzPct val="100000"/>
              <a:buFont typeface="Wingdings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Over a month period, ASPECT collected data approximately 2 miles east of the recovery site.  A trend analysis indicated that between 24 May and 26 May the surface characteristic of the oil changed potentially due to dispersant operations.</a:t>
            </a:r>
          </a:p>
          <a:p>
            <a:pPr marL="339725" marR="0" lvl="0" indent="-339725" algn="l" defTabSz="4572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86D1EC"/>
              </a:buClr>
              <a:buSzPct val="100000"/>
              <a:buFont typeface="Wingdings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066800" y="304800"/>
            <a:ext cx="79248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752600"/>
            <a:ext cx="3390900" cy="2171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114800"/>
            <a:ext cx="3409950" cy="2390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371600" y="152400"/>
            <a:ext cx="7772400" cy="1130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Spectral Analysis of Oil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Oil Coverage and Trend Analysis</a:t>
            </a:r>
          </a:p>
        </p:txBody>
      </p:sp>
    </p:spTree>
    <p:extLst>
      <p:ext uri="{BB962C8B-B14F-4D97-AF65-F5344CB8AC3E}">
        <p14:creationId xmlns:p14="http://schemas.microsoft.com/office/powerpoint/2010/main" val="7244324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Why ASPECT can detect oil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1963" indent="-461963" eaLnBrk="1" hangingPunct="1">
              <a:lnSpc>
                <a:spcPct val="90000"/>
              </a:lnSpc>
              <a:defRPr/>
            </a:pPr>
            <a:r>
              <a:rPr lang="en-US" dirty="0"/>
              <a:t>Radiance = </a:t>
            </a:r>
            <a:r>
              <a:rPr lang="ru-RU" dirty="0">
                <a:solidFill>
                  <a:srgbClr val="FFFF00"/>
                </a:solidFill>
                <a:cs typeface="Arial" charset="0"/>
              </a:rPr>
              <a:t>Є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 </a:t>
            </a:r>
            <a:r>
              <a:rPr lang="en-US" baseline="30000" dirty="0"/>
              <a:t>4</a:t>
            </a:r>
          </a:p>
          <a:p>
            <a:pPr marL="1144588" lvl="1" indent="-460375" eaLnBrk="1" hangingPunct="1">
              <a:lnSpc>
                <a:spcPct val="90000"/>
              </a:lnSpc>
              <a:defRPr/>
            </a:pPr>
            <a:r>
              <a:rPr lang="ru-RU" dirty="0">
                <a:solidFill>
                  <a:srgbClr val="FFFF00"/>
                </a:solidFill>
                <a:cs typeface="Arial" charset="0"/>
              </a:rPr>
              <a:t>Є</a:t>
            </a:r>
            <a:r>
              <a:rPr lang="en-US" dirty="0">
                <a:cs typeface="Arial" charset="0"/>
              </a:rPr>
              <a:t> = emissivity </a:t>
            </a:r>
            <a:r>
              <a:rPr lang="en-US" i="1" dirty="0">
                <a:cs typeface="Arial" charset="0"/>
              </a:rPr>
              <a:t>(how efficient an object irradiates infrared energy)</a:t>
            </a:r>
          </a:p>
          <a:p>
            <a:pPr marL="1144588" lvl="1" indent="-460375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FF0000"/>
                </a:solidFill>
                <a:cs typeface="Arial" charset="0"/>
              </a:rPr>
              <a:t>T</a:t>
            </a:r>
            <a:r>
              <a:rPr lang="en-US" dirty="0">
                <a:cs typeface="Arial" charset="0"/>
              </a:rPr>
              <a:t> = temperature</a:t>
            </a:r>
          </a:p>
          <a:p>
            <a:pPr marL="1598613" lvl="2" eaLnBrk="1" hangingPunct="1">
              <a:lnSpc>
                <a:spcPct val="90000"/>
              </a:lnSpc>
              <a:defRPr/>
            </a:pPr>
            <a:r>
              <a:rPr lang="en-US" dirty="0"/>
              <a:t>Oil and water have similar temperatures in open water (</a:t>
            </a:r>
            <a:r>
              <a:rPr lang="az-Cyrl-AZ" dirty="0">
                <a:solidFill>
                  <a:srgbClr val="FFC000"/>
                </a:solidFill>
              </a:rPr>
              <a:t>Є</a:t>
            </a:r>
            <a:r>
              <a:rPr lang="en-US" dirty="0"/>
              <a:t> driven properties)</a:t>
            </a:r>
          </a:p>
          <a:p>
            <a:pPr marL="1598613" lvl="2" eaLnBrk="1" hangingPunct="1">
              <a:lnSpc>
                <a:spcPct val="90000"/>
              </a:lnSpc>
              <a:defRPr/>
            </a:pPr>
            <a:r>
              <a:rPr lang="en-US" dirty="0"/>
              <a:t>Oil on marshland has different temperatures   (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 driven properties)</a:t>
            </a:r>
          </a:p>
          <a:p>
            <a:pPr marL="461963" indent="-461963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FFFF00"/>
                </a:solidFill>
              </a:rPr>
              <a:t>Oil </a:t>
            </a:r>
            <a:r>
              <a:rPr lang="ru-RU" dirty="0">
                <a:solidFill>
                  <a:srgbClr val="FFFF00"/>
                </a:solidFill>
                <a:cs typeface="Arial" charset="0"/>
              </a:rPr>
              <a:t>Є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 ≈ 0.75 to 0.82</a:t>
            </a:r>
            <a:r>
              <a:rPr lang="en-US" dirty="0">
                <a:cs typeface="Arial" charset="0"/>
              </a:rPr>
              <a:t> depending on thickness of surface oil</a:t>
            </a:r>
          </a:p>
          <a:p>
            <a:pPr marL="461963" indent="-461963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FFFF00"/>
                </a:solidFill>
                <a:cs typeface="Arial" charset="0"/>
              </a:rPr>
              <a:t>Water </a:t>
            </a:r>
            <a:r>
              <a:rPr lang="ru-RU" dirty="0">
                <a:solidFill>
                  <a:srgbClr val="FFFF00"/>
                </a:solidFill>
                <a:cs typeface="Arial" charset="0"/>
              </a:rPr>
              <a:t>Є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 ≈ 0.93</a:t>
            </a:r>
          </a:p>
        </p:txBody>
      </p:sp>
    </p:spTree>
    <p:extLst>
      <p:ext uri="{BB962C8B-B14F-4D97-AF65-F5344CB8AC3E}">
        <p14:creationId xmlns:p14="http://schemas.microsoft.com/office/powerpoint/2010/main" val="3384722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295400" y="152400"/>
            <a:ext cx="76962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Mission Statistics</a:t>
            </a:r>
            <a:b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April 28 to August 3, 2010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12788" y="1524000"/>
            <a:ext cx="8132762" cy="487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marR="0" lvl="0" indent="-339725" algn="l" defTabSz="457200" rtl="0" eaLnBrk="1" fontAlgn="base" latinLnBrk="0" hangingPunct="1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Clr>
                <a:srgbClr val="86D1EC"/>
              </a:buClr>
              <a:buSzPct val="100000"/>
              <a:buFont typeface="Wingdings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86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survey flights</a:t>
            </a:r>
          </a:p>
          <a:p>
            <a:pPr marL="739775" marR="0" lvl="1" indent="-282575" algn="l" defTabSz="457200" rtl="0" eaLnBrk="1" fontAlgn="base" latinLnBrk="0" hangingPunct="1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charset="2"/>
              <a:buChar char="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3087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data collection runs</a:t>
            </a:r>
          </a:p>
          <a:p>
            <a:pPr marL="739775" marR="0" lvl="1" indent="-282575" algn="l" defTabSz="457200" rtl="0" eaLnBrk="1" fontAlgn="base" latinLnBrk="0" hangingPunct="1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charset="2"/>
              <a:buChar char="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294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flight hours</a:t>
            </a:r>
          </a:p>
          <a:p>
            <a:pPr marL="339725" marR="0" lvl="0" indent="-339725" algn="l" defTabSz="457200" rtl="0" eaLnBrk="1" fontAlgn="base" latinLnBrk="0" hangingPunct="1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Clr>
                <a:srgbClr val="86D1EC"/>
              </a:buClr>
              <a:buSzPct val="100000"/>
              <a:buFont typeface="Wingdings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2,544,000 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interferograms assessed</a:t>
            </a:r>
          </a:p>
          <a:p>
            <a:pPr marL="339725" marR="0" lvl="0" indent="-339725" algn="l" defTabSz="457200" rtl="0" eaLnBrk="1" fontAlgn="base" latinLnBrk="0" hangingPunct="1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Clr>
                <a:srgbClr val="86D1EC"/>
              </a:buClr>
              <a:buSzPct val="100000"/>
              <a:buFont typeface="Wingdings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Over 4.5TB 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processed data</a:t>
            </a:r>
          </a:p>
          <a:p>
            <a:pPr marL="339725" marR="0" lvl="0" indent="-339725" algn="l" defTabSz="457200" rtl="0" eaLnBrk="1" fontAlgn="base" latinLnBrk="0" hangingPunct="1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Clr>
                <a:srgbClr val="86D1EC"/>
              </a:buClr>
              <a:buSzPct val="100000"/>
              <a:buFont typeface="Wingdings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14,972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digital photos </a:t>
            </a:r>
          </a:p>
          <a:p>
            <a:pPr marL="339725" marR="0" lvl="0" indent="-339725" algn="l" defTabSz="457200" rtl="0" eaLnBrk="1" fontAlgn="base" latinLnBrk="0" hangingPunct="1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Clr>
                <a:srgbClr val="86D1EC"/>
              </a:buClr>
              <a:buSzPct val="100000"/>
              <a:buFont typeface="Wingdings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6,593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oblique photos</a:t>
            </a:r>
          </a:p>
          <a:p>
            <a:pPr marL="339725" marR="0" lvl="0" indent="-339725" algn="l" defTabSz="457200" rtl="0" eaLnBrk="1" fontAlgn="base" latinLnBrk="0" hangingPunct="1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Clr>
                <a:srgbClr val="86D1EC"/>
              </a:buClr>
              <a:buSzPct val="100000"/>
              <a:buFont typeface="Wingdings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2,100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infrared images</a:t>
            </a:r>
          </a:p>
          <a:p>
            <a:pPr marL="339725" marR="0" lvl="0" indent="-339725" algn="l" defTabSz="457200" rtl="0" eaLnBrk="1" fontAlgn="base" latinLnBrk="0" hangingPunct="1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Clr>
                <a:srgbClr val="86D1EC"/>
              </a:buClr>
              <a:buSzPct val="100000"/>
              <a:buFont typeface="Wingdings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372,000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unique users of the data</a:t>
            </a:r>
          </a:p>
          <a:p>
            <a:pPr marL="339725" marR="0" lvl="0" indent="-339725" algn="l" defTabSz="457200" rtl="0" eaLnBrk="1" fontAlgn="base" latinLnBrk="0" hangingPunct="1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Clr>
                <a:srgbClr val="86D1EC"/>
              </a:buClr>
              <a:buSzPct val="100000"/>
              <a:buFont typeface="Wingdings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1.2 Million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times data has been accessed</a:t>
            </a:r>
          </a:p>
        </p:txBody>
      </p:sp>
    </p:spTree>
    <p:extLst>
      <p:ext uri="{BB962C8B-B14F-4D97-AF65-F5344CB8AC3E}">
        <p14:creationId xmlns:p14="http://schemas.microsoft.com/office/powerpoint/2010/main" val="60691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1056883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29275" y="3790950"/>
            <a:ext cx="3295650" cy="147732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Using “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Downward Looking Photos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” AND “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Oblique Photography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” gives you a quick assessment of where the OIL is located.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3810000" y="2971800"/>
            <a:ext cx="1676400" cy="120015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8850" y="657225"/>
            <a:ext cx="26289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 bwMode="auto">
          <a:xfrm>
            <a:off x="4276725" y="2028825"/>
            <a:ext cx="1162050" cy="6858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514850" y="1428750"/>
            <a:ext cx="1724025" cy="8001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657850" y="2905125"/>
            <a:ext cx="2162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on icons to open the photos.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rot="10800000" flipV="1">
            <a:off x="4953003" y="3124200"/>
            <a:ext cx="771523" cy="28575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21943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66800" y="247650"/>
            <a:ext cx="7924800" cy="1143000"/>
          </a:xfrm>
        </p:spPr>
        <p:txBody>
          <a:bodyPr/>
          <a:lstStyle/>
          <a:p>
            <a:r>
              <a:rPr lang="en-US" sz="3600" dirty="0"/>
              <a:t>Using ASPECT Google Earth data to narrow search for oil on beaches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95651" y="1438275"/>
            <a:ext cx="323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May 26, 2010; 9:28 a.m. CST</a:t>
            </a:r>
          </a:p>
        </p:txBody>
      </p:sp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4100" y="1747838"/>
            <a:ext cx="46101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Content Placeholder 14" descr="24mm2010_05_26 15_27_2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14350" y="3619760"/>
            <a:ext cx="4038600" cy="2682353"/>
          </a:xfrm>
        </p:spPr>
      </p:pic>
      <p:sp>
        <p:nvSpPr>
          <p:cNvPr id="17" name="TextBox 16"/>
          <p:cNvSpPr txBox="1"/>
          <p:nvPr/>
        </p:nvSpPr>
        <p:spPr>
          <a:xfrm>
            <a:off x="581025" y="5695950"/>
            <a:ext cx="359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ASPECT Aerial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“Downward Looking” Photo</a:t>
            </a:r>
          </a:p>
        </p:txBody>
      </p:sp>
      <p:pic>
        <p:nvPicPr>
          <p:cNvPr id="13" name="Content Placeholder 12" descr="Flight 31 02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43450" y="3614737"/>
            <a:ext cx="4038600" cy="2692399"/>
          </a:xfrm>
        </p:spPr>
      </p:pic>
      <p:sp>
        <p:nvSpPr>
          <p:cNvPr id="18" name="TextBox 17"/>
          <p:cNvSpPr txBox="1"/>
          <p:nvPr/>
        </p:nvSpPr>
        <p:spPr>
          <a:xfrm>
            <a:off x="6972301" y="5669518"/>
            <a:ext cx="1809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ASPECT Oblique Photo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91350" y="1971675"/>
            <a:ext cx="1876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Data can be accessed within 20 minutes from landing.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33625" y="1781175"/>
            <a:ext cx="223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Google Earth Image</a:t>
            </a:r>
          </a:p>
        </p:txBody>
      </p:sp>
    </p:spTree>
    <p:extLst>
      <p:ext uri="{BB962C8B-B14F-4D97-AF65-F5344CB8AC3E}">
        <p14:creationId xmlns:p14="http://schemas.microsoft.com/office/powerpoint/2010/main" val="1144158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3650" y="1517650"/>
            <a:ext cx="6889750" cy="531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432425" y="5718175"/>
            <a:ext cx="2898775" cy="1098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(surface oil)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GREEN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(mixed oil/water)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A1A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BLUE/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25B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CYAN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(water/other)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E7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LIGHT BLUE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(flame)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295400" y="152400"/>
            <a:ext cx="772477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Deep Water Oil Detection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Unsupervised Classification Infrared Image</a:t>
            </a:r>
          </a:p>
        </p:txBody>
      </p:sp>
      <p:pic>
        <p:nvPicPr>
          <p:cNvPr id="5" name="Picture 4" descr="Flight 22 0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524000"/>
            <a:ext cx="24003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4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14475"/>
            <a:ext cx="6910388" cy="532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219200" y="152400"/>
            <a:ext cx="780097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Deep Water Oil Detection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Supervised Pattern Recognition of IR Image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5260975" y="6176963"/>
            <a:ext cx="3013075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RED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(surface oil)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Gray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(clean water/land/other)</a:t>
            </a:r>
          </a:p>
        </p:txBody>
      </p:sp>
    </p:spTree>
    <p:extLst>
      <p:ext uri="{BB962C8B-B14F-4D97-AF65-F5344CB8AC3E}">
        <p14:creationId xmlns:p14="http://schemas.microsoft.com/office/powerpoint/2010/main" val="13071928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295400" y="304800"/>
            <a:ext cx="780097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Near Shore Oil Detection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44500" y="1571625"/>
            <a:ext cx="8537575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455613" marR="0" lvl="0" indent="-455613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86D1EC"/>
              </a:buClr>
              <a:buSzPct val="100000"/>
              <a:buFont typeface="Wingdings" charset="2"/>
              <a:buChar char="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The ASPECT Team was tasked to explore the possibility to use infrared technology to detect and locate oil in near shore/shallow waters</a:t>
            </a:r>
          </a:p>
          <a:p>
            <a:pPr marL="1311275" marR="0" lvl="2" indent="-455613" algn="l" defTabSz="4572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charset="2"/>
              <a:buChar char="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Unsupervised Classification</a:t>
            </a:r>
          </a:p>
          <a:p>
            <a:pPr marL="1311275" marR="0" lvl="2" indent="-455613" algn="l" defTabSz="4572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charset="2"/>
              <a:buChar char="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Spectral Pattern Recognition (Supervised Pattern Recognition)</a:t>
            </a:r>
          </a:p>
          <a:p>
            <a:pPr marL="455613" marR="0" lvl="0" indent="-455613" algn="l" defTabSz="457200" rtl="0" eaLnBrk="1" fontAlgn="base" latinLnBrk="0" hangingPunct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455613" marR="0" lvl="0" indent="-455613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86D1EC"/>
              </a:buClr>
              <a:buSzPct val="100000"/>
              <a:buFont typeface="Wingdings" charset="2"/>
              <a:buChar char="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The Unsupervised Classifier approach was successful in waters greater than 6 feet</a:t>
            </a:r>
          </a:p>
          <a:p>
            <a:pPr marL="455613" marR="0" lvl="0" indent="-455613" algn="l" defTabSz="457200" rtl="0" eaLnBrk="1" fontAlgn="base" latinLnBrk="0" hangingPunct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455613" marR="0" lvl="0" indent="-455613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86D1EC"/>
              </a:buClr>
              <a:buSzPct val="100000"/>
              <a:buFont typeface="Wingdings" charset="2"/>
              <a:buChar char="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For waters less than 6 feet a Spectral Pattern Recognition technique was utilized.</a:t>
            </a:r>
          </a:p>
          <a:p>
            <a:pPr marL="455613" marR="0" lvl="0" indent="-455613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7238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" y="1528763"/>
            <a:ext cx="7910513" cy="523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739775" y="1517650"/>
            <a:ext cx="45497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Aerial Images at 2880 feet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979488" y="5473700"/>
            <a:ext cx="244316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Heavy Sheen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429000" y="5562600"/>
            <a:ext cx="24955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Thick Oil</a:t>
            </a:r>
          </a:p>
        </p:txBody>
      </p:sp>
      <p:sp>
        <p:nvSpPr>
          <p:cNvPr id="17414" name="Oval 5"/>
          <p:cNvSpPr>
            <a:spLocks noChangeArrowheads="1"/>
          </p:cNvSpPr>
          <p:nvPr/>
        </p:nvSpPr>
        <p:spPr bwMode="auto">
          <a:xfrm>
            <a:off x="4502150" y="3503613"/>
            <a:ext cx="309563" cy="322262"/>
          </a:xfrm>
          <a:prstGeom prst="ellips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5" name="Line 6"/>
          <p:cNvSpPr>
            <a:spLocks noChangeShapeType="1"/>
          </p:cNvSpPr>
          <p:nvPr/>
        </p:nvSpPr>
        <p:spPr bwMode="auto">
          <a:xfrm flipV="1">
            <a:off x="4811713" y="3006725"/>
            <a:ext cx="1039812" cy="6111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6" name="Text Box 7"/>
          <p:cNvSpPr txBox="1">
            <a:spLocks noChangeArrowheads="1"/>
          </p:cNvSpPr>
          <p:nvPr/>
        </p:nvSpPr>
        <p:spPr bwMode="auto">
          <a:xfrm>
            <a:off x="5851525" y="2700338"/>
            <a:ext cx="175895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Skimming Vessel</a:t>
            </a:r>
          </a:p>
        </p:txBody>
      </p:sp>
      <p:sp>
        <p:nvSpPr>
          <p:cNvPr id="17417" name="Line 8"/>
          <p:cNvSpPr>
            <a:spLocks noChangeShapeType="1"/>
          </p:cNvSpPr>
          <p:nvPr/>
        </p:nvSpPr>
        <p:spPr bwMode="auto">
          <a:xfrm flipV="1">
            <a:off x="4826000" y="5553075"/>
            <a:ext cx="857250" cy="176213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295400" y="152400"/>
            <a:ext cx="780097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Near Shore Oil Detection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Aerial Imagery – Barataria Bay</a:t>
            </a:r>
          </a:p>
        </p:txBody>
      </p:sp>
      <p:sp>
        <p:nvSpPr>
          <p:cNvPr id="17419" name="Line 10"/>
          <p:cNvSpPr>
            <a:spLocks noChangeShapeType="1"/>
          </p:cNvSpPr>
          <p:nvPr/>
        </p:nvSpPr>
        <p:spPr bwMode="auto">
          <a:xfrm flipV="1">
            <a:off x="1377950" y="3697288"/>
            <a:ext cx="647700" cy="1595437"/>
          </a:xfrm>
          <a:prstGeom prst="line">
            <a:avLst/>
          </a:prstGeom>
          <a:noFill/>
          <a:ln w="2556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0" name="Line 11"/>
          <p:cNvSpPr>
            <a:spLocks noChangeShapeType="1"/>
          </p:cNvSpPr>
          <p:nvPr/>
        </p:nvSpPr>
        <p:spPr bwMode="auto">
          <a:xfrm flipH="1" flipV="1">
            <a:off x="3427413" y="4570413"/>
            <a:ext cx="536575" cy="917575"/>
          </a:xfrm>
          <a:prstGeom prst="line">
            <a:avLst/>
          </a:prstGeom>
          <a:noFill/>
          <a:ln w="19080">
            <a:solidFill>
              <a:srgbClr val="CC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1" name="Line 12"/>
          <p:cNvSpPr>
            <a:spLocks noChangeShapeType="1"/>
          </p:cNvSpPr>
          <p:nvPr/>
        </p:nvSpPr>
        <p:spPr bwMode="auto">
          <a:xfrm flipH="1" flipV="1">
            <a:off x="2513013" y="4418013"/>
            <a:ext cx="917575" cy="1146175"/>
          </a:xfrm>
          <a:prstGeom prst="line">
            <a:avLst/>
          </a:prstGeom>
          <a:noFill/>
          <a:ln w="19080">
            <a:solidFill>
              <a:srgbClr val="CC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85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A2EDB136-FC14-4808-BBCE-A8021F135F70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E585A331-BF15-455A-B706-A2B67546DF3D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689</Words>
  <Application>Microsoft Office PowerPoint</Application>
  <PresentationFormat>On-screen Show (4:3)</PresentationFormat>
  <Paragraphs>110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Office Theme</vt:lpstr>
      <vt:lpstr>Default Design</vt:lpstr>
      <vt:lpstr>PowerPoint Presentation</vt:lpstr>
      <vt:lpstr>Why ASPECT can detect oil</vt:lpstr>
      <vt:lpstr>PowerPoint Presentation</vt:lpstr>
      <vt:lpstr>PowerPoint Presentation</vt:lpstr>
      <vt:lpstr>Using ASPECT Google Earth data to narrow search for oil on beaches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</dc:creator>
  <cp:lastModifiedBy>John Cardarelli II</cp:lastModifiedBy>
  <cp:revision>28</cp:revision>
  <dcterms:created xsi:type="dcterms:W3CDTF">2017-06-01T00:12:18Z</dcterms:created>
  <dcterms:modified xsi:type="dcterms:W3CDTF">2018-02-16T20:58:50Z</dcterms:modified>
</cp:coreProperties>
</file>