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45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35B0-ADAD-4793-AABF-F6221BC92ECD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7C74-75AE-40BE-A5A2-1FBF984BF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4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35B0-ADAD-4793-AABF-F6221BC92ECD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7C74-75AE-40BE-A5A2-1FBF984BF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2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35B0-ADAD-4793-AABF-F6221BC92ECD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7C74-75AE-40BE-A5A2-1FBF984BF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6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35B0-ADAD-4793-AABF-F6221BC92ECD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7C74-75AE-40BE-A5A2-1FBF984BF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8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35B0-ADAD-4793-AABF-F6221BC92ECD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7C74-75AE-40BE-A5A2-1FBF984BF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40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35B0-ADAD-4793-AABF-F6221BC92ECD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7C74-75AE-40BE-A5A2-1FBF984BF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2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35B0-ADAD-4793-AABF-F6221BC92ECD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7C74-75AE-40BE-A5A2-1FBF984BF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9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35B0-ADAD-4793-AABF-F6221BC92ECD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7C74-75AE-40BE-A5A2-1FBF984BF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3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35B0-ADAD-4793-AABF-F6221BC92ECD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7C74-75AE-40BE-A5A2-1FBF984BF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3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35B0-ADAD-4793-AABF-F6221BC92ECD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7C74-75AE-40BE-A5A2-1FBF984BF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4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35B0-ADAD-4793-AABF-F6221BC92ECD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7C74-75AE-40BE-A5A2-1FBF984BF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4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735B0-ADAD-4793-AABF-F6221BC92ECD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07C74-75AE-40BE-A5A2-1FBF984BF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48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5450" y="161925"/>
            <a:ext cx="348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</a:rPr>
              <a:t>US EPA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5450" y="780637"/>
            <a:ext cx="7848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Plume Emission Sampling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26600" y="3429000"/>
            <a:ext cx="223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Weaknesses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3429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B050"/>
                </a:solidFill>
              </a:rPr>
              <a:t>Strengths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2729" y="13832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350" y="1752600"/>
            <a:ext cx="8427300" cy="1815882"/>
          </a:xfrm>
          <a:prstGeom prst="rect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Plume emission sampling via tethered aerostat (balloon) or Unmanned Aerial System (drone). Current system can include aerial visual (GoPro), aerial IR imagery (</a:t>
            </a:r>
            <a:r>
              <a:rPr lang="en-US" sz="1600" b="1" dirty="0" err="1">
                <a:solidFill>
                  <a:schemeClr val="bg1"/>
                </a:solidFill>
              </a:rPr>
              <a:t>MicroEpsilon</a:t>
            </a:r>
            <a:r>
              <a:rPr lang="en-US" sz="1600" b="1" dirty="0">
                <a:solidFill>
                  <a:schemeClr val="bg1"/>
                </a:solidFill>
              </a:rPr>
              <a:t>). Historical imagery is surface only: JPG photos, MPG videos 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8350" y="3798332"/>
            <a:ext cx="4023360" cy="1569660"/>
          </a:xfrm>
          <a:prstGeom prst="rect">
            <a:avLst/>
          </a:prstGeom>
          <a:solidFill>
            <a:srgbClr val="00B050">
              <a:alpha val="7000"/>
            </a:srgb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Capabilities include comprehensive pollutant real time and batch emission sampling, GPS mapping.  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0" y="3869323"/>
            <a:ext cx="4213650" cy="1077218"/>
          </a:xfrm>
          <a:prstGeom prst="rect">
            <a:avLst/>
          </a:prstGeom>
          <a:solidFill>
            <a:srgbClr val="FF0000">
              <a:alpha val="7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Tethered aerostat requires considerable maneuvering of ship into plumes.  Drone significantly increases maneuverability with some sacrifice of flight duration.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52143" y="110924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Aircraft Image</a:t>
            </a:r>
          </a:p>
        </p:txBody>
      </p:sp>
      <p:sp>
        <p:nvSpPr>
          <p:cNvPr id="39" name="Oval 38"/>
          <p:cNvSpPr/>
          <p:nvPr/>
        </p:nvSpPr>
        <p:spPr>
          <a:xfrm>
            <a:off x="5181600" y="1187335"/>
            <a:ext cx="182880" cy="18288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34000" y="729883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Satellite Image</a:t>
            </a:r>
          </a:p>
        </p:txBody>
      </p:sp>
      <p:sp>
        <p:nvSpPr>
          <p:cNvPr id="37" name="Oval 36"/>
          <p:cNvSpPr/>
          <p:nvPr/>
        </p:nvSpPr>
        <p:spPr>
          <a:xfrm>
            <a:off x="5181600" y="806083"/>
            <a:ext cx="182880" cy="18288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62800" y="110924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Man-made Product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62800" y="729883"/>
            <a:ext cx="1965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Automated Product</a:t>
            </a:r>
          </a:p>
        </p:txBody>
      </p:sp>
      <p:sp>
        <p:nvSpPr>
          <p:cNvPr id="33" name="Oval 32"/>
          <p:cNvSpPr/>
          <p:nvPr/>
        </p:nvSpPr>
        <p:spPr>
          <a:xfrm>
            <a:off x="6934200" y="807720"/>
            <a:ext cx="182880" cy="18288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62600" y="272683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Product Type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596406-CB8B-49F7-80B7-93A3FE523A0C}"/>
              </a:ext>
            </a:extLst>
          </p:cNvPr>
          <p:cNvSpPr txBox="1"/>
          <p:nvPr/>
        </p:nvSpPr>
        <p:spPr>
          <a:xfrm>
            <a:off x="358350" y="5370493"/>
            <a:ext cx="8427300" cy="954107"/>
          </a:xfrm>
          <a:prstGeom prst="rect">
            <a:avLst/>
          </a:prstGeom>
          <a:solidFill>
            <a:srgbClr val="0070C0">
              <a:alpha val="5000"/>
            </a:srgbClr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</a:rPr>
              <a:t>Emission data from oil burns are published in Aurell &amp; Gullett, </a:t>
            </a:r>
            <a:r>
              <a:rPr lang="en-US" sz="1400" b="1" i="1" dirty="0" err="1">
                <a:solidFill>
                  <a:schemeClr val="bg1"/>
                </a:solidFill>
              </a:rPr>
              <a:t>Env</a:t>
            </a:r>
            <a:r>
              <a:rPr lang="en-US" sz="1400" b="1" i="1" dirty="0">
                <a:solidFill>
                  <a:schemeClr val="bg1"/>
                </a:solidFill>
              </a:rPr>
              <a:t>. Sci. Technol. 44(24) 2010; Gullett et al., Marine Poll. Bull. 107, 2016 and 117, 2017.  Imagery available via email to contact below.</a:t>
            </a:r>
          </a:p>
          <a:p>
            <a:endParaRPr lang="en-US" sz="1400" b="1" i="1" dirty="0">
              <a:solidFill>
                <a:schemeClr val="bg1"/>
              </a:solidFill>
            </a:endParaRPr>
          </a:p>
          <a:p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BC36CB-12CC-4D8F-BECE-705DA6422C5F}"/>
              </a:ext>
            </a:extLst>
          </p:cNvPr>
          <p:cNvSpPr txBox="1"/>
          <p:nvPr/>
        </p:nvSpPr>
        <p:spPr>
          <a:xfrm>
            <a:off x="358350" y="6324600"/>
            <a:ext cx="844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>
                <a:solidFill>
                  <a:srgbClr val="7030A0"/>
                </a:solidFill>
              </a:rPr>
              <a:t>Contact Brian Gullett (919-541-1534, gullett.brian@epa.gov)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4EF1981-BC0A-461A-8634-089651B3B357}"/>
              </a:ext>
            </a:extLst>
          </p:cNvPr>
          <p:cNvSpPr/>
          <p:nvPr/>
        </p:nvSpPr>
        <p:spPr>
          <a:xfrm>
            <a:off x="6934200" y="1187083"/>
            <a:ext cx="182880" cy="18288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60866"/>
            <a:ext cx="1219200" cy="1034534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586" y="460046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Agency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2450" y="298370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Format: JPG and MPG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17" y="177010"/>
            <a:ext cx="1416766" cy="118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96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457200"/>
            <a:ext cx="8077200" cy="57912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5100" y="2667000"/>
            <a:ext cx="421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Product Example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76300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7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457200"/>
            <a:ext cx="8077200" cy="57912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5100" y="2667000"/>
            <a:ext cx="421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Product Example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76300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94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457200"/>
            <a:ext cx="8077200" cy="57912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5100" y="2667000"/>
            <a:ext cx="421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Product Example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6868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44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457200"/>
            <a:ext cx="8077200" cy="57912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5100" y="2667000"/>
            <a:ext cx="421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Product Example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6" y="390896"/>
            <a:ext cx="8943788" cy="592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84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65C2826A-D525-4F1E-B58F-FD29D46A6C61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166</Words>
  <Application>Microsoft Office PowerPoint</Application>
  <PresentationFormat>On-screen Show (4:3)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</dc:creator>
  <cp:lastModifiedBy>Conmy, Robyn</cp:lastModifiedBy>
  <cp:revision>27</cp:revision>
  <dcterms:created xsi:type="dcterms:W3CDTF">2017-06-01T00:12:18Z</dcterms:created>
  <dcterms:modified xsi:type="dcterms:W3CDTF">2018-02-14T14:18:37Z</dcterms:modified>
</cp:coreProperties>
</file>