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  <p:sldMasterId id="2147483663" r:id="rId2"/>
  </p:sldMasterIdLst>
  <p:notesMasterIdLst>
    <p:notesMasterId r:id="rId78"/>
  </p:notesMasterIdLst>
  <p:handoutMasterIdLst>
    <p:handoutMasterId r:id="rId79"/>
  </p:handoutMasterIdLst>
  <p:sldIdLst>
    <p:sldId id="256" r:id="rId3"/>
    <p:sldId id="272" r:id="rId4"/>
    <p:sldId id="461" r:id="rId5"/>
    <p:sldId id="275" r:id="rId6"/>
    <p:sldId id="470" r:id="rId7"/>
    <p:sldId id="350" r:id="rId8"/>
    <p:sldId id="469" r:id="rId9"/>
    <p:sldId id="410" r:id="rId10"/>
    <p:sldId id="462" r:id="rId11"/>
    <p:sldId id="483" r:id="rId12"/>
    <p:sldId id="491" r:id="rId13"/>
    <p:sldId id="484" r:id="rId14"/>
    <p:sldId id="555" r:id="rId15"/>
    <p:sldId id="530" r:id="rId16"/>
    <p:sldId id="526" r:id="rId17"/>
    <p:sldId id="561" r:id="rId18"/>
    <p:sldId id="463" r:id="rId19"/>
    <p:sldId id="492" r:id="rId20"/>
    <p:sldId id="493" r:id="rId21"/>
    <p:sldId id="549" r:id="rId22"/>
    <p:sldId id="550" r:id="rId23"/>
    <p:sldId id="551" r:id="rId24"/>
    <p:sldId id="552" r:id="rId25"/>
    <p:sldId id="553" r:id="rId26"/>
    <p:sldId id="554" r:id="rId27"/>
    <p:sldId id="527" r:id="rId28"/>
    <p:sldId id="528" r:id="rId29"/>
    <p:sldId id="545" r:id="rId30"/>
    <p:sldId id="546" r:id="rId31"/>
    <p:sldId id="547" r:id="rId32"/>
    <p:sldId id="494" r:id="rId33"/>
    <p:sldId id="495" r:id="rId34"/>
    <p:sldId id="559" r:id="rId35"/>
    <p:sldId id="560" r:id="rId36"/>
    <p:sldId id="496" r:id="rId37"/>
    <p:sldId id="498" r:id="rId38"/>
    <p:sldId id="499" r:id="rId39"/>
    <p:sldId id="500" r:id="rId40"/>
    <p:sldId id="535" r:id="rId41"/>
    <p:sldId id="529" r:id="rId42"/>
    <p:sldId id="503" r:id="rId43"/>
    <p:sldId id="531" r:id="rId44"/>
    <p:sldId id="504" r:id="rId45"/>
    <p:sldId id="505" r:id="rId46"/>
    <p:sldId id="548" r:id="rId47"/>
    <p:sldId id="536" r:id="rId48"/>
    <p:sldId id="507" r:id="rId49"/>
    <p:sldId id="508" r:id="rId50"/>
    <p:sldId id="509" r:id="rId51"/>
    <p:sldId id="511" r:id="rId52"/>
    <p:sldId id="512" r:id="rId53"/>
    <p:sldId id="513" r:id="rId54"/>
    <p:sldId id="544" r:id="rId55"/>
    <p:sldId id="514" r:id="rId56"/>
    <p:sldId id="556" r:id="rId57"/>
    <p:sldId id="464" r:id="rId58"/>
    <p:sldId id="521" r:id="rId59"/>
    <p:sldId id="518" r:id="rId60"/>
    <p:sldId id="520" r:id="rId61"/>
    <p:sldId id="522" r:id="rId62"/>
    <p:sldId id="558" r:id="rId63"/>
    <p:sldId id="489" r:id="rId64"/>
    <p:sldId id="523" r:id="rId65"/>
    <p:sldId id="467" r:id="rId66"/>
    <p:sldId id="413" r:id="rId67"/>
    <p:sldId id="373" r:id="rId68"/>
    <p:sldId id="414" r:id="rId69"/>
    <p:sldId id="415" r:id="rId70"/>
    <p:sldId id="490" r:id="rId71"/>
    <p:sldId id="524" r:id="rId72"/>
    <p:sldId id="525" r:id="rId73"/>
    <p:sldId id="465" r:id="rId74"/>
    <p:sldId id="262" r:id="rId75"/>
    <p:sldId id="466" r:id="rId76"/>
    <p:sldId id="308" r:id="rId77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4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ulbright, Jon P. (GSFC-416.0)[COLUMBUS TECHNOLOGIES AND SERVICES INC]" initials="FJP(TASI" lastIdx="32" clrIdx="0">
    <p:extLst/>
  </p:cmAuthor>
  <p:cmAuthor id="2" name="Juan Rodriguez" initials="JR" lastIdx="1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532"/>
    <a:srgbClr val="FFC3D7"/>
    <a:srgbClr val="FFEE38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42" autoAdjust="0"/>
    <p:restoredTop sz="87789" autoAdjust="0"/>
  </p:normalViewPr>
  <p:slideViewPr>
    <p:cSldViewPr snapToGrid="0" showGuides="1">
      <p:cViewPr varScale="1">
        <p:scale>
          <a:sx n="147" d="100"/>
          <a:sy n="147" d="100"/>
        </p:scale>
        <p:origin x="2112" y="184"/>
      </p:cViewPr>
      <p:guideLst>
        <p:guide orient="horz" pos="38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tableStyles" Target="tableStyle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viewProps" Target="view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commentAuthors" Target="commentAuthor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notesMaster" Target="notesMasters/notesMaster1.xml"/><Relationship Id="rId8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2607288609071"/>
          <c:y val="0.120095458693058"/>
          <c:w val="0.82395647096193803"/>
          <c:h val="0.66002825991770997"/>
        </c:manualLayout>
      </c:layout>
      <c:lineChart>
        <c:grouping val="standard"/>
        <c:varyColors val="0"/>
        <c:ser>
          <c:idx val="0"/>
          <c:order val="0"/>
          <c:tx>
            <c:v>July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'G16 July and SepOct'!$L$3:$L$26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'G16 July and SepOct'!$M$3:$M$26</c:f>
              <c:numCache>
                <c:formatCode>0.0</c:formatCode>
                <c:ptCount val="24"/>
                <c:pt idx="0">
                  <c:v>70.472418621141983</c:v>
                </c:pt>
                <c:pt idx="1">
                  <c:v>73.484069659873498</c:v>
                </c:pt>
                <c:pt idx="2">
                  <c:v>74.760594622820605</c:v>
                </c:pt>
                <c:pt idx="3">
                  <c:v>75.332007866474925</c:v>
                </c:pt>
                <c:pt idx="4">
                  <c:v>75.298164409035195</c:v>
                </c:pt>
                <c:pt idx="5">
                  <c:v>75.967580552931949</c:v>
                </c:pt>
                <c:pt idx="6">
                  <c:v>75.676814229232022</c:v>
                </c:pt>
                <c:pt idx="7">
                  <c:v>75.410934417203123</c:v>
                </c:pt>
                <c:pt idx="8">
                  <c:v>77.289213854451177</c:v>
                </c:pt>
                <c:pt idx="9">
                  <c:v>78.699139476858448</c:v>
                </c:pt>
                <c:pt idx="10">
                  <c:v>78.482114693564412</c:v>
                </c:pt>
                <c:pt idx="11">
                  <c:v>81.480735554952005</c:v>
                </c:pt>
                <c:pt idx="12">
                  <c:v>79.574749492040013</c:v>
                </c:pt>
                <c:pt idx="13">
                  <c:v>76.347668557292053</c:v>
                </c:pt>
                <c:pt idx="14">
                  <c:v>74.657356500260477</c:v>
                </c:pt>
                <c:pt idx="15">
                  <c:v>74.969208520013353</c:v>
                </c:pt>
                <c:pt idx="16">
                  <c:v>72.624092767540645</c:v>
                </c:pt>
                <c:pt idx="17">
                  <c:v>68.665349216090846</c:v>
                </c:pt>
                <c:pt idx="18">
                  <c:v>65.938760036432427</c:v>
                </c:pt>
                <c:pt idx="19">
                  <c:v>67.967877893740848</c:v>
                </c:pt>
                <c:pt idx="20">
                  <c:v>70.743587359380115</c:v>
                </c:pt>
                <c:pt idx="21">
                  <c:v>70.459870287842321</c:v>
                </c:pt>
                <c:pt idx="22">
                  <c:v>71.443204328180499</c:v>
                </c:pt>
                <c:pt idx="23">
                  <c:v>71.266985114641045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8C2-4986-B64A-F0E9A9FEE406}"/>
            </c:ext>
          </c:extLst>
        </c:ser>
        <c:ser>
          <c:idx val="1"/>
          <c:order val="1"/>
          <c:tx>
            <c:v>Sep/Oct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'G16 Sep26-Oct2'!$M$3:$M$26</c:f>
              <c:numCache>
                <c:formatCode>0.0</c:formatCode>
                <c:ptCount val="24"/>
                <c:pt idx="0">
                  <c:v>79.569341759462645</c:v>
                </c:pt>
                <c:pt idx="1">
                  <c:v>79.202251145817826</c:v>
                </c:pt>
                <c:pt idx="2">
                  <c:v>78.333514805418915</c:v>
                </c:pt>
                <c:pt idx="3">
                  <c:v>77.831179403187022</c:v>
                </c:pt>
                <c:pt idx="4">
                  <c:v>77.2642663689508</c:v>
                </c:pt>
                <c:pt idx="5">
                  <c:v>78.961609107562495</c:v>
                </c:pt>
                <c:pt idx="6">
                  <c:v>81.704852373392114</c:v>
                </c:pt>
                <c:pt idx="7">
                  <c:v>81.677252765536281</c:v>
                </c:pt>
                <c:pt idx="8">
                  <c:v>83.003501468771972</c:v>
                </c:pt>
                <c:pt idx="9">
                  <c:v>81.589402897493741</c:v>
                </c:pt>
                <c:pt idx="10">
                  <c:v>78.834852210413757</c:v>
                </c:pt>
                <c:pt idx="11">
                  <c:v>75.954433673299064</c:v>
                </c:pt>
                <c:pt idx="12">
                  <c:v>74.683425007480253</c:v>
                </c:pt>
                <c:pt idx="13">
                  <c:v>72.069037146563176</c:v>
                </c:pt>
                <c:pt idx="14">
                  <c:v>70.868295552749387</c:v>
                </c:pt>
                <c:pt idx="15">
                  <c:v>67.214354369418501</c:v>
                </c:pt>
                <c:pt idx="16">
                  <c:v>65.128665360859557</c:v>
                </c:pt>
                <c:pt idx="17">
                  <c:v>69.644782643983646</c:v>
                </c:pt>
                <c:pt idx="18">
                  <c:v>74.207978596387505</c:v>
                </c:pt>
                <c:pt idx="19">
                  <c:v>76.384381956238997</c:v>
                </c:pt>
                <c:pt idx="20">
                  <c:v>78.557435559528557</c:v>
                </c:pt>
                <c:pt idx="21">
                  <c:v>79.516256957114734</c:v>
                </c:pt>
                <c:pt idx="22">
                  <c:v>78.903075894197471</c:v>
                </c:pt>
                <c:pt idx="23">
                  <c:v>80.403207855176404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8C2-4986-B64A-F0E9A9FEE4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655099472"/>
        <c:axId val="-964085728"/>
      </c:lineChart>
      <c:catAx>
        <c:axId val="-6550994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Hour</a:t>
                </a:r>
                <a:r>
                  <a:rPr lang="en-US" baseline="0"/>
                  <a:t> of Day (UTC)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964085728"/>
        <c:crosses val="autoZero"/>
        <c:auto val="1"/>
        <c:lblAlgn val="ctr"/>
        <c:lblOffset val="100"/>
        <c:tickLblSkip val="2"/>
        <c:tickMarkSkip val="1"/>
        <c:noMultiLvlLbl val="0"/>
      </c:catAx>
      <c:valAx>
        <c:axId val="-964085728"/>
        <c:scaling>
          <c:orientation val="minMax"/>
          <c:max val="90"/>
          <c:min val="4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655099472"/>
        <c:crossesAt val="1"/>
        <c:crossBetween val="between"/>
        <c:majorUnit val="10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0876780614462098"/>
          <c:y val="0.52151744246908704"/>
          <c:w val="0.242189646884547"/>
          <c:h val="0.221617103994376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prstDash val="sysDash"/>
      <a:round/>
    </a:ln>
    <a:effectLst/>
  </c:spPr>
  <c:txPr>
    <a:bodyPr/>
    <a:lstStyle/>
    <a:p>
      <a:pPr>
        <a:defRPr sz="1200" baseline="0"/>
      </a:pPr>
      <a:endParaRPr lang="en-US"/>
    </a:p>
  </c:txPr>
  <c:externalData r:id="rId4">
    <c:autoUpdate val="0"/>
  </c:externalData>
  <c:userShapes r:id="rId5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0.12983</cdr:x>
      <cdr:y>0.51712</cdr:y>
    </cdr:from>
    <cdr:to>
      <cdr:x>0.70936</cdr:x>
      <cdr:y>0.73587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72908" y="1074736"/>
          <a:ext cx="2111016" cy="454617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000" baseline="0" dirty="0">
              <a:solidFill>
                <a:sysClr val="windowText" lastClr="000000"/>
              </a:solidFill>
            </a:rPr>
            <a:t>  July 14-20, 2018 Average:    74.0%</a:t>
          </a:r>
        </a:p>
        <a:p xmlns:a="http://schemas.openxmlformats.org/drawingml/2006/main">
          <a:r>
            <a:rPr lang="en-US" sz="1000" baseline="0" dirty="0">
              <a:solidFill>
                <a:sysClr val="windowText" lastClr="000000"/>
              </a:solidFill>
            </a:rPr>
            <a:t>Sep 26-Oct 2, 2018 Average: 76.7%</a:t>
          </a:r>
          <a:endParaRPr lang="en-US" sz="1000" dirty="0">
            <a:solidFill>
              <a:sysClr val="windowText" lastClr="000000"/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2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6B3750-7B0C-9944-BDA4-3D432B4DC138}" type="datetimeFigureOut">
              <a:rPr lang="en-US" smtClean="0"/>
              <a:t>3/1/19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21F64F-E0B9-FD4F-ABE1-F44FD03C5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952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2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9EA010-A379-435B-8A27-4342493C9D8B}" type="datetimeFigureOut">
              <a:rPr lang="en-US" smtClean="0"/>
              <a:pPr/>
              <a:t>3/1/19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D85A49-F495-4469-B05B-74800E2130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9319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85A49-F495-4469-B05B-74800E2130EA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0429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85A49-F495-4469-B05B-74800E2130EA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2101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85A49-F495-4469-B05B-74800E2130EA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2991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85A49-F495-4469-B05B-74800E2130EA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0862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85A49-F495-4469-B05B-74800E2130EA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4022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85A49-F495-4469-B05B-74800E2130EA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1592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85A49-F495-4469-B05B-74800E2130EA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5741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85A49-F495-4469-B05B-74800E2130EA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96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85A49-F495-4469-B05B-74800E2130EA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560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85A49-F495-4469-B05B-74800E2130EA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9127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85A49-F495-4469-B05B-74800E2130EA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4702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85A49-F495-4469-B05B-74800E2130E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947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85A49-F495-4469-B05B-74800E2130EA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5552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85A49-F495-4469-B05B-74800E2130EA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4422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85A49-F495-4469-B05B-74800E2130EA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3309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85A49-F495-4469-B05B-74800E2130EA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5192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85A49-F495-4469-B05B-74800E2130EA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3348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85A49-F495-4469-B05B-74800E2130EA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6162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85A49-F495-4469-B05B-74800E2130EA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4324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85A49-F495-4469-B05B-74800E2130EA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3264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85A49-F495-4469-B05B-74800E2130EA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3890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85A49-F495-4469-B05B-74800E2130EA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1152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85A49-F495-4469-B05B-74800E2130E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38441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85A49-F495-4469-B05B-74800E2130EA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94326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85A49-F495-4469-B05B-74800E2130EA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34048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85A49-F495-4469-B05B-74800E2130EA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27893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85A49-F495-4469-B05B-74800E2130EA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07765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85A49-F495-4469-B05B-74800E2130EA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87076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85A49-F495-4469-B05B-74800E2130EA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89511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85A49-F495-4469-B05B-74800E2130EA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83727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85A49-F495-4469-B05B-74800E2130EA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59569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85A49-F495-4469-B05B-74800E2130EA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33807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85A49-F495-4469-B05B-74800E2130EA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266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85A49-F495-4469-B05B-74800E2130EA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10273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85A49-F495-4469-B05B-74800E2130EA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3096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85A49-F495-4469-B05B-74800E2130EA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92952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85A49-F495-4469-B05B-74800E2130EA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58298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85A49-F495-4469-B05B-74800E2130EA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787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85A49-F495-4469-B05B-74800E2130EA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99453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03C173-D336-4429-BE64-F6CFCEA9010A}" type="slidenum">
              <a:rPr lang="en-US" smtClean="0"/>
              <a:pPr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71201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85A49-F495-4469-B05B-74800E2130EA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28117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85A49-F495-4469-B05B-74800E2130EA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69391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85A49-F495-4469-B05B-74800E2130EA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60563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85A49-F495-4469-B05B-74800E2130EA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970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85A49-F495-4469-B05B-74800E2130EA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87686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03C173-D336-4429-BE64-F6CFCEA9010A}" type="slidenum">
              <a:rPr lang="en-US" smtClean="0"/>
              <a:pPr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2477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85A49-F495-4469-B05B-74800E2130EA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48084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85A49-F495-4469-B05B-74800E2130EA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40396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85A49-F495-4469-B05B-74800E2130EA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30242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85A49-F495-4469-B05B-74800E2130EA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46892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85A49-F495-4469-B05B-74800E2130EA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82443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85A49-F495-4469-B05B-74800E2130EA}" type="slidenum">
              <a:rPr lang="en-US" smtClean="0"/>
              <a:pPr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6743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85A49-F495-4469-B05B-74800E2130EA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298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85A49-F495-4469-B05B-74800E2130EA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330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215118-0B22-6241-A0A7-66AFA1E60826}" type="slidenum">
              <a:rPr lang="en-US" altLang="x-none"/>
              <a:pPr/>
              <a:t>8</a:t>
            </a:fld>
            <a:endParaRPr lang="en-US" altLang="x-none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227013"/>
            <a:ext cx="1588" cy="1587"/>
          </a:xfrm>
          <a:solidFill>
            <a:srgbClr val="FFFFFF"/>
          </a:solidFill>
          <a:ln/>
        </p:spPr>
      </p:sp>
      <p:sp>
        <p:nvSpPr>
          <p:cNvPr id="52227" name="Text Box 3"/>
          <p:cNvSpPr txBox="1">
            <a:spLocks noGrp="1" noChangeArrowheads="1"/>
          </p:cNvSpPr>
          <p:nvPr>
            <p:ph type="body" idx="1"/>
          </p:nvPr>
        </p:nvSpPr>
        <p:spPr>
          <a:xfrm>
            <a:off x="673101" y="3237314"/>
            <a:ext cx="7806267" cy="3045619"/>
          </a:xfrm>
          <a:ln/>
        </p:spPr>
        <p:txBody>
          <a:bodyPr wrap="none" lIns="86493" tIns="43247" rIns="86493" bIns="43247" anchor="ctr"/>
          <a:lstStyle/>
          <a:p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21023520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85A49-F495-4469-B05B-74800E2130EA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561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2601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25C24C1C-7D93-4B53-9CF2-9F718B4D4792}" type="datetime1">
              <a:rPr lang="en-US" altLang="en-US" smtClean="0"/>
              <a:t>3/1/19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These GOES-16 data are preliminary, non-operational data and are undergoing testing. Users bear all responsibility for inspecting the data prior to use and for the manner in which the data are utilized.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2BEF4D-4D24-4A44-B7E1-52CFE9D53E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7466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2EB7AC07-572E-40DA-95E9-96CDC64DA6FA}" type="datetime1">
              <a:rPr lang="en-US" altLang="en-US" smtClean="0"/>
              <a:t>3/1/19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These GOES-16 data are preliminary, non-operational data and are undergoing testing. Users bear all responsibility for inspecting the data prior to use and for the manner in which the data are utilized.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09D45F-F8E9-4EB7-B65F-34D3C7AA90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10070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37304283-0EAC-4540-AF22-EF03F2A29812}" type="datetime1">
              <a:rPr lang="en-US" altLang="en-US" smtClean="0"/>
              <a:t>3/1/19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These GOES-16 data are preliminary, non-operational data and are undergoing testing. Users bear all responsibility for inspecting the data prior to use and for the manner in which the data are utilized.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1E731C-1067-4255-8095-205C678071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69023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ACF0DD73-E86F-4F93-8A16-EB2B813DFAC0}" type="datetime1">
              <a:rPr lang="en-US" altLang="en-US" smtClean="0"/>
              <a:t>3/1/19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These GOES-16 data are preliminary, non-operational data and are undergoing testing. Users bear all responsibility for inspecting the data prior to use and for the manner in which the data are utilized.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101580-94D6-4343-B3C4-B2F95ABA61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9804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1E4AD11-7ADA-4C05-A76F-A31323EFCE04}" type="datetime1">
              <a:rPr lang="en-US" smtClean="0"/>
              <a:t>3/1/19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These GOES-16 data are preliminary, non-operational data and are undergoing testing. Users bear all responsibility for inspecting the data prior to use and for the manner in which the data are utilized.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3F5ADA1-0336-4614-A932-71D5CC17DF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983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227582AF-D23F-4629-87A8-4BE406BB42BA}" type="datetime1">
              <a:rPr lang="en-US" altLang="en-US" smtClean="0"/>
              <a:t>3/1/19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These GOES-16 data are preliminary, non-operational data and are undergoing testing. Users bear all responsibility for inspecting the data prior to use and for the manner in which the data are utilized.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A949E6-8E3A-4BD1-B695-CC914EAB50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6124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171357AB-AA68-441F-A967-C1A715515460}" type="datetime1">
              <a:rPr lang="en-US" altLang="en-US" smtClean="0"/>
              <a:t>3/1/19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These GOES-16 data are preliminary, non-operational data and are undergoing testing. Users bear all responsibility for inspecting the data prior to use and for the manner in which the data are utilized.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5ADB79-25D6-47C0-AB51-22A13A0BBB5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7504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2D050087-84FF-43DF-A078-677D81F65ED3}" type="datetime1">
              <a:rPr lang="en-US" altLang="en-US" smtClean="0"/>
              <a:t>3/1/19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These GOES-16 data are preliminary, non-operational data and are undergoing testing. Users bear all responsibility for inspecting the data prior to use and for the manner in which the data are utilized.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B52BE0-4CA4-4BD3-BC9F-B41F86E8D2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095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E830F9AD-B0CA-47A0-A405-A9EABD5BF0AA}" type="datetime1">
              <a:rPr lang="en-US" altLang="en-US" smtClean="0"/>
              <a:t>3/1/19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These GOES-16 data are preliminary, non-operational data and are undergoing testing. Users bear all responsibility for inspecting the data prior to use and for the manner in which the data are utilized.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D0E245-9D50-4F3E-AC26-7B9CB19F70A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1651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D88285B6-38C8-47B6-9578-1ED8F3AB61E3}" type="datetime1">
              <a:rPr lang="en-US" altLang="en-US" smtClean="0"/>
              <a:t>3/1/19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These GOES-16 data are preliminary, non-operational data and are undergoing testing. Users bear all responsibility for inspecting the data prior to use and for the manner in which the data are utilized.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617F4D-DC75-4D77-ADAD-FA980D9EE5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0045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941ABC1B-9735-489E-830F-DF59D656C449}" type="datetime1">
              <a:rPr lang="en-US" altLang="en-US" smtClean="0"/>
              <a:t>3/1/19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These GOES-16 data are preliminary, non-operational data and are undergoing testing. Users bear all responsibility for inspecting the data prior to use and for the manner in which the data are utilized.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175D-0E56-4116-B7A7-F37D38CF293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8531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17710303-F197-41E0-BA9C-30E6F2FDDE01}" type="datetime1">
              <a:rPr lang="en-US" altLang="en-US" smtClean="0"/>
              <a:t>3/1/19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These GOES-16 data are preliminary, non-operational data and are undergoing testing. Users bear all responsibility for inspecting the data prior to use and for the manner in which the data are utilized.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21078A-E944-47F9-B7BA-CEAF4D4704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2146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 descr="Mandt_SOO-DOH_ALT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5954713" y="1808163"/>
            <a:ext cx="4598987" cy="148431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 spc="0">
                <a:solidFill>
                  <a:srgbClr val="0496D7"/>
                </a:solidFill>
                <a:latin typeface="Myriad Pro"/>
                <a:ea typeface="+mj-ea"/>
                <a:cs typeface="Myriad Pro"/>
              </a:defRPr>
            </a:lvl1pPr>
          </a:lstStyle>
          <a:p>
            <a:pPr algn="l" fontAlgn="auto">
              <a:lnSpc>
                <a:spcPct val="70000"/>
              </a:lnSpc>
              <a:spcAft>
                <a:spcPts val="0"/>
              </a:spcAft>
              <a:defRPr/>
            </a:pPr>
            <a:r>
              <a:rPr lang="en-US" sz="3200" dirty="0"/>
              <a:t>The GOES-R </a:t>
            </a:r>
            <a:br>
              <a:rPr lang="en-US" sz="3200" dirty="0"/>
            </a:br>
            <a:r>
              <a:rPr lang="en-US" sz="3200" dirty="0"/>
              <a:t>Series: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5969000" y="2652713"/>
            <a:ext cx="2698750" cy="1030287"/>
          </a:xfrm>
          <a:prstGeom prst="rect">
            <a:avLst/>
          </a:prstGeom>
        </p:spPr>
        <p:txBody>
          <a:bodyPr>
            <a:norm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altLang="en-US" sz="1600" b="1">
                <a:solidFill>
                  <a:schemeClr val="bg1"/>
                </a:solidFill>
                <a:latin typeface="Myriad Pro" charset="0"/>
              </a:rPr>
              <a:t>The Nation’s Next Generation Geostationary Weather Satellites</a:t>
            </a: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5913438" y="5119688"/>
            <a:ext cx="4022725" cy="14970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1" i="0" kern="1200">
                <a:solidFill>
                  <a:schemeClr val="bg1"/>
                </a:solidFill>
                <a:latin typeface="Myriad Pro Cond"/>
                <a:ea typeface="+mn-ea"/>
                <a:cs typeface="Myriad Pro Cond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rgbClr val="0496D7"/>
                </a:solidFill>
                <a:latin typeface="Myriad Pro"/>
                <a:cs typeface="Myriad Pro"/>
              </a:rPr>
              <a:t>Greg </a:t>
            </a:r>
            <a:r>
              <a:rPr lang="en-US" dirty="0" err="1">
                <a:solidFill>
                  <a:srgbClr val="0496D7"/>
                </a:solidFill>
                <a:latin typeface="Myriad Pro"/>
                <a:cs typeface="Myriad Pro"/>
              </a:rPr>
              <a:t>Mandt</a:t>
            </a:r>
            <a:br>
              <a:rPr lang="en-US" dirty="0">
                <a:solidFill>
                  <a:srgbClr val="0496D7"/>
                </a:solidFill>
                <a:latin typeface="Myriad Pro"/>
                <a:cs typeface="Myriad Pro"/>
              </a:rPr>
            </a:br>
            <a:r>
              <a:rPr lang="en-US" sz="1200" dirty="0">
                <a:latin typeface="Myriad Pro"/>
                <a:cs typeface="Myriad Pro"/>
              </a:rPr>
              <a:t>GOES-R System Program Director</a:t>
            </a:r>
          </a:p>
          <a:p>
            <a:pPr fontAlgn="auto">
              <a:spcAft>
                <a:spcPts val="0"/>
              </a:spcAft>
              <a:defRPr/>
            </a:pPr>
            <a:endParaRPr lang="en-US" sz="1400" dirty="0">
              <a:latin typeface="Myriad Pro"/>
              <a:cs typeface="Myriad Pro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sz="1400" dirty="0">
                <a:latin typeface="Myriad Pro"/>
                <a:cs typeface="Myriad Pro"/>
              </a:rPr>
              <a:t>SOO-DOH National Meeting</a:t>
            </a:r>
            <a:br>
              <a:rPr lang="en-US" sz="1400" dirty="0">
                <a:latin typeface="Myriad Pro"/>
                <a:cs typeface="Myriad Pro"/>
              </a:rPr>
            </a:br>
            <a:r>
              <a:rPr lang="en-US" sz="1400" dirty="0">
                <a:latin typeface="Myriad Pro"/>
                <a:cs typeface="Myriad Pro"/>
              </a:rPr>
              <a:t>September 14, 2015</a:t>
            </a:r>
          </a:p>
          <a:p>
            <a:pPr fontAlgn="auto">
              <a:spcAft>
                <a:spcPts val="0"/>
              </a:spcAft>
              <a:defRPr/>
            </a:pPr>
            <a:endParaRPr lang="en-US" sz="1600" dirty="0">
              <a:latin typeface="Myriad Pro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2473949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hf hd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+mj-c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 descr="Mandt_SOO-DOH-Presentation_NO-TEXT_5.jp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-46038"/>
            <a:ext cx="82296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465263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dirty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2B8DA43-325E-453D-8C81-A7D6CB17BD75}" type="datetime1">
              <a:rPr lang="en-US" altLang="en-US" smtClean="0"/>
              <a:t>3/1/19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en-US"/>
              <a:t>These GOES-16 data are preliminary, non-operational data and are undergoing testing. Users bear all responsibility for inspecting the data prior to use and for the manner in which the data are utilized.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9D60F4D7-1FAC-41F5-8B13-40B192A295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0364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hf hd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3600" kern="1200">
          <a:solidFill>
            <a:schemeClr val="bg1"/>
          </a:solidFill>
          <a:latin typeface="+mj-lt"/>
          <a:ea typeface="MS PGothic" panose="020B0600070205080204" pitchFamily="34" charset="-128"/>
          <a:cs typeface="+mj-c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jpeg"/><Relationship Id="rId11" Type="http://schemas.openxmlformats.org/officeDocument/2006/relationships/image" Target="../media/image61.jpeg"/><Relationship Id="rId5" Type="http://schemas.openxmlformats.org/officeDocument/2006/relationships/image" Target="../media/image55.jpeg"/><Relationship Id="rId10" Type="http://schemas.openxmlformats.org/officeDocument/2006/relationships/image" Target="../media/image60.png"/><Relationship Id="rId4" Type="http://schemas.openxmlformats.org/officeDocument/2006/relationships/image" Target="../media/image54.jpeg"/><Relationship Id="rId9" Type="http://schemas.openxmlformats.org/officeDocument/2006/relationships/image" Target="../media/image59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5.tiff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7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9" y="1075267"/>
            <a:ext cx="4546766" cy="57145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5523" y="2154916"/>
            <a:ext cx="8201826" cy="1470025"/>
          </a:xfrm>
        </p:spPr>
        <p:txBody>
          <a:bodyPr/>
          <a:lstStyle/>
          <a:p>
            <a:r>
              <a:rPr lang="en-US" sz="3200" dirty="0"/>
              <a:t>GOES-16 Geostationary Lightning Mapper (GLM)</a:t>
            </a:r>
            <a:br>
              <a:rPr lang="en-US" dirty="0"/>
            </a:br>
            <a:r>
              <a:rPr lang="en-US" sz="3200" dirty="0"/>
              <a:t>Full PS-PVR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21925" y="3712115"/>
            <a:ext cx="4862549" cy="1752600"/>
          </a:xfrm>
        </p:spPr>
        <p:txBody>
          <a:bodyPr/>
          <a:lstStyle/>
          <a:p>
            <a:r>
              <a:rPr lang="en-US" sz="1800" dirty="0">
                <a:solidFill>
                  <a:srgbClr val="FFFF00"/>
                </a:solidFill>
              </a:rPr>
              <a:t>November 1, 2018</a:t>
            </a:r>
          </a:p>
          <a:p>
            <a:r>
              <a:rPr lang="en-US" sz="1800" dirty="0">
                <a:solidFill>
                  <a:srgbClr val="FFFF00"/>
                </a:solidFill>
              </a:rPr>
              <a:t>William Koshak</a:t>
            </a:r>
            <a:r>
              <a:rPr lang="en-US" sz="1800" baseline="30000" dirty="0">
                <a:solidFill>
                  <a:srgbClr val="FFFF00"/>
                </a:solidFill>
              </a:rPr>
              <a:t>1</a:t>
            </a:r>
            <a:r>
              <a:rPr lang="en-US" sz="1800" dirty="0">
                <a:solidFill>
                  <a:srgbClr val="FFFF00"/>
                </a:solidFill>
              </a:rPr>
              <a:t>, Pete Armstrong</a:t>
            </a:r>
            <a:r>
              <a:rPr lang="en-US" sz="1800" baseline="30000" dirty="0">
                <a:solidFill>
                  <a:srgbClr val="FFFF00"/>
                </a:solidFill>
              </a:rPr>
              <a:t>2</a:t>
            </a:r>
            <a:r>
              <a:rPr lang="en-US" sz="1800" dirty="0">
                <a:solidFill>
                  <a:srgbClr val="FFFF00"/>
                </a:solidFill>
              </a:rPr>
              <a:t>, </a:t>
            </a:r>
          </a:p>
          <a:p>
            <a:r>
              <a:rPr lang="en-US" sz="1800" dirty="0">
                <a:solidFill>
                  <a:srgbClr val="FFFF00"/>
                </a:solidFill>
              </a:rPr>
              <a:t>Doug Mach</a:t>
            </a:r>
            <a:r>
              <a:rPr lang="en-US" sz="1800" baseline="30000" dirty="0">
                <a:solidFill>
                  <a:srgbClr val="FFFF00"/>
                </a:solidFill>
              </a:rPr>
              <a:t>3</a:t>
            </a:r>
            <a:r>
              <a:rPr lang="en-US" sz="1800" dirty="0">
                <a:solidFill>
                  <a:srgbClr val="FFFF00"/>
                </a:solidFill>
              </a:rPr>
              <a:t>, Dennis Buechler</a:t>
            </a:r>
            <a:r>
              <a:rPr lang="en-US" sz="1800" baseline="30000" dirty="0">
                <a:solidFill>
                  <a:srgbClr val="FFFF00"/>
                </a:solidFill>
              </a:rPr>
              <a:t>4</a:t>
            </a:r>
            <a:r>
              <a:rPr lang="en-US" sz="1800" dirty="0">
                <a:solidFill>
                  <a:srgbClr val="FFFF00"/>
                </a:solidFill>
              </a:rPr>
              <a:t>, Monte Bateman</a:t>
            </a:r>
            <a:r>
              <a:rPr lang="en-US" sz="1800" baseline="30000" dirty="0">
                <a:solidFill>
                  <a:srgbClr val="FFFF00"/>
                </a:solidFill>
              </a:rPr>
              <a:t>3</a:t>
            </a:r>
            <a:endParaRPr lang="en-US" sz="1800" dirty="0">
              <a:solidFill>
                <a:srgbClr val="FFFF00"/>
              </a:solidFill>
            </a:endParaRPr>
          </a:p>
          <a:p>
            <a:r>
              <a:rPr lang="en-US" sz="1800" dirty="0">
                <a:solidFill>
                  <a:srgbClr val="FFFF00"/>
                </a:solidFill>
              </a:rPr>
              <a:t>(with important inputs from additional Cal/Val Team Members, &amp; NASA Flight) </a:t>
            </a:r>
          </a:p>
          <a:p>
            <a:r>
              <a:rPr lang="en-US" sz="1800" dirty="0">
                <a:solidFill>
                  <a:srgbClr val="FFFF00"/>
                </a:solidFill>
              </a:rPr>
              <a:t>GOES-R Calibration Working Group</a:t>
            </a:r>
          </a:p>
          <a:p>
            <a:r>
              <a:rPr lang="en-US" sz="1800" baseline="30000" dirty="0">
                <a:solidFill>
                  <a:srgbClr val="FFFF00"/>
                </a:solidFill>
              </a:rPr>
              <a:t>1</a:t>
            </a:r>
            <a:r>
              <a:rPr lang="en-US" sz="1800" dirty="0">
                <a:solidFill>
                  <a:srgbClr val="FFFF00"/>
                </a:solidFill>
              </a:rPr>
              <a:t>NASA/MSFC, </a:t>
            </a:r>
            <a:r>
              <a:rPr lang="en-US" sz="1800" baseline="30000" dirty="0">
                <a:solidFill>
                  <a:srgbClr val="FFFF00"/>
                </a:solidFill>
              </a:rPr>
              <a:t>2</a:t>
            </a:r>
            <a:r>
              <a:rPr lang="en-US" sz="1800" dirty="0">
                <a:solidFill>
                  <a:srgbClr val="FFFF00"/>
                </a:solidFill>
              </a:rPr>
              <a:t>MIT-LL, </a:t>
            </a:r>
            <a:r>
              <a:rPr lang="en-US" sz="1800" baseline="30000" dirty="0">
                <a:solidFill>
                  <a:srgbClr val="FFFF00"/>
                </a:solidFill>
              </a:rPr>
              <a:t>3</a:t>
            </a:r>
            <a:r>
              <a:rPr lang="en-US" sz="1800" dirty="0">
                <a:solidFill>
                  <a:srgbClr val="FFFF00"/>
                </a:solidFill>
              </a:rPr>
              <a:t>USRA, </a:t>
            </a:r>
            <a:r>
              <a:rPr lang="en-US" sz="1800" baseline="30000" dirty="0">
                <a:solidFill>
                  <a:srgbClr val="FFFF00"/>
                </a:solidFill>
              </a:rPr>
              <a:t>4</a:t>
            </a:r>
            <a:r>
              <a:rPr lang="en-US" sz="1800" dirty="0">
                <a:solidFill>
                  <a:srgbClr val="FFFF00"/>
                </a:solidFill>
              </a:rPr>
              <a:t>UAH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49E6-8E3A-4BD1-B695-CC914EAB501F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06212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514"/>
            <a:ext cx="8229600" cy="1143001"/>
          </a:xfrm>
        </p:spPr>
        <p:txBody>
          <a:bodyPr/>
          <a:lstStyle/>
          <a:p>
            <a:r>
              <a:rPr lang="en-US" dirty="0"/>
              <a:t>Performance Summary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10</a:t>
            </a:fld>
            <a:endParaRPr lang="en-US" altLang="en-US"/>
          </a:p>
        </p:txBody>
      </p:sp>
      <p:graphicFrame>
        <p:nvGraphicFramePr>
          <p:cNvPr id="6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23437163"/>
              </p:ext>
            </p:extLst>
          </p:nvPr>
        </p:nvGraphicFramePr>
        <p:xfrm>
          <a:off x="169331" y="1056729"/>
          <a:ext cx="8805335" cy="3728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0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74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33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332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924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052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3378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3378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MRD 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Parameter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MRD</a:t>
                      </a:r>
                      <a:r>
                        <a:rPr lang="en-US" sz="1400" b="1" baseline="0" dirty="0">
                          <a:solidFill>
                            <a:schemeClr val="bg1"/>
                          </a:solidFill>
                        </a:rPr>
                        <a:t> Value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Performance</a:t>
                      </a:r>
                      <a:r>
                        <a:rPr lang="en-US" sz="1400" b="1" baseline="0" dirty="0">
                          <a:solidFill>
                            <a:schemeClr val="bg1"/>
                          </a:solidFill>
                        </a:rPr>
                        <a:t> Baseline</a:t>
                      </a:r>
                    </a:p>
                    <a:p>
                      <a:pPr algn="ctr"/>
                      <a:r>
                        <a:rPr lang="en-US" sz="1400" b="1" baseline="0" dirty="0">
                          <a:solidFill>
                            <a:schemeClr val="bg1"/>
                          </a:solidFill>
                        </a:rPr>
                        <a:t>(Model)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Performance</a:t>
                      </a:r>
                      <a:r>
                        <a:rPr lang="en-US" sz="1400" b="1" baseline="0" dirty="0">
                          <a:solidFill>
                            <a:schemeClr val="bg1"/>
                          </a:solidFill>
                        </a:rPr>
                        <a:t> Result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err="1">
                          <a:solidFill>
                            <a:schemeClr val="bg1"/>
                          </a:solidFill>
                        </a:rPr>
                        <a:t>VaLiD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LATA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INR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Mach SIT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1259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Production Mapping Accuracy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5km ( 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</a:rPr>
                        <a:t>= |𝛍+3𝜎| &lt; 140 </a:t>
                      </a:r>
                      <a:r>
                        <a:rPr lang="el-GR" sz="1200" baseline="0" dirty="0">
                          <a:solidFill>
                            <a:schemeClr val="tx1"/>
                          </a:solidFill>
                        </a:rPr>
                        <a:t>μ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</a:rPr>
                        <a:t>rad)</a:t>
                      </a:r>
                      <a:endParaRPr lang="en-US" sz="1200" dirty="0">
                        <a:solidFill>
                          <a:srgbClr val="7030A0"/>
                        </a:solidFill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89.4 </a:t>
                      </a:r>
                      <a:r>
                        <a:rPr lang="el-GR" sz="1200" baseline="0" dirty="0">
                          <a:solidFill>
                            <a:schemeClr val="tx1"/>
                          </a:solidFill>
                        </a:rPr>
                        <a:t>μ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</a:rPr>
                        <a:t>rad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n/a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C00000"/>
                          </a:solidFill>
                        </a:rPr>
                        <a:t>3km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C00000"/>
                          </a:solidFill>
                        </a:rPr>
                        <a:t>101.5</a:t>
                      </a:r>
                      <a:r>
                        <a:rPr lang="en-US" sz="1400" baseline="30000" dirty="0">
                          <a:solidFill>
                            <a:srgbClr val="C00000"/>
                          </a:solidFill>
                        </a:rPr>
                        <a:t>&amp;</a:t>
                      </a:r>
                      <a:r>
                        <a:rPr lang="en-US" sz="1400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l-GR" sz="1100" baseline="0" dirty="0">
                          <a:solidFill>
                            <a:srgbClr val="C00000"/>
                          </a:solidFill>
                        </a:rPr>
                        <a:t>μ</a:t>
                      </a:r>
                      <a:r>
                        <a:rPr lang="en-US" sz="1100" baseline="0" dirty="0">
                          <a:solidFill>
                            <a:srgbClr val="C00000"/>
                          </a:solidFill>
                        </a:rPr>
                        <a:t>rad</a:t>
                      </a:r>
                      <a:endParaRPr lang="en-US" sz="1100" dirty="0">
                        <a:solidFill>
                          <a:srgbClr val="C00000"/>
                        </a:solidFill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C00000"/>
                          </a:solidFill>
                        </a:rPr>
                        <a:t> (3.6 km)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n/a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1260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Product Measurement Range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(0-41900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</a:rPr>
                        <a:t>evts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/s,   0-8170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200" baseline="0" dirty="0" err="1">
                          <a:solidFill>
                            <a:schemeClr val="tx1"/>
                          </a:solidFill>
                        </a:rPr>
                        <a:t>grps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</a:rPr>
                        <a:t>/s,   0-600 </a:t>
                      </a:r>
                      <a:r>
                        <a:rPr lang="en-US" sz="1200" baseline="0" dirty="0" err="1">
                          <a:solidFill>
                            <a:schemeClr val="tx1"/>
                          </a:solidFill>
                        </a:rPr>
                        <a:t>flsh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</a:rPr>
                        <a:t>/s)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100Kevts/s (600flsh/s)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n/a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n/a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n/a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C00000"/>
                          </a:solidFill>
                        </a:rPr>
                        <a:t>verified</a:t>
                      </a:r>
                      <a:r>
                        <a:rPr lang="en-US" sz="1000" baseline="0" dirty="0">
                          <a:solidFill>
                            <a:srgbClr val="C00000"/>
                          </a:solidFill>
                        </a:rPr>
                        <a:t> *LCFA </a:t>
                      </a:r>
                      <a:r>
                        <a:rPr lang="en-US" sz="1000" dirty="0">
                          <a:solidFill>
                            <a:srgbClr val="C00000"/>
                          </a:solidFill>
                        </a:rPr>
                        <a:t>can handle above max rate spec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1261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Product Measurement Accuracy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70% total flash detection efficiency (DE)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81%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C00000"/>
                          </a:solidFill>
                        </a:rPr>
                        <a:t>78%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n/a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n/a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n/a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1264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Product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</a:rPr>
                        <a:t> Measurement Precision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5% (flash FAR) </a:t>
                      </a:r>
                      <a:r>
                        <a:rPr lang="en-US" sz="1200" dirty="0">
                          <a:solidFill>
                            <a:srgbClr val="7030A0"/>
                          </a:solidFill>
                        </a:rPr>
                        <a:t>[also MRD 639 which states</a:t>
                      </a:r>
                      <a:r>
                        <a:rPr lang="en-US" sz="1200" baseline="0" dirty="0">
                          <a:solidFill>
                            <a:srgbClr val="7030A0"/>
                          </a:solidFill>
                        </a:rPr>
                        <a:t> same 5% value</a:t>
                      </a:r>
                      <a:r>
                        <a:rPr lang="en-US" sz="1200" dirty="0">
                          <a:solidFill>
                            <a:srgbClr val="7030A0"/>
                          </a:solidFill>
                        </a:rPr>
                        <a:t>]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Open, with Flight reporting FAR ~ 0.12%, but open WRs on GS implementation loss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C00000"/>
                          </a:solidFill>
                        </a:rPr>
                        <a:t>22%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n/a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n/a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n/a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10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91185691"/>
              </p:ext>
            </p:extLst>
          </p:nvPr>
        </p:nvGraphicFramePr>
        <p:xfrm>
          <a:off x="169332" y="4961139"/>
          <a:ext cx="8805334" cy="12876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489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11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591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530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530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82514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PORD 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Parameter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PORD</a:t>
                      </a:r>
                      <a:r>
                        <a:rPr lang="en-US" sz="1400" b="1" baseline="0" dirty="0">
                          <a:solidFill>
                            <a:schemeClr val="bg1"/>
                          </a:solidFill>
                        </a:rPr>
                        <a:t> Value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Performance</a:t>
                      </a:r>
                      <a:r>
                        <a:rPr lang="en-US" sz="1400" b="1" baseline="0" dirty="0">
                          <a:solidFill>
                            <a:schemeClr val="bg1"/>
                          </a:solidFill>
                        </a:rPr>
                        <a:t> Result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2514">
                <a:tc vMerge="1"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LATA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INR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01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094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GLM Navigation Error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>
                          <a:solidFill>
                            <a:schemeClr val="tx1"/>
                          </a:solidFill>
                        </a:rPr>
                        <a:t>4km ( = |𝛍+3𝜎| &lt; 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112  </a:t>
                      </a:r>
                      <a:r>
                        <a:rPr lang="el-GR" sz="1200" baseline="0" dirty="0">
                          <a:solidFill>
                            <a:schemeClr val="tx1"/>
                          </a:solidFill>
                        </a:rPr>
                        <a:t>μ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</a:rPr>
                        <a:t>rad)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n/a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C00000"/>
                          </a:solidFill>
                        </a:rPr>
                        <a:t>3.6 km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01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098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Event</a:t>
                      </a: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 Time Tag Accuracy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chemeClr val="tx1"/>
                          </a:solidFill>
                        </a:rPr>
                        <a:t>ms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C00000"/>
                          </a:solidFill>
                        </a:rPr>
                        <a:t>-</a:t>
                      </a:r>
                      <a:r>
                        <a:rPr lang="en-US" sz="1400" baseline="0" dirty="0">
                          <a:solidFill>
                            <a:srgbClr val="C00000"/>
                          </a:solidFill>
                        </a:rPr>
                        <a:t> 0.8 </a:t>
                      </a:r>
                      <a:r>
                        <a:rPr lang="en-US" sz="1400" baseline="0" dirty="0" err="1">
                          <a:solidFill>
                            <a:srgbClr val="C00000"/>
                          </a:solidFill>
                        </a:rPr>
                        <a:t>ms</a:t>
                      </a:r>
                      <a:endParaRPr lang="en-US" sz="140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n/a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457200" y="6350943"/>
            <a:ext cx="7781827" cy="738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40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*LCFA = Lightning Cluster Filter Algorithm.                            </a:t>
            </a:r>
            <a:r>
              <a:rPr lang="en-US" sz="1400" baseline="3000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&amp;</a:t>
            </a:r>
            <a:r>
              <a:rPr lang="en-US" sz="140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101.5 = 82+19.5 (see PLPT-GLM-011)</a:t>
            </a:r>
          </a:p>
          <a:p>
            <a:r>
              <a:rPr lang="en-US" sz="140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MRD1259 &amp; PORD 094:  28 </a:t>
            </a:r>
            <a:r>
              <a:rPr lang="el-GR" sz="1400" dirty="0">
                <a:solidFill>
                  <a:srgbClr val="FFC000"/>
                </a:solidFill>
              </a:rPr>
              <a:t>μ</a:t>
            </a:r>
            <a:r>
              <a:rPr lang="en-US" sz="1400" dirty="0">
                <a:solidFill>
                  <a:srgbClr val="FFC000"/>
                </a:solidFill>
              </a:rPr>
              <a:t>rad per km</a:t>
            </a:r>
            <a:r>
              <a:rPr lang="en-US" sz="140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endParaRPr lang="en-US" sz="1400" dirty="0">
              <a:ln w="0"/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178450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514"/>
            <a:ext cx="8229600" cy="1143001"/>
          </a:xfrm>
        </p:spPr>
        <p:txBody>
          <a:bodyPr/>
          <a:lstStyle/>
          <a:p>
            <a:r>
              <a:rPr lang="en-US" sz="3200" dirty="0"/>
              <a:t>LCFA handles above max Rate Spec</a:t>
            </a:r>
            <a:br>
              <a:rPr lang="en-US" sz="3200" dirty="0"/>
            </a:br>
            <a:r>
              <a:rPr lang="en-US" sz="1600" dirty="0">
                <a:solidFill>
                  <a:srgbClr val="FFFF00"/>
                </a:solidFill>
              </a:rPr>
              <a:t>(when rate gets too high [∼51kevts/s, ∼14kgrps/s, ∼1.6kflsh/s] LCFA crashes)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11</a:t>
            </a:fld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" y="1463041"/>
            <a:ext cx="8595360" cy="464166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116195" y="2214817"/>
            <a:ext cx="57060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LCFA </a:t>
            </a:r>
          </a:p>
          <a:p>
            <a:pPr algn="ctr"/>
            <a:r>
              <a:rPr lang="en-US" sz="1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crash</a:t>
            </a:r>
          </a:p>
        </p:txBody>
      </p:sp>
      <p:cxnSp>
        <p:nvCxnSpPr>
          <p:cNvPr id="9" name="Curved Connector 8"/>
          <p:cNvCxnSpPr/>
          <p:nvPr/>
        </p:nvCxnSpPr>
        <p:spPr>
          <a:xfrm rot="5400000">
            <a:off x="7933944" y="2663996"/>
            <a:ext cx="296482" cy="123177"/>
          </a:xfrm>
          <a:prstGeom prst="curvedConnector3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urved Connector 9"/>
          <p:cNvCxnSpPr/>
          <p:nvPr/>
        </p:nvCxnSpPr>
        <p:spPr>
          <a:xfrm rot="5400000">
            <a:off x="7929587" y="4026894"/>
            <a:ext cx="296482" cy="123177"/>
          </a:xfrm>
          <a:prstGeom prst="curvedConnector3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urved Connector 10"/>
          <p:cNvCxnSpPr/>
          <p:nvPr/>
        </p:nvCxnSpPr>
        <p:spPr>
          <a:xfrm rot="5400000">
            <a:off x="7890395" y="5433329"/>
            <a:ext cx="296482" cy="123177"/>
          </a:xfrm>
          <a:prstGeom prst="curvedConnector3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8051606" y="5006693"/>
            <a:ext cx="57060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LCFA </a:t>
            </a:r>
          </a:p>
          <a:p>
            <a:pPr algn="ctr"/>
            <a:r>
              <a:rPr lang="en-US" sz="1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crash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116195" y="3636543"/>
            <a:ext cx="57060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LCFA </a:t>
            </a:r>
          </a:p>
          <a:p>
            <a:pPr algn="ctr"/>
            <a:r>
              <a:rPr lang="en-US" sz="1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crash</a:t>
            </a:r>
          </a:p>
        </p:txBody>
      </p:sp>
      <p:sp>
        <p:nvSpPr>
          <p:cNvPr id="14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39504" y="6356350"/>
            <a:ext cx="8238141" cy="365125"/>
          </a:xfrm>
        </p:spPr>
        <p:txBody>
          <a:bodyPr/>
          <a:lstStyle/>
          <a:p>
            <a:pPr algn="l">
              <a:defRPr/>
            </a:pPr>
            <a:r>
              <a:rPr lang="en-US" sz="1400" b="1" dirty="0">
                <a:solidFill>
                  <a:srgbClr val="FFFF00"/>
                </a:solidFill>
              </a:rPr>
              <a:t>Analysis from Mach Specialized Impromptu Tool (SIT) </a:t>
            </a:r>
          </a:p>
        </p:txBody>
      </p:sp>
    </p:spTree>
    <p:extLst>
      <p:ext uri="{BB962C8B-B14F-4D97-AF65-F5344CB8AC3E}">
        <p14:creationId xmlns:p14="http://schemas.microsoft.com/office/powerpoint/2010/main" val="15930069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514"/>
            <a:ext cx="8229600" cy="1143001"/>
          </a:xfrm>
        </p:spPr>
        <p:txBody>
          <a:bodyPr/>
          <a:lstStyle/>
          <a:p>
            <a:r>
              <a:rPr lang="en-US" dirty="0"/>
              <a:t>Performance Summary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12</a:t>
            </a:fld>
            <a:endParaRPr lang="en-US" altLang="en-US"/>
          </a:p>
        </p:txBody>
      </p:sp>
      <p:graphicFrame>
        <p:nvGraphicFramePr>
          <p:cNvPr id="6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2403334"/>
              </p:ext>
            </p:extLst>
          </p:nvPr>
        </p:nvGraphicFramePr>
        <p:xfrm>
          <a:off x="169332" y="1449049"/>
          <a:ext cx="8805336" cy="4958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38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39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054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84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3955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4804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bg1"/>
                          </a:solidFill>
                        </a:rPr>
                        <a:t>Period</a:t>
                      </a:r>
                    </a:p>
                    <a:p>
                      <a:pPr algn="ctr"/>
                      <a:r>
                        <a:rPr lang="en-US" sz="1400" b="0" dirty="0">
                          <a:solidFill>
                            <a:schemeClr val="bg1"/>
                          </a:solidFill>
                        </a:rPr>
                        <a:t>(2018) 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5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bg1"/>
                          </a:solidFill>
                        </a:rPr>
                        <a:t>GLM16 vs. GLD360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</a:rPr>
                        <a:t>GLM16 vs. Combined Ground Networks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bg1"/>
                          </a:solidFill>
                        </a:rPr>
                        <a:t>Flash</a:t>
                      </a:r>
                      <a:r>
                        <a:rPr lang="en-US" sz="1400" b="0" baseline="0" dirty="0">
                          <a:solidFill>
                            <a:schemeClr val="bg1"/>
                          </a:solidFill>
                        </a:rPr>
                        <a:t> DE</a:t>
                      </a:r>
                      <a:endParaRPr lang="en-US" sz="14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bg1"/>
                          </a:solidFill>
                        </a:rPr>
                        <a:t>Flash</a:t>
                      </a:r>
                      <a:r>
                        <a:rPr lang="en-US" sz="1400" b="0" baseline="0" dirty="0">
                          <a:solidFill>
                            <a:schemeClr val="bg1"/>
                          </a:solidFill>
                        </a:rPr>
                        <a:t> DE </a:t>
                      </a:r>
                    </a:p>
                    <a:p>
                      <a:pPr algn="ctr"/>
                      <a:r>
                        <a:rPr lang="en-US" sz="1400" b="0" baseline="0" dirty="0">
                          <a:solidFill>
                            <a:schemeClr val="bg1"/>
                          </a:solidFill>
                        </a:rPr>
                        <a:t>(day)</a:t>
                      </a:r>
                      <a:endParaRPr lang="en-US" sz="14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</a:rPr>
                        <a:t>Flash DE 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</a:rPr>
                        <a:t>(night)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</a:rPr>
                        <a:t>Flash</a:t>
                      </a:r>
                      <a:r>
                        <a:rPr lang="en-US" sz="1400" b="0" baseline="0" dirty="0">
                          <a:solidFill>
                            <a:schemeClr val="bg1"/>
                          </a:solidFill>
                        </a:rPr>
                        <a:t> DE</a:t>
                      </a:r>
                      <a:endParaRPr lang="en-US" sz="14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</a:rPr>
                        <a:t>Flash DE 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</a:rPr>
                        <a:t>(day)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</a:rPr>
                        <a:t>Flash DE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</a:rPr>
                        <a:t>(night)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Jan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1" dirty="0">
                          <a:effectLst/>
                          <a:latin typeface="Liberation Sans"/>
                        </a:rPr>
                        <a:t>0.84</a:t>
                      </a:r>
                      <a:endParaRPr lang="nb-NO" sz="1400" dirty="0">
                        <a:effectLst/>
                        <a:latin typeface="Liberation San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b="1" dirty="0">
                          <a:effectLst/>
                          <a:latin typeface="Liberation Sans"/>
                        </a:rPr>
                        <a:t>0.79</a:t>
                      </a:r>
                      <a:endParaRPr lang="fi-FI" sz="1400" dirty="0">
                        <a:effectLst/>
                        <a:latin typeface="Liberation San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effectLst/>
                          <a:latin typeface="Liberation Sans"/>
                        </a:rPr>
                        <a:t>0.89</a:t>
                      </a:r>
                      <a:endParaRPr lang="it-IT" sz="1400" dirty="0">
                        <a:effectLst/>
                        <a:latin typeface="Liberation San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1" dirty="0">
                          <a:effectLst/>
                          <a:latin typeface="Liberation Sans"/>
                        </a:rPr>
                        <a:t>0.75</a:t>
                      </a:r>
                      <a:endParaRPr lang="nb-NO" sz="1400" dirty="0">
                        <a:effectLst/>
                        <a:latin typeface="Liberation San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1" dirty="0">
                          <a:effectLst/>
                          <a:latin typeface="Liberation Sans"/>
                        </a:rPr>
                        <a:t>0.71</a:t>
                      </a:r>
                      <a:endParaRPr lang="nb-NO" sz="1400" dirty="0">
                        <a:effectLst/>
                        <a:latin typeface="Liberation San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1" dirty="0">
                          <a:effectLst/>
                          <a:latin typeface="Liberation Sans"/>
                        </a:rPr>
                        <a:t>0.81</a:t>
                      </a:r>
                      <a:endParaRPr lang="nb-NO" sz="1400" dirty="0">
                        <a:effectLst/>
                        <a:latin typeface="Liberation San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Feb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1" dirty="0">
                          <a:effectLst/>
                          <a:latin typeface="Liberation Sans"/>
                        </a:rPr>
                        <a:t>0.83</a:t>
                      </a:r>
                      <a:endParaRPr lang="nb-NO" sz="1400" dirty="0">
                        <a:effectLst/>
                        <a:latin typeface="Liberation San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1" dirty="0">
                          <a:effectLst/>
                          <a:latin typeface="Liberation Sans"/>
                        </a:rPr>
                        <a:t>0.76</a:t>
                      </a:r>
                      <a:endParaRPr lang="nb-NO" sz="1400" dirty="0">
                        <a:effectLst/>
                        <a:latin typeface="Liberation San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1" dirty="0">
                          <a:effectLst/>
                          <a:latin typeface="Liberation Sans"/>
                        </a:rPr>
                        <a:t>0.88</a:t>
                      </a:r>
                      <a:endParaRPr lang="nb-NO" sz="1400" dirty="0">
                        <a:effectLst/>
                        <a:latin typeface="Liberation San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1" dirty="0">
                          <a:effectLst/>
                          <a:latin typeface="Liberation Sans"/>
                        </a:rPr>
                        <a:t>0.72</a:t>
                      </a:r>
                      <a:endParaRPr lang="nb-NO" sz="1400" dirty="0">
                        <a:effectLst/>
                        <a:latin typeface="Liberation San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1" dirty="0">
                          <a:effectLst/>
                          <a:latin typeface="Liberation Sans"/>
                        </a:rPr>
                        <a:t>0.69</a:t>
                      </a:r>
                      <a:endParaRPr lang="nb-NO" sz="1400" dirty="0">
                        <a:effectLst/>
                        <a:latin typeface="Liberation San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1" dirty="0">
                          <a:effectLst/>
                          <a:latin typeface="Liberation Sans"/>
                        </a:rPr>
                        <a:t>0.78</a:t>
                      </a:r>
                      <a:endParaRPr lang="nb-NO" sz="1400" dirty="0">
                        <a:effectLst/>
                        <a:latin typeface="Liberation San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Mar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1" dirty="0">
                          <a:effectLst/>
                          <a:latin typeface="Liberation Sans"/>
                        </a:rPr>
                        <a:t>0.83</a:t>
                      </a:r>
                      <a:endParaRPr lang="nb-NO" sz="1400" dirty="0">
                        <a:effectLst/>
                        <a:latin typeface="Liberation San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b="1" dirty="0">
                          <a:effectLst/>
                          <a:latin typeface="Liberation Sans"/>
                        </a:rPr>
                        <a:t>0.79</a:t>
                      </a:r>
                      <a:endParaRPr lang="fi-FI" sz="1400" dirty="0">
                        <a:effectLst/>
                        <a:latin typeface="Liberation San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1" dirty="0">
                          <a:effectLst/>
                          <a:latin typeface="Liberation Sans"/>
                        </a:rPr>
                        <a:t>0.88</a:t>
                      </a:r>
                      <a:endParaRPr lang="nb-NO" sz="1400" dirty="0">
                        <a:effectLst/>
                        <a:latin typeface="Liberation San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1" dirty="0">
                          <a:effectLst/>
                          <a:latin typeface="Liberation Sans"/>
                        </a:rPr>
                        <a:t>0.72</a:t>
                      </a:r>
                      <a:endParaRPr lang="nb-NO" sz="1400" dirty="0">
                        <a:effectLst/>
                        <a:latin typeface="Liberation San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1" dirty="0">
                          <a:effectLst/>
                          <a:latin typeface="Liberation Sans"/>
                        </a:rPr>
                        <a:t>0.71</a:t>
                      </a:r>
                      <a:endParaRPr lang="nb-NO" sz="1400" dirty="0">
                        <a:effectLst/>
                        <a:latin typeface="Liberation San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b="1" dirty="0">
                          <a:effectLst/>
                          <a:latin typeface="Liberation Sans"/>
                        </a:rPr>
                        <a:t>0.79</a:t>
                      </a:r>
                      <a:endParaRPr lang="fi-FI" sz="1400" dirty="0">
                        <a:effectLst/>
                        <a:latin typeface="Liberation San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Apr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1" dirty="0">
                          <a:effectLst/>
                          <a:latin typeface="Liberation Sans"/>
                        </a:rPr>
                        <a:t>0.82</a:t>
                      </a:r>
                      <a:endParaRPr lang="nb-NO" sz="1400" dirty="0">
                        <a:effectLst/>
                        <a:latin typeface="Liberation San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b="1" dirty="0">
                          <a:effectLst/>
                          <a:latin typeface="Liberation Sans"/>
                        </a:rPr>
                        <a:t>0.79</a:t>
                      </a:r>
                      <a:endParaRPr lang="fi-FI" sz="1400" dirty="0">
                        <a:effectLst/>
                        <a:latin typeface="Liberation San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b="1" dirty="0">
                          <a:effectLst/>
                          <a:latin typeface="Liberation Sans"/>
                        </a:rPr>
                        <a:t>0.87</a:t>
                      </a:r>
                      <a:endParaRPr lang="fi-FI" sz="1400" dirty="0">
                        <a:effectLst/>
                        <a:latin typeface="Liberation San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1" dirty="0">
                          <a:effectLst/>
                          <a:latin typeface="Liberation Sans"/>
                        </a:rPr>
                        <a:t>0.75</a:t>
                      </a:r>
                      <a:endParaRPr lang="nb-NO" sz="1400" dirty="0">
                        <a:effectLst/>
                        <a:latin typeface="Liberation San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1" dirty="0">
                          <a:effectLst/>
                          <a:latin typeface="Liberation Sans"/>
                        </a:rPr>
                        <a:t>0.75</a:t>
                      </a:r>
                      <a:endParaRPr lang="nb-NO" sz="1400" dirty="0">
                        <a:effectLst/>
                        <a:latin typeface="Liberation San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1" dirty="0">
                          <a:effectLst/>
                          <a:latin typeface="Liberation Sans"/>
                        </a:rPr>
                        <a:t>0.80</a:t>
                      </a:r>
                      <a:endParaRPr lang="nb-NO" sz="1400" dirty="0">
                        <a:effectLst/>
                        <a:latin typeface="Liberation San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May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1" dirty="0">
                          <a:effectLst/>
                          <a:latin typeface="Liberation Sans"/>
                        </a:rPr>
                        <a:t>0.80</a:t>
                      </a:r>
                      <a:endParaRPr lang="nb-NO" sz="1400" dirty="0">
                        <a:effectLst/>
                        <a:latin typeface="Liberation San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1" dirty="0">
                          <a:effectLst/>
                          <a:latin typeface="Liberation Sans"/>
                        </a:rPr>
                        <a:t>0.78</a:t>
                      </a:r>
                      <a:endParaRPr lang="nb-NO" sz="1400" dirty="0">
                        <a:effectLst/>
                        <a:latin typeface="Liberation San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1" dirty="0">
                          <a:effectLst/>
                          <a:latin typeface="Liberation Sans"/>
                        </a:rPr>
                        <a:t>0.84</a:t>
                      </a:r>
                      <a:endParaRPr lang="nb-NO" sz="1400" dirty="0">
                        <a:effectLst/>
                        <a:latin typeface="Liberation San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1" dirty="0">
                          <a:effectLst/>
                          <a:latin typeface="Liberation Sans"/>
                        </a:rPr>
                        <a:t>0.74</a:t>
                      </a:r>
                      <a:endParaRPr lang="nb-NO" sz="1400" dirty="0">
                        <a:effectLst/>
                        <a:latin typeface="Liberation San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1" dirty="0">
                          <a:effectLst/>
                          <a:latin typeface="Liberation Sans"/>
                        </a:rPr>
                        <a:t>0.74</a:t>
                      </a:r>
                      <a:endParaRPr lang="nb-NO" sz="1400" dirty="0">
                        <a:effectLst/>
                        <a:latin typeface="Liberation San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1" dirty="0">
                          <a:effectLst/>
                          <a:latin typeface="Liberation Sans"/>
                        </a:rPr>
                        <a:t>0.80</a:t>
                      </a:r>
                      <a:endParaRPr lang="nb-NO" sz="1400" dirty="0">
                        <a:effectLst/>
                        <a:latin typeface="Liberation San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Jun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1" dirty="0">
                          <a:effectLst/>
                          <a:latin typeface="Liberation Sans"/>
                        </a:rPr>
                        <a:t>0.80</a:t>
                      </a:r>
                      <a:endParaRPr lang="nb-NO" sz="1400" dirty="0">
                        <a:effectLst/>
                        <a:latin typeface="Liberation San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1" dirty="0">
                          <a:effectLst/>
                          <a:latin typeface="Liberation Sans"/>
                        </a:rPr>
                        <a:t>0.76</a:t>
                      </a:r>
                      <a:endParaRPr lang="nb-NO" sz="1400" dirty="0">
                        <a:effectLst/>
                        <a:latin typeface="Liberation San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1" dirty="0">
                          <a:effectLst/>
                          <a:latin typeface="Liberation Sans"/>
                        </a:rPr>
                        <a:t>0.84</a:t>
                      </a:r>
                      <a:endParaRPr lang="nb-NO" sz="1400" dirty="0">
                        <a:effectLst/>
                        <a:latin typeface="Liberation San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1" dirty="0">
                          <a:effectLst/>
                          <a:latin typeface="Liberation Sans"/>
                        </a:rPr>
                        <a:t>0.75</a:t>
                      </a:r>
                      <a:endParaRPr lang="nb-NO" sz="1400" dirty="0">
                        <a:effectLst/>
                        <a:latin typeface="Liberation San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1" dirty="0">
                          <a:effectLst/>
                          <a:latin typeface="Liberation Sans"/>
                        </a:rPr>
                        <a:t>0.78</a:t>
                      </a:r>
                      <a:endParaRPr lang="nb-NO" sz="1400" dirty="0">
                        <a:effectLst/>
                        <a:latin typeface="Liberation San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1" dirty="0">
                          <a:effectLst/>
                          <a:latin typeface="Liberation Sans"/>
                        </a:rPr>
                        <a:t>0.82</a:t>
                      </a:r>
                      <a:endParaRPr lang="nb-NO" sz="1400" dirty="0">
                        <a:effectLst/>
                        <a:latin typeface="Liberation San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Jul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1" dirty="0">
                          <a:effectLst/>
                          <a:latin typeface="Liberation Sans"/>
                        </a:rPr>
                        <a:t>0.78</a:t>
                      </a:r>
                      <a:endParaRPr lang="nb-NO" sz="1400" dirty="0">
                        <a:effectLst/>
                        <a:latin typeface="Liberation San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>
                          <a:effectLst/>
                          <a:latin typeface="Liberation Sans"/>
                        </a:rPr>
                        <a:t>0.77</a:t>
                      </a:r>
                      <a:endParaRPr lang="uk-UA" sz="1400" dirty="0">
                        <a:effectLst/>
                        <a:latin typeface="Liberation San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1" dirty="0">
                          <a:effectLst/>
                          <a:latin typeface="Liberation Sans"/>
                        </a:rPr>
                        <a:t>0.83</a:t>
                      </a:r>
                      <a:endParaRPr lang="nb-NO" sz="1400" dirty="0">
                        <a:effectLst/>
                        <a:latin typeface="Liberation San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1" dirty="0">
                          <a:effectLst/>
                          <a:latin typeface="Liberation Sans"/>
                        </a:rPr>
                        <a:t>0.76</a:t>
                      </a:r>
                      <a:endParaRPr lang="nb-NO" sz="1400" dirty="0">
                        <a:effectLst/>
                        <a:latin typeface="Liberation San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>
                          <a:effectLst/>
                          <a:latin typeface="Liberation Sans"/>
                        </a:rPr>
                        <a:t>0.77</a:t>
                      </a:r>
                      <a:endParaRPr lang="uk-UA" sz="1400" dirty="0">
                        <a:effectLst/>
                        <a:latin typeface="Liberation San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1" dirty="0">
                          <a:effectLst/>
                          <a:latin typeface="Liberation Sans"/>
                        </a:rPr>
                        <a:t>0.84</a:t>
                      </a:r>
                      <a:endParaRPr lang="nb-NO" sz="1400" dirty="0">
                        <a:effectLst/>
                        <a:latin typeface="Liberation San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Aug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1" dirty="0">
                          <a:effectLst/>
                          <a:latin typeface="Liberation Sans"/>
                        </a:rPr>
                        <a:t>0.80</a:t>
                      </a:r>
                      <a:endParaRPr lang="nb-NO" sz="1400" dirty="0">
                        <a:effectLst/>
                        <a:latin typeface="Liberation San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b="1" dirty="0">
                          <a:effectLst/>
                          <a:latin typeface="Liberation Sans"/>
                        </a:rPr>
                        <a:t>0.79</a:t>
                      </a:r>
                      <a:endParaRPr lang="fi-FI" sz="1400" dirty="0">
                        <a:effectLst/>
                        <a:latin typeface="Liberation San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1" dirty="0">
                          <a:effectLst/>
                          <a:latin typeface="Liberation Sans"/>
                        </a:rPr>
                        <a:t>0.85</a:t>
                      </a:r>
                      <a:endParaRPr lang="nb-NO" sz="1400" dirty="0">
                        <a:effectLst/>
                        <a:latin typeface="Liberation San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1" dirty="0">
                          <a:effectLst/>
                          <a:latin typeface="Liberation Sans"/>
                        </a:rPr>
                        <a:t>0.74</a:t>
                      </a:r>
                      <a:endParaRPr lang="nb-NO" sz="1400" dirty="0">
                        <a:effectLst/>
                        <a:latin typeface="Liberation San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b="1" dirty="0">
                          <a:effectLst/>
                          <a:latin typeface="Liberation Sans"/>
                        </a:rPr>
                        <a:t>0.79</a:t>
                      </a:r>
                      <a:endParaRPr lang="fi-FI" sz="1400" dirty="0">
                        <a:effectLst/>
                        <a:latin typeface="Liberation San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b="1" dirty="0">
                          <a:effectLst/>
                          <a:latin typeface="Liberation Sans"/>
                        </a:rPr>
                        <a:t>0.79</a:t>
                      </a:r>
                      <a:endParaRPr lang="fi-FI" sz="1400" dirty="0">
                        <a:effectLst/>
                        <a:latin typeface="Liberation San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Sep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1" dirty="0">
                          <a:effectLst/>
                          <a:latin typeface="Liberation Sans"/>
                        </a:rPr>
                        <a:t>0.85</a:t>
                      </a:r>
                      <a:endParaRPr lang="nb-NO" sz="1400" dirty="0">
                        <a:effectLst/>
                        <a:latin typeface="Liberation San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1" dirty="0">
                          <a:effectLst/>
                          <a:latin typeface="Liberation Sans"/>
                        </a:rPr>
                        <a:t>0.83</a:t>
                      </a:r>
                      <a:endParaRPr lang="nb-NO" sz="1400" dirty="0">
                        <a:effectLst/>
                        <a:latin typeface="Liberation San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effectLst/>
                          <a:latin typeface="Liberation Sans"/>
                        </a:rPr>
                        <a:t>0.89</a:t>
                      </a:r>
                      <a:endParaRPr lang="it-IT" sz="1400" dirty="0">
                        <a:effectLst/>
                        <a:latin typeface="Liberation San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>
                          <a:effectLst/>
                          <a:latin typeface="Liberation Sans"/>
                        </a:rPr>
                        <a:t>0.77</a:t>
                      </a:r>
                      <a:endParaRPr lang="uk-UA" sz="1400" dirty="0">
                        <a:effectLst/>
                        <a:latin typeface="Liberation San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>
                          <a:effectLst/>
                          <a:latin typeface="Liberation Sans"/>
                        </a:rPr>
                        <a:t>0.77</a:t>
                      </a:r>
                      <a:endParaRPr lang="uk-UA" sz="1400" dirty="0">
                        <a:effectLst/>
                        <a:latin typeface="Liberation San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1" dirty="0">
                          <a:effectLst/>
                          <a:latin typeface="Liberation Sans"/>
                        </a:rPr>
                        <a:t>0.82</a:t>
                      </a:r>
                      <a:endParaRPr lang="nb-NO" sz="1400" dirty="0">
                        <a:effectLst/>
                        <a:latin typeface="Liberation San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SFGL2</a:t>
                      </a: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(Sep26-Oct24)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1" dirty="0">
                          <a:effectLst/>
                          <a:latin typeface="Liberation Sans"/>
                        </a:rPr>
                        <a:t>0.85</a:t>
                      </a:r>
                      <a:endParaRPr lang="nb-NO" sz="1400" dirty="0">
                        <a:effectLst/>
                        <a:latin typeface="Liberation San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1" dirty="0">
                          <a:effectLst/>
                          <a:latin typeface="Liberation Sans"/>
                        </a:rPr>
                        <a:t>0.81</a:t>
                      </a:r>
                      <a:endParaRPr lang="nb-NO" sz="1400" dirty="0">
                        <a:effectLst/>
                        <a:latin typeface="Liberation San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1" dirty="0">
                          <a:effectLst/>
                          <a:latin typeface="Liberation Sans"/>
                        </a:rPr>
                        <a:t>0.88</a:t>
                      </a:r>
                      <a:endParaRPr lang="nb-NO" sz="1400" dirty="0">
                        <a:effectLst/>
                        <a:latin typeface="Liberation San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1" dirty="0">
                          <a:solidFill>
                            <a:srgbClr val="C00000"/>
                          </a:solidFill>
                          <a:effectLst/>
                          <a:latin typeface="Liberation Sans"/>
                        </a:rPr>
                        <a:t>0.78</a:t>
                      </a:r>
                      <a:endParaRPr lang="nb-NO" sz="1400" dirty="0">
                        <a:solidFill>
                          <a:srgbClr val="C00000"/>
                        </a:solidFill>
                        <a:effectLst/>
                        <a:latin typeface="Liberation San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1" dirty="0">
                          <a:effectLst/>
                          <a:latin typeface="Liberation Sans"/>
                        </a:rPr>
                        <a:t>0.74</a:t>
                      </a:r>
                      <a:endParaRPr lang="nb-NO" sz="1400" dirty="0">
                        <a:effectLst/>
                        <a:latin typeface="Liberation San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1" dirty="0">
                          <a:effectLst/>
                          <a:latin typeface="Liberation Sans"/>
                        </a:rPr>
                        <a:t>0.82</a:t>
                      </a:r>
                      <a:endParaRPr lang="nb-NO" sz="1400" dirty="0">
                        <a:effectLst/>
                        <a:latin typeface="Liberation San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1253067" y="927517"/>
            <a:ext cx="6951133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4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(Additional Details on Flash Detection Efficiency and Flash False Alarm Rate from </a:t>
            </a:r>
            <a:r>
              <a:rPr lang="en-US" sz="14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VaLiD</a:t>
            </a:r>
            <a:r>
              <a:rPr lang="en-US" sz="14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tool)</a:t>
            </a:r>
            <a:endParaRPr lang="en-US" sz="1400" b="0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593359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514"/>
            <a:ext cx="8229600" cy="1143001"/>
          </a:xfrm>
        </p:spPr>
        <p:txBody>
          <a:bodyPr/>
          <a:lstStyle/>
          <a:p>
            <a:r>
              <a:rPr lang="en-US" dirty="0"/>
              <a:t>Performance Summary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13</a:t>
            </a:fld>
            <a:endParaRPr lang="en-US" altLang="en-US"/>
          </a:p>
        </p:txBody>
      </p:sp>
      <p:graphicFrame>
        <p:nvGraphicFramePr>
          <p:cNvPr id="6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15872286"/>
              </p:ext>
            </p:extLst>
          </p:nvPr>
        </p:nvGraphicFramePr>
        <p:xfrm>
          <a:off x="169332" y="1449049"/>
          <a:ext cx="8805336" cy="4958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38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39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054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84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3955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4804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bg1"/>
                          </a:solidFill>
                        </a:rPr>
                        <a:t>Period</a:t>
                      </a:r>
                    </a:p>
                    <a:p>
                      <a:pPr algn="ctr"/>
                      <a:r>
                        <a:rPr lang="en-US" sz="1400" b="0" dirty="0">
                          <a:solidFill>
                            <a:schemeClr val="bg1"/>
                          </a:solidFill>
                        </a:rPr>
                        <a:t>(2018) 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5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bg1"/>
                          </a:solidFill>
                        </a:rPr>
                        <a:t>GLM16 vs. GLD360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</a:rPr>
                        <a:t>GLM16 vs. Combined Ground Networks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bg1"/>
                          </a:solidFill>
                        </a:rPr>
                        <a:t>Flash</a:t>
                      </a:r>
                      <a:r>
                        <a:rPr lang="en-US" sz="1400" b="0" baseline="0" dirty="0">
                          <a:solidFill>
                            <a:schemeClr val="bg1"/>
                          </a:solidFill>
                        </a:rPr>
                        <a:t> FAR</a:t>
                      </a:r>
                      <a:endParaRPr lang="en-US" sz="14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bg1"/>
                          </a:solidFill>
                        </a:rPr>
                        <a:t>Flash</a:t>
                      </a:r>
                      <a:r>
                        <a:rPr lang="en-US" sz="1400" b="0" baseline="0" dirty="0">
                          <a:solidFill>
                            <a:schemeClr val="bg1"/>
                          </a:solidFill>
                        </a:rPr>
                        <a:t> FAR </a:t>
                      </a:r>
                    </a:p>
                    <a:p>
                      <a:pPr algn="ctr"/>
                      <a:r>
                        <a:rPr lang="en-US" sz="1400" b="0" baseline="0" dirty="0">
                          <a:solidFill>
                            <a:schemeClr val="bg1"/>
                          </a:solidFill>
                        </a:rPr>
                        <a:t>(day)</a:t>
                      </a:r>
                      <a:endParaRPr lang="en-US" sz="14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</a:rPr>
                        <a:t>Flash FAR 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</a:rPr>
                        <a:t>(night)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</a:rPr>
                        <a:t>Flash</a:t>
                      </a:r>
                      <a:r>
                        <a:rPr lang="en-US" sz="1400" b="0" baseline="0" dirty="0">
                          <a:solidFill>
                            <a:schemeClr val="bg1"/>
                          </a:solidFill>
                        </a:rPr>
                        <a:t> FAR</a:t>
                      </a:r>
                      <a:endParaRPr lang="en-US" sz="14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</a:rPr>
                        <a:t>Flash FAR (day)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</a:rPr>
                        <a:t>Flash FAR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</a:rPr>
                        <a:t>(night)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Jan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1" dirty="0">
                          <a:effectLst/>
                          <a:latin typeface="Liberation Sans"/>
                        </a:rPr>
                        <a:t>0.31</a:t>
                      </a:r>
                      <a:endParaRPr lang="nb-NO" sz="1400" dirty="0">
                        <a:effectLst/>
                        <a:latin typeface="Liberation San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1">
                          <a:effectLst/>
                          <a:latin typeface="Liberation Sans"/>
                        </a:rPr>
                        <a:t>0.33</a:t>
                      </a:r>
                      <a:endParaRPr lang="nb-NO" sz="1400">
                        <a:effectLst/>
                        <a:latin typeface="Liberation San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1">
                          <a:effectLst/>
                          <a:latin typeface="Liberation Sans"/>
                        </a:rPr>
                        <a:t>0.25</a:t>
                      </a:r>
                      <a:endParaRPr lang="nb-NO" sz="1400">
                        <a:effectLst/>
                        <a:latin typeface="Liberation San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1" dirty="0">
                          <a:effectLst/>
                          <a:latin typeface="Liberation Sans"/>
                        </a:rPr>
                        <a:t>0.25</a:t>
                      </a:r>
                      <a:endParaRPr lang="nb-NO" sz="1400" dirty="0">
                        <a:effectLst/>
                        <a:latin typeface="Liberation San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1">
                          <a:effectLst/>
                          <a:latin typeface="Liberation Sans"/>
                        </a:rPr>
                        <a:t>0.29</a:t>
                      </a:r>
                      <a:endParaRPr lang="nb-NO" sz="1400">
                        <a:effectLst/>
                        <a:latin typeface="Liberation San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1">
                          <a:effectLst/>
                          <a:latin typeface="Liberation Sans"/>
                        </a:rPr>
                        <a:t>0.19</a:t>
                      </a:r>
                      <a:endParaRPr lang="nb-NO" sz="1400">
                        <a:effectLst/>
                        <a:latin typeface="Liberation San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Feb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1" dirty="0">
                          <a:effectLst/>
                          <a:latin typeface="Liberation Sans"/>
                        </a:rPr>
                        <a:t>0.35</a:t>
                      </a:r>
                      <a:endParaRPr lang="nb-NO" sz="1400" dirty="0">
                        <a:effectLst/>
                        <a:latin typeface="Liberation San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1">
                          <a:effectLst/>
                          <a:latin typeface="Liberation Sans"/>
                        </a:rPr>
                        <a:t>0.36</a:t>
                      </a:r>
                      <a:endParaRPr lang="nb-NO" sz="1400">
                        <a:effectLst/>
                        <a:latin typeface="Liberation San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1" dirty="0">
                          <a:effectLst/>
                          <a:latin typeface="Liberation Sans"/>
                        </a:rPr>
                        <a:t>0.28</a:t>
                      </a:r>
                      <a:endParaRPr lang="nb-NO" sz="1400" dirty="0">
                        <a:effectLst/>
                        <a:latin typeface="Liberation San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1">
                          <a:effectLst/>
                          <a:latin typeface="Liberation Sans"/>
                        </a:rPr>
                        <a:t>0.28</a:t>
                      </a:r>
                      <a:endParaRPr lang="nb-NO" sz="1400">
                        <a:effectLst/>
                        <a:latin typeface="Liberation San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1" dirty="0">
                          <a:effectLst/>
                          <a:latin typeface="Liberation Sans"/>
                        </a:rPr>
                        <a:t>0.31</a:t>
                      </a:r>
                      <a:endParaRPr lang="nb-NO" sz="1400" dirty="0">
                        <a:effectLst/>
                        <a:latin typeface="Liberation San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1">
                          <a:effectLst/>
                          <a:latin typeface="Liberation Sans"/>
                        </a:rPr>
                        <a:t>0.22</a:t>
                      </a:r>
                      <a:endParaRPr lang="nb-NO" sz="1400">
                        <a:effectLst/>
                        <a:latin typeface="Liberation San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Mar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1" dirty="0">
                          <a:effectLst/>
                          <a:latin typeface="Liberation Sans"/>
                        </a:rPr>
                        <a:t>0.35</a:t>
                      </a:r>
                      <a:endParaRPr lang="nb-NO" sz="1400" dirty="0">
                        <a:effectLst/>
                        <a:latin typeface="Liberation San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1">
                          <a:effectLst/>
                          <a:latin typeface="Liberation Sans"/>
                        </a:rPr>
                        <a:t>0.34</a:t>
                      </a:r>
                      <a:endParaRPr lang="nb-NO" sz="1400">
                        <a:effectLst/>
                        <a:latin typeface="Liberation San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1">
                          <a:effectLst/>
                          <a:latin typeface="Liberation Sans"/>
                        </a:rPr>
                        <a:t>0.28</a:t>
                      </a:r>
                      <a:endParaRPr lang="nb-NO" sz="1400">
                        <a:effectLst/>
                        <a:latin typeface="Liberation San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1">
                          <a:effectLst/>
                          <a:latin typeface="Liberation Sans"/>
                        </a:rPr>
                        <a:t>0.28</a:t>
                      </a:r>
                      <a:endParaRPr lang="nb-NO" sz="1400">
                        <a:effectLst/>
                        <a:latin typeface="Liberation San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1" dirty="0">
                          <a:effectLst/>
                          <a:latin typeface="Liberation Sans"/>
                        </a:rPr>
                        <a:t>0.29</a:t>
                      </a:r>
                      <a:endParaRPr lang="nb-NO" sz="1400" dirty="0">
                        <a:effectLst/>
                        <a:latin typeface="Liberation San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1">
                          <a:effectLst/>
                          <a:latin typeface="Liberation Sans"/>
                        </a:rPr>
                        <a:t>0.21</a:t>
                      </a:r>
                      <a:endParaRPr lang="nb-NO" sz="1400">
                        <a:effectLst/>
                        <a:latin typeface="Liberation San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Apr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1" dirty="0">
                          <a:effectLst/>
                          <a:latin typeface="Liberation Sans"/>
                        </a:rPr>
                        <a:t>0.35</a:t>
                      </a:r>
                      <a:endParaRPr lang="nb-NO" sz="1400" dirty="0">
                        <a:effectLst/>
                        <a:latin typeface="Liberation San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1">
                          <a:effectLst/>
                          <a:latin typeface="Liberation Sans"/>
                        </a:rPr>
                        <a:t>0.32</a:t>
                      </a:r>
                      <a:endParaRPr lang="nb-NO" sz="1400">
                        <a:effectLst/>
                        <a:latin typeface="Liberation San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1">
                          <a:effectLst/>
                          <a:latin typeface="Liberation Sans"/>
                        </a:rPr>
                        <a:t>0.29</a:t>
                      </a:r>
                      <a:endParaRPr lang="nb-NO" sz="1400">
                        <a:effectLst/>
                        <a:latin typeface="Liberation San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1">
                          <a:effectLst/>
                          <a:latin typeface="Liberation Sans"/>
                        </a:rPr>
                        <a:t>0.25</a:t>
                      </a:r>
                      <a:endParaRPr lang="nb-NO" sz="1400">
                        <a:effectLst/>
                        <a:latin typeface="Liberation San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1" dirty="0">
                          <a:effectLst/>
                          <a:latin typeface="Liberation Sans"/>
                        </a:rPr>
                        <a:t>0.25</a:t>
                      </a:r>
                      <a:endParaRPr lang="nb-NO" sz="1400" dirty="0">
                        <a:effectLst/>
                        <a:latin typeface="Liberation San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1" dirty="0">
                          <a:effectLst/>
                          <a:latin typeface="Liberation Sans"/>
                        </a:rPr>
                        <a:t>0.20</a:t>
                      </a:r>
                      <a:endParaRPr lang="nb-NO" sz="1400" dirty="0">
                        <a:effectLst/>
                        <a:latin typeface="Liberation San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May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1" dirty="0">
                          <a:effectLst/>
                          <a:latin typeface="Liberation Sans"/>
                        </a:rPr>
                        <a:t>0.38</a:t>
                      </a:r>
                      <a:endParaRPr lang="nb-NO" sz="1400" dirty="0">
                        <a:effectLst/>
                        <a:latin typeface="Liberation San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1">
                          <a:effectLst/>
                          <a:latin typeface="Liberation Sans"/>
                        </a:rPr>
                        <a:t>0.38</a:t>
                      </a:r>
                      <a:endParaRPr lang="nb-NO" sz="1400">
                        <a:effectLst/>
                        <a:latin typeface="Liberation San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1">
                          <a:effectLst/>
                          <a:latin typeface="Liberation Sans"/>
                        </a:rPr>
                        <a:t>0.33</a:t>
                      </a:r>
                      <a:endParaRPr lang="nb-NO" sz="1400">
                        <a:effectLst/>
                        <a:latin typeface="Liberation San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b="1">
                          <a:effectLst/>
                          <a:latin typeface="Liberation Sans"/>
                        </a:rPr>
                        <a:t>0.26</a:t>
                      </a:r>
                      <a:endParaRPr lang="hr-HR" sz="1400">
                        <a:effectLst/>
                        <a:latin typeface="Liberation San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b="1">
                          <a:effectLst/>
                          <a:latin typeface="Liberation Sans"/>
                        </a:rPr>
                        <a:t>0.26</a:t>
                      </a:r>
                      <a:endParaRPr lang="hr-HR" sz="1400">
                        <a:effectLst/>
                        <a:latin typeface="Liberation San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1" dirty="0">
                          <a:effectLst/>
                          <a:latin typeface="Liberation Sans"/>
                        </a:rPr>
                        <a:t>0.21</a:t>
                      </a:r>
                      <a:endParaRPr lang="nb-NO" sz="1400" dirty="0">
                        <a:effectLst/>
                        <a:latin typeface="Liberation San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Jun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1" dirty="0">
                          <a:effectLst/>
                          <a:latin typeface="Liberation Sans"/>
                        </a:rPr>
                        <a:t>0.35</a:t>
                      </a:r>
                      <a:endParaRPr lang="nb-NO" sz="1400" dirty="0">
                        <a:effectLst/>
                        <a:latin typeface="Liberation San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1" dirty="0">
                          <a:effectLst/>
                          <a:latin typeface="Liberation Sans"/>
                        </a:rPr>
                        <a:t>0.33</a:t>
                      </a:r>
                      <a:endParaRPr lang="nb-NO" sz="1400" dirty="0">
                        <a:effectLst/>
                        <a:latin typeface="Liberation San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1">
                          <a:effectLst/>
                          <a:latin typeface="Liberation Sans"/>
                        </a:rPr>
                        <a:t>0.30</a:t>
                      </a:r>
                      <a:endParaRPr lang="nb-NO" sz="1400">
                        <a:effectLst/>
                        <a:latin typeface="Liberation San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1">
                          <a:effectLst/>
                          <a:latin typeface="Liberation Sans"/>
                        </a:rPr>
                        <a:t>0.25</a:t>
                      </a:r>
                      <a:endParaRPr lang="nb-NO" sz="1400">
                        <a:effectLst/>
                        <a:latin typeface="Liberation San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1">
                          <a:effectLst/>
                          <a:latin typeface="Liberation Sans"/>
                        </a:rPr>
                        <a:t>0.22</a:t>
                      </a:r>
                      <a:endParaRPr lang="nb-NO" sz="1400">
                        <a:effectLst/>
                        <a:latin typeface="Liberation San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1" dirty="0">
                          <a:effectLst/>
                          <a:latin typeface="Liberation Sans"/>
                        </a:rPr>
                        <a:t>0.18</a:t>
                      </a:r>
                      <a:endParaRPr lang="nb-NO" sz="1400" dirty="0">
                        <a:effectLst/>
                        <a:latin typeface="Liberation San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Jul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1">
                          <a:effectLst/>
                          <a:latin typeface="Liberation Sans"/>
                        </a:rPr>
                        <a:t>0.33</a:t>
                      </a:r>
                      <a:endParaRPr lang="nb-NO" sz="1400">
                        <a:effectLst/>
                        <a:latin typeface="Liberation San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1" dirty="0">
                          <a:effectLst/>
                          <a:latin typeface="Liberation Sans"/>
                        </a:rPr>
                        <a:t>0.33</a:t>
                      </a:r>
                      <a:endParaRPr lang="nb-NO" sz="1400" dirty="0">
                        <a:effectLst/>
                        <a:latin typeface="Liberation San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1" dirty="0">
                          <a:effectLst/>
                          <a:latin typeface="Liberation Sans"/>
                        </a:rPr>
                        <a:t>0.29</a:t>
                      </a:r>
                      <a:endParaRPr lang="nb-NO" sz="1400" dirty="0">
                        <a:effectLst/>
                        <a:latin typeface="Liberation San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b="1" dirty="0">
                          <a:effectLst/>
                          <a:latin typeface="Liberation Sans"/>
                        </a:rPr>
                        <a:t>0.24</a:t>
                      </a:r>
                      <a:endParaRPr lang="hr-HR" sz="1400" dirty="0">
                        <a:effectLst/>
                        <a:latin typeface="Liberation San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b="1" dirty="0">
                          <a:effectLst/>
                          <a:latin typeface="Liberation Sans"/>
                        </a:rPr>
                        <a:t>0.23</a:t>
                      </a:r>
                      <a:endParaRPr lang="hr-HR" sz="1400" dirty="0">
                        <a:effectLst/>
                        <a:latin typeface="Liberation San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1" dirty="0">
                          <a:effectLst/>
                          <a:latin typeface="Liberation Sans"/>
                        </a:rPr>
                        <a:t>0.16</a:t>
                      </a:r>
                      <a:endParaRPr lang="nb-NO" sz="1400" dirty="0">
                        <a:effectLst/>
                        <a:latin typeface="Liberation San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Aug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1">
                          <a:effectLst/>
                          <a:latin typeface="Liberation Sans"/>
                        </a:rPr>
                        <a:t>0.34</a:t>
                      </a:r>
                      <a:endParaRPr lang="nb-NO" sz="1400">
                        <a:effectLst/>
                        <a:latin typeface="Liberation San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1">
                          <a:effectLst/>
                          <a:latin typeface="Liberation Sans"/>
                        </a:rPr>
                        <a:t>0.30</a:t>
                      </a:r>
                      <a:endParaRPr lang="nb-NO" sz="1400">
                        <a:effectLst/>
                        <a:latin typeface="Liberation San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1" dirty="0">
                          <a:effectLst/>
                          <a:latin typeface="Liberation Sans"/>
                        </a:rPr>
                        <a:t>0.30</a:t>
                      </a:r>
                      <a:endParaRPr lang="nb-NO" sz="1400" dirty="0">
                        <a:effectLst/>
                        <a:latin typeface="Liberation San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b="1">
                          <a:effectLst/>
                          <a:latin typeface="Liberation Sans"/>
                        </a:rPr>
                        <a:t>0.26</a:t>
                      </a:r>
                      <a:endParaRPr lang="hr-HR" sz="1400">
                        <a:effectLst/>
                        <a:latin typeface="Liberation San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1" dirty="0">
                          <a:effectLst/>
                          <a:latin typeface="Liberation Sans"/>
                        </a:rPr>
                        <a:t>0.21</a:t>
                      </a:r>
                      <a:endParaRPr lang="nb-NO" sz="1400" dirty="0">
                        <a:effectLst/>
                        <a:latin typeface="Liberation San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1" dirty="0">
                          <a:effectLst/>
                          <a:latin typeface="Liberation Sans"/>
                        </a:rPr>
                        <a:t>0.21</a:t>
                      </a:r>
                      <a:endParaRPr lang="nb-NO" sz="1400" dirty="0">
                        <a:effectLst/>
                        <a:latin typeface="Liberation San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Sep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1">
                          <a:effectLst/>
                          <a:latin typeface="Liberation Sans"/>
                        </a:rPr>
                        <a:t>0.29</a:t>
                      </a:r>
                      <a:endParaRPr lang="nb-NO" sz="1400">
                        <a:effectLst/>
                        <a:latin typeface="Liberation San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1">
                          <a:effectLst/>
                          <a:latin typeface="Liberation Sans"/>
                        </a:rPr>
                        <a:t>0.29</a:t>
                      </a:r>
                      <a:endParaRPr lang="nb-NO" sz="1400">
                        <a:effectLst/>
                        <a:latin typeface="Liberation San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1" dirty="0">
                          <a:effectLst/>
                          <a:latin typeface="Liberation Sans"/>
                        </a:rPr>
                        <a:t>0.25</a:t>
                      </a:r>
                      <a:endParaRPr lang="nb-NO" sz="1400" dirty="0">
                        <a:effectLst/>
                        <a:latin typeface="Liberation San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b="1">
                          <a:effectLst/>
                          <a:latin typeface="Liberation Sans"/>
                        </a:rPr>
                        <a:t>0.23</a:t>
                      </a:r>
                      <a:endParaRPr lang="hr-HR" sz="1400">
                        <a:effectLst/>
                        <a:latin typeface="Liberation San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b="1">
                          <a:effectLst/>
                          <a:latin typeface="Liberation Sans"/>
                        </a:rPr>
                        <a:t>0.24</a:t>
                      </a:r>
                      <a:endParaRPr lang="hr-HR" sz="1400">
                        <a:effectLst/>
                        <a:latin typeface="Liberation San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1" dirty="0">
                          <a:effectLst/>
                          <a:latin typeface="Liberation Sans"/>
                        </a:rPr>
                        <a:t>0.18</a:t>
                      </a:r>
                      <a:endParaRPr lang="nb-NO" sz="1400" dirty="0">
                        <a:effectLst/>
                        <a:latin typeface="Liberation San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SFGL2</a:t>
                      </a: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(Sep26-Oct24)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1">
                          <a:effectLst/>
                          <a:latin typeface="Liberation Sans"/>
                        </a:rPr>
                        <a:t>0.27</a:t>
                      </a:r>
                      <a:endParaRPr lang="nb-NO" sz="1400">
                        <a:effectLst/>
                        <a:latin typeface="Liberation San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1" dirty="0">
                          <a:effectLst/>
                          <a:latin typeface="Liberation Sans"/>
                        </a:rPr>
                        <a:t>0.30</a:t>
                      </a:r>
                      <a:endParaRPr lang="nb-NO" sz="1400" dirty="0">
                        <a:effectLst/>
                        <a:latin typeface="Liberation San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1" dirty="0">
                          <a:effectLst/>
                          <a:latin typeface="Liberation Sans"/>
                        </a:rPr>
                        <a:t>0.22</a:t>
                      </a:r>
                      <a:endParaRPr lang="nb-NO" sz="1400" dirty="0">
                        <a:effectLst/>
                        <a:latin typeface="Liberation San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1" dirty="0">
                          <a:solidFill>
                            <a:srgbClr val="C00000"/>
                          </a:solidFill>
                          <a:effectLst/>
                          <a:latin typeface="Liberation Sans"/>
                        </a:rPr>
                        <a:t>0.22</a:t>
                      </a:r>
                      <a:endParaRPr lang="nb-NO" sz="1400" dirty="0">
                        <a:solidFill>
                          <a:srgbClr val="C00000"/>
                        </a:solidFill>
                        <a:effectLst/>
                        <a:latin typeface="Liberation San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1">
                          <a:effectLst/>
                          <a:latin typeface="Liberation Sans"/>
                        </a:rPr>
                        <a:t>0.27</a:t>
                      </a:r>
                      <a:endParaRPr lang="nb-NO" sz="1400">
                        <a:effectLst/>
                        <a:latin typeface="Liberation San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1" dirty="0">
                          <a:effectLst/>
                          <a:latin typeface="Liberation Sans"/>
                        </a:rPr>
                        <a:t>0.18</a:t>
                      </a:r>
                      <a:endParaRPr lang="nb-NO" sz="1400" dirty="0">
                        <a:effectLst/>
                        <a:latin typeface="Liberation San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1253067" y="927517"/>
            <a:ext cx="6951133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4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(Additional Details on Flash Detection Efficiency and Flash False Alarm Rate from </a:t>
            </a:r>
            <a:r>
              <a:rPr lang="en-US" sz="14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VaLiD</a:t>
            </a:r>
            <a:r>
              <a:rPr lang="en-US" sz="14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tool)</a:t>
            </a:r>
            <a:endParaRPr lang="en-US" sz="1400" b="0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3633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514"/>
            <a:ext cx="8229600" cy="1143001"/>
          </a:xfrm>
        </p:spPr>
        <p:txBody>
          <a:bodyPr/>
          <a:lstStyle/>
          <a:p>
            <a:r>
              <a:rPr lang="en-US" dirty="0"/>
              <a:t>Performance Summary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14</a:t>
            </a:fld>
            <a:endParaRPr lang="en-US" altLang="en-US"/>
          </a:p>
        </p:txBody>
      </p:sp>
      <p:sp>
        <p:nvSpPr>
          <p:cNvPr id="9" name="Rectangle 8"/>
          <p:cNvSpPr/>
          <p:nvPr/>
        </p:nvSpPr>
        <p:spPr>
          <a:xfrm>
            <a:off x="1201782" y="928120"/>
            <a:ext cx="6740436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4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(Additional Details on Group Location Accuracy [Parallax Mitigation] from </a:t>
            </a:r>
            <a:r>
              <a:rPr lang="en-US" sz="14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Virts’s</a:t>
            </a:r>
            <a:r>
              <a:rPr lang="en-US" sz="14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LATA tool)</a:t>
            </a:r>
            <a:endParaRPr lang="en-US" sz="1400" b="0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CD5BDD-C79B-B947-A258-3F9DE90072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548" y="3452392"/>
            <a:ext cx="8794904" cy="3312948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47A87E0-23E5-654B-AF51-581ABEA12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199" y="1481067"/>
            <a:ext cx="8617602" cy="4692720"/>
          </a:xfrm>
        </p:spPr>
        <p:txBody>
          <a:bodyPr/>
          <a:lstStyle/>
          <a:p>
            <a:r>
              <a:rPr lang="en-US" sz="1800" dirty="0"/>
              <a:t>Lightning ellipsoid currently used for GLM displaces observations toward nadir; largest location errors near the limb</a:t>
            </a:r>
          </a:p>
          <a:p>
            <a:r>
              <a:rPr lang="en-US" sz="1800" dirty="0"/>
              <a:t>Lower ellipsoid (e=14 km, p=6 km) is now implemented</a:t>
            </a:r>
          </a:p>
          <a:p>
            <a:r>
              <a:rPr lang="en-US" sz="1800" dirty="0"/>
              <a:t>Monthly 3</a:t>
            </a:r>
            <a:r>
              <a:rPr lang="en-US" sz="1800" baseline="30000" dirty="0"/>
              <a:t>o</a:t>
            </a:r>
            <a:r>
              <a:rPr lang="en-US" sz="1800" dirty="0"/>
              <a:t> grid resolution optimal lightning emission height maps are available that significantly improve location accuracy near the limb. Simple computer search is used to find the cloud-top height that minimizes location errors in the grid cell. </a:t>
            </a:r>
          </a:p>
        </p:txBody>
      </p:sp>
      <p:sp>
        <p:nvSpPr>
          <p:cNvPr id="3" name="Rectangle 2"/>
          <p:cNvSpPr/>
          <p:nvPr/>
        </p:nvSpPr>
        <p:spPr>
          <a:xfrm rot="19320874">
            <a:off x="4309655" y="4395544"/>
            <a:ext cx="20399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Future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 rot="19320874">
            <a:off x="6308273" y="4352237"/>
            <a:ext cx="20399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Future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305488" y="6333802"/>
            <a:ext cx="66396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(km)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972594" y="6300227"/>
            <a:ext cx="85169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ADR 645</a:t>
            </a:r>
            <a:endParaRPr lang="en-US" sz="1400" b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975736" y="6265068"/>
            <a:ext cx="85169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ADR 728</a:t>
            </a:r>
            <a:endParaRPr lang="en-US" sz="1400" b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312894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514"/>
            <a:ext cx="8229600" cy="1143001"/>
          </a:xfrm>
        </p:spPr>
        <p:txBody>
          <a:bodyPr/>
          <a:lstStyle/>
          <a:p>
            <a:r>
              <a:rPr lang="en-US" dirty="0"/>
              <a:t>Performance Summary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15</a:t>
            </a:fld>
            <a:endParaRPr lang="en-US" altLang="en-US"/>
          </a:p>
        </p:txBody>
      </p:sp>
      <p:graphicFrame>
        <p:nvGraphicFramePr>
          <p:cNvPr id="6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8913996"/>
              </p:ext>
            </p:extLst>
          </p:nvPr>
        </p:nvGraphicFramePr>
        <p:xfrm>
          <a:off x="1785257" y="1608882"/>
          <a:ext cx="5434150" cy="4226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786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76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8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bg1"/>
                          </a:solidFill>
                        </a:rPr>
                        <a:t>Period</a:t>
                      </a:r>
                    </a:p>
                    <a:p>
                      <a:pPr algn="ctr"/>
                      <a:r>
                        <a:rPr lang="en-US" sz="1400" b="0" dirty="0">
                          <a:solidFill>
                            <a:schemeClr val="bg1"/>
                          </a:solidFill>
                        </a:rPr>
                        <a:t>(2018) 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bg1"/>
                          </a:solidFill>
                        </a:rPr>
                        <a:t>Peak</a:t>
                      </a:r>
                      <a:r>
                        <a:rPr lang="en-US" sz="1400" b="0" baseline="0" dirty="0">
                          <a:solidFill>
                            <a:schemeClr val="bg1"/>
                          </a:solidFill>
                        </a:rPr>
                        <a:t> Location</a:t>
                      </a:r>
                    </a:p>
                    <a:p>
                      <a:pPr algn="ctr"/>
                      <a:r>
                        <a:rPr lang="en-US" sz="1400" b="0" baseline="0" dirty="0">
                          <a:solidFill>
                            <a:schemeClr val="bg1"/>
                          </a:solidFill>
                        </a:rPr>
                        <a:t>Accuracy (km)</a:t>
                      </a:r>
                      <a:endParaRPr lang="en-US" sz="14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baseline="0" dirty="0">
                          <a:solidFill>
                            <a:schemeClr val="bg1"/>
                          </a:solidFill>
                        </a:rPr>
                        <a:t>Peak Timing Accuracy (</a:t>
                      </a:r>
                      <a:r>
                        <a:rPr lang="en-US" sz="1400" b="0" baseline="0" dirty="0" err="1">
                          <a:solidFill>
                            <a:schemeClr val="bg1"/>
                          </a:solidFill>
                        </a:rPr>
                        <a:t>ms</a:t>
                      </a:r>
                      <a:r>
                        <a:rPr lang="en-US" sz="1400" b="0" baseline="0" dirty="0">
                          <a:solidFill>
                            <a:schemeClr val="bg1"/>
                          </a:solidFill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Jan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3.5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-0.6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Feb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3.5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-0.4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Mar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3.5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-0.6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Apr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3.0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-0.6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May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3.0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-1.0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Jun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3.0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-0.6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Jul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3.0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-1.0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Aug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3.0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-1.0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Sep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3.0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-0.6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Sep26-Oct10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C00000"/>
                          </a:solidFill>
                        </a:rPr>
                        <a:t>3.0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C00000"/>
                          </a:solidFill>
                        </a:rPr>
                        <a:t>-0.8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1540933" y="927517"/>
            <a:ext cx="6121401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4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(Additional Details </a:t>
            </a:r>
            <a:r>
              <a:rPr lang="en-US" sz="140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on Group Location and Group  </a:t>
            </a:r>
            <a:r>
              <a:rPr lang="en-US" sz="14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Time Accuracy </a:t>
            </a:r>
            <a:r>
              <a:rPr lang="en-US" sz="140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from LATA tool</a:t>
            </a:r>
            <a:r>
              <a:rPr lang="en-US" sz="14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</a:t>
            </a:r>
            <a:endParaRPr lang="en-US" sz="1400" b="0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59340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2109567" y="0"/>
            <a:ext cx="4748434" cy="11430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sz="3200" b="1" dirty="0">
                <a:cs typeface="Arial" pitchFamily="34" charset="0"/>
              </a:rPr>
              <a:t>Hurricane </a:t>
            </a:r>
            <a:r>
              <a:rPr lang="en-US" sz="3200" b="1">
                <a:cs typeface="Arial" pitchFamily="34" charset="0"/>
              </a:rPr>
              <a:t>Michael Landfall</a:t>
            </a:r>
            <a:endParaRPr lang="en-US" sz="3200" b="1" dirty="0">
              <a:cs typeface="Arial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1078A-E944-47F9-B7BA-CEAF4D470424}" type="slidenum">
              <a:rPr lang="en-US" altLang="en-US" smtClean="0"/>
              <a:pPr/>
              <a:t>16</a:t>
            </a:fld>
            <a:endParaRPr lang="en-US" altLang="en-US"/>
          </a:p>
        </p:txBody>
      </p:sp>
      <p:pic>
        <p:nvPicPr>
          <p:cNvPr id="4" name="michael_x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2667" y="1043708"/>
            <a:ext cx="7933266" cy="53126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38912"/>
            <a:ext cx="30492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Arranged by Michael Peterson</a:t>
            </a:r>
          </a:p>
        </p:txBody>
      </p:sp>
    </p:spTree>
    <p:extLst>
      <p:ext uri="{BB962C8B-B14F-4D97-AF65-F5344CB8AC3E}">
        <p14:creationId xmlns:p14="http://schemas.microsoft.com/office/powerpoint/2010/main" val="45500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514"/>
            <a:ext cx="8229600" cy="1143001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6467" y="1830388"/>
            <a:ext cx="8229600" cy="452596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Introduction</a:t>
            </a:r>
          </a:p>
          <a:p>
            <a:pPr marL="0" indent="0">
              <a:buNone/>
            </a:pPr>
            <a:r>
              <a:rPr lang="en-US" dirty="0"/>
              <a:t>Performance Summary</a:t>
            </a:r>
          </a:p>
          <a:p>
            <a:pPr marL="0" indent="0">
              <a:buNone/>
            </a:pPr>
            <a:r>
              <a:rPr lang="en-US" sz="4400" dirty="0">
                <a:solidFill>
                  <a:srgbClr val="FFFF00"/>
                </a:solidFill>
              </a:rPr>
              <a:t>PLPT Review</a:t>
            </a:r>
          </a:p>
          <a:p>
            <a:pPr marL="0" indent="0">
              <a:buNone/>
            </a:pPr>
            <a:r>
              <a:rPr lang="en-US" dirty="0"/>
              <a:t>Field Campaign Overview</a:t>
            </a:r>
          </a:p>
          <a:p>
            <a:pPr marL="0" indent="0">
              <a:buNone/>
            </a:pPr>
            <a:r>
              <a:rPr lang="en-US" dirty="0"/>
              <a:t>Progress Since Provisional Review</a:t>
            </a:r>
          </a:p>
          <a:p>
            <a:pPr marL="0" indent="0">
              <a:buNone/>
            </a:pPr>
            <a:r>
              <a:rPr lang="en-US" dirty="0"/>
              <a:t>Assessment of Maturity</a:t>
            </a:r>
          </a:p>
          <a:p>
            <a:pPr marL="0" indent="0">
              <a:buNone/>
            </a:pPr>
            <a:r>
              <a:rPr lang="en-US" dirty="0"/>
              <a:t>Summary and Recommendations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37331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Review:  PLPTs</a:t>
            </a:r>
            <a:br>
              <a:rPr lang="en-US" b="1" dirty="0"/>
            </a:br>
            <a:r>
              <a:rPr lang="en-US" sz="1600" b="1" dirty="0">
                <a:solidFill>
                  <a:srgbClr val="FFFF00"/>
                </a:solidFill>
              </a:rPr>
              <a:t>(primary analysis period is Sep 26 </a:t>
            </a:r>
            <a:r>
              <a:rPr lang="mr-IN" sz="1600" b="1" dirty="0">
                <a:solidFill>
                  <a:srgbClr val="FFFF00"/>
                </a:solidFill>
              </a:rPr>
              <a:t>–</a:t>
            </a:r>
            <a:r>
              <a:rPr lang="en-US" sz="1600" b="1" dirty="0">
                <a:solidFill>
                  <a:srgbClr val="FFFF00"/>
                </a:solidFill>
              </a:rPr>
              <a:t> Oct 26 of 2018, + historical periods)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18</a:t>
            </a:fld>
            <a:endParaRPr lang="en-US" alt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9445920"/>
              </p:ext>
            </p:extLst>
          </p:nvPr>
        </p:nvGraphicFramePr>
        <p:xfrm>
          <a:off x="232976" y="1098079"/>
          <a:ext cx="8678048" cy="43627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924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107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3074">
                  <a:extLst>
                    <a:ext uri="{9D8B030D-6E8A-4147-A177-3AD203B41FA5}">
                      <a16:colId xmlns:a16="http://schemas.microsoft.com/office/drawing/2014/main" val="3080117177"/>
                    </a:ext>
                  </a:extLst>
                </a:gridCol>
                <a:gridCol w="8817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961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Test ID</a:t>
                      </a:r>
                      <a:endParaRPr lang="en-US" sz="16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Abbreviated Test Titles for GLM</a:t>
                      </a:r>
                      <a:endParaRPr lang="en-US" sz="16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Nominal FULL Val Flash Target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Nominal Target </a:t>
                      </a:r>
                      <a:r>
                        <a:rPr lang="en-US" sz="1200" baseline="0" dirty="0"/>
                        <a:t> Met</a:t>
                      </a:r>
                      <a:endParaRPr lang="en-US" sz="1200" dirty="0"/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392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PLPT-GLM-001</a:t>
                      </a:r>
                      <a:endParaRPr lang="en-US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Validate DE/FAR using med/long-range networks (e.g., NLDN, EN, GLD360)</a:t>
                      </a:r>
                      <a:endParaRPr lang="en-US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1000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Yes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392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PLPT-GLM-002</a:t>
                      </a:r>
                      <a:endParaRPr lang="en-US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Validate DE/FAR using short-range networks (e.g., LMAs)</a:t>
                      </a:r>
                      <a:endParaRPr lang="en-US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1000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Yes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392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PLPT-GLM-003</a:t>
                      </a:r>
                      <a:endParaRPr lang="en-US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Validate Storm DE and Storm FAR using very long range systems (WWLLN, NEXRAD)</a:t>
                      </a:r>
                      <a:endParaRPr lang="en-US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200 (storms)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Yes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392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PLPT-GLM-004</a:t>
                      </a:r>
                      <a:endParaRPr lang="en-US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Validate DE/FAR using very short range optical systems (FEGS)</a:t>
                      </a:r>
                      <a:endParaRPr lang="en-US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1000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Yes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392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PLPT-GLM-005</a:t>
                      </a:r>
                      <a:endParaRPr lang="en-US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Validate DE/FAR using orbit-based optical systems (e.g., ISS/LIS)</a:t>
                      </a:r>
                      <a:endParaRPr lang="en-US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1000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Yes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392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PLPT-GLM-006</a:t>
                      </a:r>
                      <a:endParaRPr lang="en-US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Validate DE/FAR using ground-based E-field networks (e.g. HAMMA, LIP)</a:t>
                      </a:r>
                      <a:endParaRPr lang="en-US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1000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Yes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392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PLPT-GLM-009</a:t>
                      </a:r>
                      <a:endParaRPr lang="en-US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Validate L1b-L2 Cluster/Filter by comparing w/Spec (i.e. Mach) code</a:t>
                      </a:r>
                      <a:endParaRPr lang="en-US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1000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Yes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392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PLPT-GLM-010</a:t>
                      </a:r>
                      <a:endParaRPr lang="en-US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Validate L0-L1b Filter Algorithms by comparing w/Spec (i.e. Mach) code</a:t>
                      </a:r>
                      <a:endParaRPr lang="en-US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1000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Yes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392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PLPT-GLM-011</a:t>
                      </a:r>
                      <a:endParaRPr lang="en-US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Validate GLM INR w/comparisons to well-located ground points</a:t>
                      </a:r>
                      <a:endParaRPr lang="en-US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1000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Yes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392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PLPT-GLM-012</a:t>
                      </a:r>
                      <a:endParaRPr lang="en-US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Validate GLM BG DCC radiances with </a:t>
                      </a:r>
                      <a:r>
                        <a:rPr lang="en-US" sz="1200" dirty="0" err="1">
                          <a:effectLst/>
                        </a:rPr>
                        <a:t>trendings</a:t>
                      </a:r>
                      <a:r>
                        <a:rPr lang="en-US" sz="1200" dirty="0">
                          <a:effectLst/>
                        </a:rPr>
                        <a:t> &amp; comparisons</a:t>
                      </a:r>
                      <a:endParaRPr lang="en-US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10000 (pixels)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Yes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392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PLPT-GLM-013</a:t>
                      </a:r>
                      <a:endParaRPr lang="en-US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Validate GLM Flash Energies with </a:t>
                      </a:r>
                      <a:r>
                        <a:rPr lang="en-US" sz="1200" dirty="0" err="1">
                          <a:effectLst/>
                        </a:rPr>
                        <a:t>trendings</a:t>
                      </a:r>
                      <a:r>
                        <a:rPr lang="en-US" sz="1200" dirty="0">
                          <a:effectLst/>
                        </a:rPr>
                        <a:t> &amp; comparisons</a:t>
                      </a:r>
                      <a:endParaRPr lang="en-US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1000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Yes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0" y="5822238"/>
            <a:ext cx="92332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charset="0"/>
              <a:buChar char="•"/>
            </a:pPr>
            <a:r>
              <a:rPr lang="en-US" sz="1200" dirty="0">
                <a:solidFill>
                  <a:srgbClr val="FFFF00"/>
                </a:solidFill>
              </a:rPr>
              <a:t>Targets of Opportunity (TOO): VAL of a Lightning Sensor differs from VAL of typical imager; i.e. since lightning transient, VAL restricted to TOO.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dirty="0">
                <a:solidFill>
                  <a:srgbClr val="FFFF00"/>
                </a:solidFill>
              </a:rPr>
              <a:t>Full test plans and procedures are given in the GLM Readiness, Implementation, and Management Plan (RIMP v1.2;416-R-RIMP-0313)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dirty="0">
                <a:solidFill>
                  <a:srgbClr val="FFFF00"/>
                </a:solidFill>
              </a:rPr>
              <a:t>Section 5 of RIMP: </a:t>
            </a:r>
            <a:r>
              <a:rPr lang="en-US" sz="1200" i="1" dirty="0">
                <a:solidFill>
                  <a:srgbClr val="FFFF00"/>
                </a:solidFill>
              </a:rPr>
              <a:t>“ </a:t>
            </a:r>
            <a:r>
              <a:rPr lang="mr-IN" sz="1200" i="1" dirty="0">
                <a:solidFill>
                  <a:srgbClr val="FFFF00"/>
                </a:solidFill>
              </a:rPr>
              <a:t>…</a:t>
            </a:r>
            <a:r>
              <a:rPr lang="en-US" sz="1200" i="1" dirty="0">
                <a:solidFill>
                  <a:srgbClr val="FFFF00"/>
                </a:solidFill>
              </a:rPr>
              <a:t> not all regions will be rigidly held to these fixed flash count (10, 100, 1000) values.”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dirty="0">
                <a:solidFill>
                  <a:srgbClr val="FFFF00"/>
                </a:solidFill>
              </a:rPr>
              <a:t>DE here refers to </a:t>
            </a:r>
            <a:r>
              <a:rPr lang="en-US" sz="1200" u="sng" dirty="0">
                <a:solidFill>
                  <a:srgbClr val="FFFF00"/>
                </a:solidFill>
              </a:rPr>
              <a:t>Flash</a:t>
            </a:r>
            <a:r>
              <a:rPr lang="en-US" sz="1200" dirty="0">
                <a:solidFill>
                  <a:srgbClr val="FFFF00"/>
                </a:solidFill>
              </a:rPr>
              <a:t> Detection Efficiency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dirty="0">
                <a:solidFill>
                  <a:srgbClr val="FFFF00"/>
                </a:solidFill>
              </a:rPr>
              <a:t>FAR here refers to </a:t>
            </a:r>
            <a:r>
              <a:rPr lang="en-US" sz="1200" u="sng" dirty="0">
                <a:solidFill>
                  <a:srgbClr val="FFFF00"/>
                </a:solidFill>
              </a:rPr>
              <a:t>Flash</a:t>
            </a:r>
            <a:r>
              <a:rPr lang="en-US" sz="1200" dirty="0">
                <a:solidFill>
                  <a:srgbClr val="FFFF00"/>
                </a:solidFill>
              </a:rPr>
              <a:t> False Alarm Rate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495759" y="5460875"/>
            <a:ext cx="8497412" cy="465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l"/>
            <a:r>
              <a:rPr lang="en-US" sz="1600" b="1" dirty="0">
                <a:solidFill>
                  <a:srgbClr val="FF0000"/>
                </a:solidFill>
              </a:rPr>
              <a:t>All PLPTs successful in meeting nominal sample sizes, and in providing needed numerical results !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2798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117" y="214803"/>
            <a:ext cx="8758772" cy="1143001"/>
          </a:xfrm>
        </p:spPr>
        <p:txBody>
          <a:bodyPr/>
          <a:lstStyle/>
          <a:p>
            <a:r>
              <a:rPr lang="en-US" dirty="0"/>
              <a:t>PLPT-GLM-001</a:t>
            </a:r>
            <a:br>
              <a:rPr lang="en-US" dirty="0">
                <a:latin typeface="Calibri" charset="0"/>
                <a:ea typeface="Calibri" charset="0"/>
                <a:cs typeface="Times New Roman" charset="0"/>
              </a:rPr>
            </a:br>
            <a:r>
              <a:rPr lang="en-US" sz="2800" dirty="0">
                <a:latin typeface="Calibri" charset="0"/>
                <a:ea typeface="Calibri" charset="0"/>
                <a:cs typeface="Times New Roman" charset="0"/>
              </a:rPr>
              <a:t>GLM DE Map, Jan-Aug 2018 (Bateman)</a:t>
            </a:r>
            <a:endParaRPr lang="en-US" sz="3200" dirty="0">
              <a:solidFill>
                <a:srgbClr val="FFC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19</a:t>
            </a:fld>
            <a:endParaRPr lang="en-US" altLang="en-US"/>
          </a:p>
        </p:txBody>
      </p:sp>
      <p:pic>
        <p:nvPicPr>
          <p:cNvPr id="6" name="Picture 5" descr="DE-Annu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" y="1778000"/>
            <a:ext cx="8172450" cy="45402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4350" y="6392862"/>
            <a:ext cx="2576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~240 million GLM Flashes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514350" y="1131887"/>
            <a:ext cx="8758772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sz="2400" dirty="0">
                <a:solidFill>
                  <a:srgbClr val="FFC000"/>
                </a:solidFill>
                <a:latin typeface="Calibri" charset="0"/>
                <a:ea typeface="Calibri" charset="0"/>
                <a:cs typeface="Times New Roman" charset="0"/>
              </a:rPr>
              <a:t>75% DE (vs. ENTLN)              80% DE (vs. GLD360)</a:t>
            </a:r>
            <a:endParaRPr lang="en-US" sz="2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1866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514"/>
            <a:ext cx="8229600" cy="1143001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6467" y="1830388"/>
            <a:ext cx="8229600" cy="452596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Introduction</a:t>
            </a:r>
          </a:p>
          <a:p>
            <a:pPr marL="0" indent="0">
              <a:buNone/>
            </a:pPr>
            <a:r>
              <a:rPr lang="en-US" dirty="0"/>
              <a:t>Performance Summary</a:t>
            </a:r>
          </a:p>
          <a:p>
            <a:pPr marL="0" indent="0">
              <a:buNone/>
            </a:pPr>
            <a:r>
              <a:rPr lang="en-US" dirty="0"/>
              <a:t>PLPT Review</a:t>
            </a:r>
          </a:p>
          <a:p>
            <a:pPr marL="0" indent="0">
              <a:buNone/>
            </a:pPr>
            <a:r>
              <a:rPr lang="en-US" dirty="0"/>
              <a:t>Field Campaign Overview</a:t>
            </a:r>
          </a:p>
          <a:p>
            <a:pPr marL="0" indent="0">
              <a:buNone/>
            </a:pPr>
            <a:r>
              <a:rPr lang="en-US" dirty="0"/>
              <a:t>Progress Since Provisional Review</a:t>
            </a:r>
          </a:p>
          <a:p>
            <a:pPr marL="0" indent="0">
              <a:buNone/>
            </a:pPr>
            <a:r>
              <a:rPr lang="en-US" dirty="0"/>
              <a:t>Assessment of Maturity</a:t>
            </a:r>
          </a:p>
          <a:p>
            <a:pPr marL="0" indent="0">
              <a:buNone/>
            </a:pPr>
            <a:r>
              <a:rPr lang="en-US" dirty="0"/>
              <a:t>Summary and Recommendations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33668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058"/>
            <a:ext cx="8229600" cy="1143001"/>
          </a:xfrm>
        </p:spPr>
        <p:txBody>
          <a:bodyPr/>
          <a:lstStyle/>
          <a:p>
            <a:r>
              <a:rPr lang="en-US" sz="2800" dirty="0"/>
              <a:t>Flash DE, daytime</a:t>
            </a:r>
            <a:br>
              <a:rPr lang="en-US" sz="2800" dirty="0"/>
            </a:br>
            <a:r>
              <a:rPr lang="en-US" sz="2800" dirty="0"/>
              <a:t>SFGL2 (9/26 </a:t>
            </a:r>
            <a:r>
              <a:rPr lang="mr-IN" sz="2800" dirty="0"/>
              <a:t>–</a:t>
            </a:r>
            <a:r>
              <a:rPr lang="en-US" sz="2800" dirty="0"/>
              <a:t> 10/24)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20</a:t>
            </a:fld>
            <a:endParaRPr lang="en-US" altLang="en-US"/>
          </a:p>
        </p:txBody>
      </p:sp>
      <p:pic>
        <p:nvPicPr>
          <p:cNvPr id="6" name="Picture 5" descr="DE-GVG-SFGL-da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8047"/>
            <a:ext cx="9144000" cy="508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3567" y="1475399"/>
            <a:ext cx="4197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GLM16 vs Combined </a:t>
            </a:r>
            <a:r>
              <a:rPr lang="en-US" dirty="0" err="1">
                <a:solidFill>
                  <a:srgbClr val="FFFF00"/>
                </a:solidFill>
              </a:rPr>
              <a:t>Grnd</a:t>
            </a:r>
            <a:r>
              <a:rPr lang="en-US" dirty="0">
                <a:solidFill>
                  <a:srgbClr val="FFFF00"/>
                </a:solidFill>
              </a:rPr>
              <a:t> Networks (0.74)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18177" y="1447420"/>
            <a:ext cx="2546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GLM16 </a:t>
            </a:r>
            <a:r>
              <a:rPr lang="en-US" dirty="0" err="1">
                <a:solidFill>
                  <a:srgbClr val="FFFF00"/>
                </a:solidFill>
              </a:rPr>
              <a:t>vs</a:t>
            </a:r>
            <a:r>
              <a:rPr lang="en-US" dirty="0">
                <a:solidFill>
                  <a:srgbClr val="FFFF00"/>
                </a:solidFill>
              </a:rPr>
              <a:t> GLD360  (0.81)</a:t>
            </a:r>
          </a:p>
        </p:txBody>
      </p:sp>
      <p:sp>
        <p:nvSpPr>
          <p:cNvPr id="3" name="Rectangle 2"/>
          <p:cNvSpPr/>
          <p:nvPr/>
        </p:nvSpPr>
        <p:spPr>
          <a:xfrm>
            <a:off x="6855997" y="936908"/>
            <a:ext cx="22120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PLPT-GLM-001 </a:t>
            </a:r>
            <a:r>
              <a:rPr lang="en-US"/>
              <a:t>(cont.)</a:t>
            </a:r>
          </a:p>
        </p:txBody>
      </p:sp>
    </p:spTree>
    <p:extLst>
      <p:ext uri="{BB962C8B-B14F-4D97-AF65-F5344CB8AC3E}">
        <p14:creationId xmlns:p14="http://schemas.microsoft.com/office/powerpoint/2010/main" val="3526190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058"/>
            <a:ext cx="8229600" cy="1143001"/>
          </a:xfrm>
        </p:spPr>
        <p:txBody>
          <a:bodyPr/>
          <a:lstStyle/>
          <a:p>
            <a:r>
              <a:rPr lang="en-US" sz="2800" dirty="0"/>
              <a:t>Flash DE, nighttime</a:t>
            </a:r>
            <a:br>
              <a:rPr lang="en-US" sz="2800" dirty="0"/>
            </a:br>
            <a:r>
              <a:rPr lang="en-US" sz="2800" dirty="0"/>
              <a:t>SFGL2 (9/26 </a:t>
            </a:r>
            <a:r>
              <a:rPr lang="mr-IN" sz="2800" dirty="0"/>
              <a:t>–</a:t>
            </a:r>
            <a:r>
              <a:rPr lang="en-US" sz="2800" dirty="0"/>
              <a:t> 10/24)</a:t>
            </a:r>
            <a:endParaRPr lang="en-US" sz="1800" dirty="0"/>
          </a:p>
        </p:txBody>
      </p:sp>
      <p:sp>
        <p:nvSpPr>
          <p:cNvPr id="20" name="TextBox 19"/>
          <p:cNvSpPr txBox="1"/>
          <p:nvPr/>
        </p:nvSpPr>
        <p:spPr>
          <a:xfrm>
            <a:off x="7327203" y="2061922"/>
            <a:ext cx="229906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Point 1</a:t>
            </a:r>
          </a:p>
          <a:p>
            <a:pPr marL="285750" indent="-285750">
              <a:buFont typeface="Arial" charset="0"/>
              <a:buChar char="•"/>
            </a:pPr>
            <a:endParaRPr lang="en-US" b="1" dirty="0">
              <a:solidFill>
                <a:srgbClr val="FFFF00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Point 2</a:t>
            </a:r>
          </a:p>
          <a:p>
            <a:pPr marL="285750" indent="-285750">
              <a:buFont typeface="Arial" charset="0"/>
              <a:buChar char="•"/>
            </a:pPr>
            <a:endParaRPr lang="en-US" b="1" dirty="0">
              <a:solidFill>
                <a:srgbClr val="FFFF00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Point 3</a:t>
            </a:r>
          </a:p>
          <a:p>
            <a:pPr marL="285750" indent="-285750">
              <a:buFont typeface="Arial" charset="0"/>
              <a:buChar char="•"/>
            </a:pPr>
            <a:endParaRPr lang="en-US" b="1" dirty="0">
              <a:solidFill>
                <a:srgbClr val="FFFF00"/>
              </a:solidFill>
            </a:endParaRPr>
          </a:p>
          <a:p>
            <a:pPr marL="285750" indent="-285750">
              <a:buFont typeface="Arial" charset="0"/>
              <a:buChar char="•"/>
            </a:pPr>
            <a:endParaRPr lang="en-US" b="1" dirty="0">
              <a:solidFill>
                <a:srgbClr val="FFFF00"/>
              </a:solidFill>
            </a:endParaRPr>
          </a:p>
          <a:p>
            <a:pPr marL="285750" indent="-285750">
              <a:buFont typeface="Arial" charset="0"/>
              <a:buChar char="•"/>
            </a:pPr>
            <a:endParaRPr lang="en-US" b="1" dirty="0">
              <a:solidFill>
                <a:srgbClr val="FFFF00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.</a:t>
            </a:r>
          </a:p>
          <a:p>
            <a:pPr marL="285750" indent="-285750">
              <a:buFont typeface="Arial" charset="0"/>
              <a:buChar char="•"/>
            </a:pPr>
            <a:endParaRPr lang="en-US" b="1" dirty="0">
              <a:solidFill>
                <a:srgbClr val="FFFF00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21</a:t>
            </a:fld>
            <a:endParaRPr lang="en-US" altLang="en-US"/>
          </a:p>
        </p:txBody>
      </p:sp>
      <p:pic>
        <p:nvPicPr>
          <p:cNvPr id="3" name="Picture 2" descr="DE-GVG-SFGL-nigh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8000"/>
            <a:ext cx="9144000" cy="508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9421" y="1400687"/>
            <a:ext cx="4197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GLM16 vs Combined </a:t>
            </a:r>
            <a:r>
              <a:rPr lang="en-US" dirty="0" err="1">
                <a:solidFill>
                  <a:srgbClr val="FFFF00"/>
                </a:solidFill>
              </a:rPr>
              <a:t>Grnd</a:t>
            </a:r>
            <a:r>
              <a:rPr lang="en-US" dirty="0">
                <a:solidFill>
                  <a:srgbClr val="FFFF00"/>
                </a:solidFill>
              </a:rPr>
              <a:t> Networks (0.82)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80044" y="1422515"/>
            <a:ext cx="2494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GLM16 </a:t>
            </a:r>
            <a:r>
              <a:rPr lang="en-US" dirty="0" err="1">
                <a:solidFill>
                  <a:srgbClr val="FFFF00"/>
                </a:solidFill>
              </a:rPr>
              <a:t>vs</a:t>
            </a:r>
            <a:r>
              <a:rPr lang="en-US" dirty="0">
                <a:solidFill>
                  <a:srgbClr val="FFFF00"/>
                </a:solidFill>
              </a:rPr>
              <a:t> GLD360 (0.88)</a:t>
            </a:r>
          </a:p>
        </p:txBody>
      </p:sp>
      <p:sp>
        <p:nvSpPr>
          <p:cNvPr id="9" name="Rectangle 8"/>
          <p:cNvSpPr/>
          <p:nvPr/>
        </p:nvSpPr>
        <p:spPr>
          <a:xfrm>
            <a:off x="6855997" y="936908"/>
            <a:ext cx="22120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PLPT-GLM-001 </a:t>
            </a:r>
            <a:r>
              <a:rPr lang="en-US"/>
              <a:t>(cont.)</a:t>
            </a:r>
          </a:p>
        </p:txBody>
      </p:sp>
    </p:spTree>
    <p:extLst>
      <p:ext uri="{BB962C8B-B14F-4D97-AF65-F5344CB8AC3E}">
        <p14:creationId xmlns:p14="http://schemas.microsoft.com/office/powerpoint/2010/main" val="17533626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058"/>
            <a:ext cx="8229600" cy="1143001"/>
          </a:xfrm>
        </p:spPr>
        <p:txBody>
          <a:bodyPr/>
          <a:lstStyle/>
          <a:p>
            <a:r>
              <a:rPr lang="en-US" sz="2800" dirty="0"/>
              <a:t>Flash DE</a:t>
            </a:r>
            <a:br>
              <a:rPr lang="en-US" sz="2800" dirty="0"/>
            </a:br>
            <a:r>
              <a:rPr lang="en-US" sz="2800" dirty="0"/>
              <a:t>SFGL2 (9/26 </a:t>
            </a:r>
            <a:r>
              <a:rPr lang="mr-IN" sz="2800" dirty="0"/>
              <a:t>–</a:t>
            </a:r>
            <a:r>
              <a:rPr lang="en-US" sz="2800" dirty="0"/>
              <a:t> 10/24)</a:t>
            </a:r>
            <a:endParaRPr lang="en-US" sz="1800" dirty="0"/>
          </a:p>
        </p:txBody>
      </p:sp>
      <p:sp>
        <p:nvSpPr>
          <p:cNvPr id="20" name="TextBox 19"/>
          <p:cNvSpPr txBox="1"/>
          <p:nvPr/>
        </p:nvSpPr>
        <p:spPr>
          <a:xfrm>
            <a:off x="7327203" y="2061922"/>
            <a:ext cx="229906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Point 1</a:t>
            </a:r>
          </a:p>
          <a:p>
            <a:pPr marL="285750" indent="-285750">
              <a:buFont typeface="Arial" charset="0"/>
              <a:buChar char="•"/>
            </a:pPr>
            <a:endParaRPr lang="en-US" b="1" dirty="0">
              <a:solidFill>
                <a:srgbClr val="FFFF00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Point 2</a:t>
            </a:r>
          </a:p>
          <a:p>
            <a:pPr marL="285750" indent="-285750">
              <a:buFont typeface="Arial" charset="0"/>
              <a:buChar char="•"/>
            </a:pPr>
            <a:endParaRPr lang="en-US" b="1" dirty="0">
              <a:solidFill>
                <a:srgbClr val="FFFF00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Point 3</a:t>
            </a:r>
          </a:p>
          <a:p>
            <a:pPr marL="285750" indent="-285750">
              <a:buFont typeface="Arial" charset="0"/>
              <a:buChar char="•"/>
            </a:pPr>
            <a:endParaRPr lang="en-US" b="1" dirty="0">
              <a:solidFill>
                <a:srgbClr val="FFFF00"/>
              </a:solidFill>
            </a:endParaRPr>
          </a:p>
          <a:p>
            <a:pPr marL="285750" indent="-285750">
              <a:buFont typeface="Arial" charset="0"/>
              <a:buChar char="•"/>
            </a:pPr>
            <a:endParaRPr lang="en-US" b="1" dirty="0">
              <a:solidFill>
                <a:srgbClr val="FFFF00"/>
              </a:solidFill>
            </a:endParaRPr>
          </a:p>
          <a:p>
            <a:pPr marL="285750" indent="-285750">
              <a:buFont typeface="Arial" charset="0"/>
              <a:buChar char="•"/>
            </a:pPr>
            <a:endParaRPr lang="en-US" b="1" dirty="0">
              <a:solidFill>
                <a:srgbClr val="FFFF00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.</a:t>
            </a:r>
          </a:p>
          <a:p>
            <a:pPr marL="285750" indent="-285750">
              <a:buFont typeface="Arial" charset="0"/>
              <a:buChar char="•"/>
            </a:pPr>
            <a:endParaRPr lang="en-US" b="1" dirty="0">
              <a:solidFill>
                <a:srgbClr val="FFFF00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22</a:t>
            </a:fld>
            <a:endParaRPr lang="en-US" altLang="en-US"/>
          </a:p>
        </p:txBody>
      </p:sp>
      <p:pic>
        <p:nvPicPr>
          <p:cNvPr id="3" name="Picture 2" descr="DE-GVG-SFG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8000"/>
            <a:ext cx="9144000" cy="508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0565" y="1422566"/>
            <a:ext cx="4197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GLM16 vs Combined </a:t>
            </a:r>
            <a:r>
              <a:rPr lang="en-US" dirty="0" err="1">
                <a:solidFill>
                  <a:srgbClr val="FFFF00"/>
                </a:solidFill>
              </a:rPr>
              <a:t>Grnd</a:t>
            </a:r>
            <a:r>
              <a:rPr lang="en-US" dirty="0">
                <a:solidFill>
                  <a:srgbClr val="FFFF00"/>
                </a:solidFill>
              </a:rPr>
              <a:t> Networks (0.78)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55919" y="1434967"/>
            <a:ext cx="2494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GLM16 </a:t>
            </a:r>
            <a:r>
              <a:rPr lang="en-US" dirty="0" err="1">
                <a:solidFill>
                  <a:srgbClr val="FFFF00"/>
                </a:solidFill>
              </a:rPr>
              <a:t>vs</a:t>
            </a:r>
            <a:r>
              <a:rPr lang="en-US" dirty="0">
                <a:solidFill>
                  <a:srgbClr val="FFFF00"/>
                </a:solidFill>
              </a:rPr>
              <a:t> GLD360 (0.85)</a:t>
            </a:r>
          </a:p>
        </p:txBody>
      </p:sp>
      <p:sp>
        <p:nvSpPr>
          <p:cNvPr id="9" name="Rectangle 8"/>
          <p:cNvSpPr/>
          <p:nvPr/>
        </p:nvSpPr>
        <p:spPr>
          <a:xfrm>
            <a:off x="6855997" y="936908"/>
            <a:ext cx="22120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PLPT-GLM-001 </a:t>
            </a:r>
            <a:r>
              <a:rPr lang="en-US"/>
              <a:t>(cont.)</a:t>
            </a:r>
          </a:p>
        </p:txBody>
      </p:sp>
    </p:spTree>
    <p:extLst>
      <p:ext uri="{BB962C8B-B14F-4D97-AF65-F5344CB8AC3E}">
        <p14:creationId xmlns:p14="http://schemas.microsoft.com/office/powerpoint/2010/main" val="12521274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058"/>
            <a:ext cx="8229600" cy="1143001"/>
          </a:xfrm>
        </p:spPr>
        <p:txBody>
          <a:bodyPr/>
          <a:lstStyle/>
          <a:p>
            <a:r>
              <a:rPr lang="en-US" sz="2800" dirty="0"/>
              <a:t>Flash FAR, daytime</a:t>
            </a:r>
            <a:br>
              <a:rPr lang="en-US" sz="2800" dirty="0"/>
            </a:br>
            <a:r>
              <a:rPr lang="en-US" sz="2800" dirty="0"/>
              <a:t>Sep 2018</a:t>
            </a:r>
            <a:endParaRPr lang="en-US" sz="1800" dirty="0"/>
          </a:p>
        </p:txBody>
      </p:sp>
      <p:sp>
        <p:nvSpPr>
          <p:cNvPr id="20" name="TextBox 19"/>
          <p:cNvSpPr txBox="1"/>
          <p:nvPr/>
        </p:nvSpPr>
        <p:spPr>
          <a:xfrm>
            <a:off x="7327203" y="2061922"/>
            <a:ext cx="229906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Point 1</a:t>
            </a:r>
          </a:p>
          <a:p>
            <a:pPr marL="285750" indent="-285750">
              <a:buFont typeface="Arial" charset="0"/>
              <a:buChar char="•"/>
            </a:pPr>
            <a:endParaRPr lang="en-US" b="1" dirty="0">
              <a:solidFill>
                <a:srgbClr val="FFFF00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Point 2</a:t>
            </a:r>
          </a:p>
          <a:p>
            <a:pPr marL="285750" indent="-285750">
              <a:buFont typeface="Arial" charset="0"/>
              <a:buChar char="•"/>
            </a:pPr>
            <a:endParaRPr lang="en-US" b="1" dirty="0">
              <a:solidFill>
                <a:srgbClr val="FFFF00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Point 3</a:t>
            </a:r>
          </a:p>
          <a:p>
            <a:pPr marL="285750" indent="-285750">
              <a:buFont typeface="Arial" charset="0"/>
              <a:buChar char="•"/>
            </a:pPr>
            <a:endParaRPr lang="en-US" b="1" dirty="0">
              <a:solidFill>
                <a:srgbClr val="FFFF00"/>
              </a:solidFill>
            </a:endParaRPr>
          </a:p>
          <a:p>
            <a:pPr marL="285750" indent="-285750">
              <a:buFont typeface="Arial" charset="0"/>
              <a:buChar char="•"/>
            </a:pPr>
            <a:endParaRPr lang="en-US" b="1" dirty="0">
              <a:solidFill>
                <a:srgbClr val="FFFF00"/>
              </a:solidFill>
            </a:endParaRPr>
          </a:p>
          <a:p>
            <a:pPr marL="285750" indent="-285750">
              <a:buFont typeface="Arial" charset="0"/>
              <a:buChar char="•"/>
            </a:pPr>
            <a:endParaRPr lang="en-US" b="1" dirty="0">
              <a:solidFill>
                <a:srgbClr val="FFFF00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.</a:t>
            </a:r>
          </a:p>
          <a:p>
            <a:pPr marL="285750" indent="-285750">
              <a:buFont typeface="Arial" charset="0"/>
              <a:buChar char="•"/>
            </a:pPr>
            <a:endParaRPr lang="en-US" b="1" dirty="0">
              <a:solidFill>
                <a:srgbClr val="FFFF00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23</a:t>
            </a:fld>
            <a:endParaRPr lang="en-US" altLang="en-US"/>
          </a:p>
        </p:txBody>
      </p:sp>
      <p:pic>
        <p:nvPicPr>
          <p:cNvPr id="3" name="Picture 2" descr="FAR-GVG-9-da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8000"/>
            <a:ext cx="9144000" cy="508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2930" y="1416114"/>
            <a:ext cx="4197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GLM16 vs Combined </a:t>
            </a:r>
            <a:r>
              <a:rPr lang="en-US" dirty="0" err="1">
                <a:solidFill>
                  <a:srgbClr val="FFFF00"/>
                </a:solidFill>
              </a:rPr>
              <a:t>Grnd</a:t>
            </a:r>
            <a:r>
              <a:rPr lang="en-US" dirty="0">
                <a:solidFill>
                  <a:srgbClr val="FFFF00"/>
                </a:solidFill>
              </a:rPr>
              <a:t> Networks (0.24)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55530" y="1434968"/>
            <a:ext cx="2494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GLM16 </a:t>
            </a:r>
            <a:r>
              <a:rPr lang="en-US" dirty="0" err="1">
                <a:solidFill>
                  <a:srgbClr val="FFFF00"/>
                </a:solidFill>
              </a:rPr>
              <a:t>vs</a:t>
            </a:r>
            <a:r>
              <a:rPr lang="en-US" dirty="0">
                <a:solidFill>
                  <a:srgbClr val="FFFF00"/>
                </a:solidFill>
              </a:rPr>
              <a:t> GLD360 (0.29)</a:t>
            </a:r>
          </a:p>
        </p:txBody>
      </p:sp>
      <p:sp>
        <p:nvSpPr>
          <p:cNvPr id="9" name="Rectangle 8"/>
          <p:cNvSpPr/>
          <p:nvPr/>
        </p:nvSpPr>
        <p:spPr>
          <a:xfrm>
            <a:off x="6855997" y="936908"/>
            <a:ext cx="22120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PLPT-GLM-001 </a:t>
            </a:r>
            <a:r>
              <a:rPr lang="en-US"/>
              <a:t>(cont.)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2930" y="4605840"/>
            <a:ext cx="23237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CWG believes that larger FAR in S. America linked to reduced DE of ref </a:t>
            </a:r>
            <a:r>
              <a:rPr lang="en-US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Grnd</a:t>
            </a:r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Networks there.</a:t>
            </a:r>
          </a:p>
        </p:txBody>
      </p:sp>
    </p:spTree>
    <p:extLst>
      <p:ext uri="{BB962C8B-B14F-4D97-AF65-F5344CB8AC3E}">
        <p14:creationId xmlns:p14="http://schemas.microsoft.com/office/powerpoint/2010/main" val="10394882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058"/>
            <a:ext cx="8229600" cy="1143001"/>
          </a:xfrm>
        </p:spPr>
        <p:txBody>
          <a:bodyPr/>
          <a:lstStyle/>
          <a:p>
            <a:r>
              <a:rPr lang="en-US" sz="2800" dirty="0"/>
              <a:t>Flash FAR, nighttime</a:t>
            </a:r>
            <a:br>
              <a:rPr lang="en-US" sz="2800" dirty="0"/>
            </a:br>
            <a:r>
              <a:rPr lang="en-US" sz="2800" dirty="0"/>
              <a:t>Sep 2018</a:t>
            </a:r>
            <a:endParaRPr lang="en-US" sz="1800" dirty="0"/>
          </a:p>
        </p:txBody>
      </p:sp>
      <p:sp>
        <p:nvSpPr>
          <p:cNvPr id="20" name="TextBox 19"/>
          <p:cNvSpPr txBox="1"/>
          <p:nvPr/>
        </p:nvSpPr>
        <p:spPr>
          <a:xfrm>
            <a:off x="7327203" y="2061922"/>
            <a:ext cx="229906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Point 1</a:t>
            </a:r>
          </a:p>
          <a:p>
            <a:pPr marL="285750" indent="-285750">
              <a:buFont typeface="Arial" charset="0"/>
              <a:buChar char="•"/>
            </a:pPr>
            <a:endParaRPr lang="en-US" b="1" dirty="0">
              <a:solidFill>
                <a:srgbClr val="FFFF00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Point 2</a:t>
            </a:r>
          </a:p>
          <a:p>
            <a:pPr marL="285750" indent="-285750">
              <a:buFont typeface="Arial" charset="0"/>
              <a:buChar char="•"/>
            </a:pPr>
            <a:endParaRPr lang="en-US" b="1" dirty="0">
              <a:solidFill>
                <a:srgbClr val="FFFF00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Point 3</a:t>
            </a:r>
          </a:p>
          <a:p>
            <a:pPr marL="285750" indent="-285750">
              <a:buFont typeface="Arial" charset="0"/>
              <a:buChar char="•"/>
            </a:pPr>
            <a:endParaRPr lang="en-US" b="1" dirty="0">
              <a:solidFill>
                <a:srgbClr val="FFFF00"/>
              </a:solidFill>
            </a:endParaRPr>
          </a:p>
          <a:p>
            <a:pPr marL="285750" indent="-285750">
              <a:buFont typeface="Arial" charset="0"/>
              <a:buChar char="•"/>
            </a:pPr>
            <a:endParaRPr lang="en-US" b="1" dirty="0">
              <a:solidFill>
                <a:srgbClr val="FFFF00"/>
              </a:solidFill>
            </a:endParaRPr>
          </a:p>
          <a:p>
            <a:pPr marL="285750" indent="-285750">
              <a:buFont typeface="Arial" charset="0"/>
              <a:buChar char="•"/>
            </a:pPr>
            <a:endParaRPr lang="en-US" b="1" dirty="0">
              <a:solidFill>
                <a:srgbClr val="FFFF00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.</a:t>
            </a:r>
          </a:p>
          <a:p>
            <a:pPr marL="285750" indent="-285750">
              <a:buFont typeface="Arial" charset="0"/>
              <a:buChar char="•"/>
            </a:pPr>
            <a:endParaRPr lang="en-US" b="1" dirty="0">
              <a:solidFill>
                <a:srgbClr val="FFFF00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24</a:t>
            </a:fld>
            <a:endParaRPr lang="en-US" altLang="en-US"/>
          </a:p>
        </p:txBody>
      </p:sp>
      <p:pic>
        <p:nvPicPr>
          <p:cNvPr id="3" name="Picture 2" descr="FAR-GVG-9-nigh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8000"/>
            <a:ext cx="9144000" cy="508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9835" y="1416164"/>
            <a:ext cx="4197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GLM16 vs Combined </a:t>
            </a:r>
            <a:r>
              <a:rPr lang="en-US" dirty="0" err="1">
                <a:solidFill>
                  <a:srgbClr val="FFFF00"/>
                </a:solidFill>
              </a:rPr>
              <a:t>Grnd</a:t>
            </a:r>
            <a:r>
              <a:rPr lang="en-US" dirty="0">
                <a:solidFill>
                  <a:srgbClr val="FFFF00"/>
                </a:solidFill>
              </a:rPr>
              <a:t> Networks (0.18)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05725" y="1410063"/>
            <a:ext cx="2494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GLM16 </a:t>
            </a:r>
            <a:r>
              <a:rPr lang="en-US" dirty="0" err="1">
                <a:solidFill>
                  <a:srgbClr val="FFFF00"/>
                </a:solidFill>
              </a:rPr>
              <a:t>vs</a:t>
            </a:r>
            <a:r>
              <a:rPr lang="en-US" dirty="0">
                <a:solidFill>
                  <a:srgbClr val="FFFF00"/>
                </a:solidFill>
              </a:rPr>
              <a:t> GLD360 (0.25)</a:t>
            </a:r>
          </a:p>
        </p:txBody>
      </p:sp>
      <p:sp>
        <p:nvSpPr>
          <p:cNvPr id="9" name="Rectangle 8"/>
          <p:cNvSpPr/>
          <p:nvPr/>
        </p:nvSpPr>
        <p:spPr>
          <a:xfrm>
            <a:off x="6855997" y="936908"/>
            <a:ext cx="22120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PLPT-GLM-001 </a:t>
            </a:r>
            <a:r>
              <a:rPr lang="en-US"/>
              <a:t>(cont.)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2930" y="4605840"/>
            <a:ext cx="23237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CWG believes that larger FAR in S. America linked to reduced DE of ref </a:t>
            </a:r>
            <a:r>
              <a:rPr lang="en-US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Grnd</a:t>
            </a:r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Networks there.</a:t>
            </a:r>
          </a:p>
        </p:txBody>
      </p:sp>
    </p:spTree>
    <p:extLst>
      <p:ext uri="{BB962C8B-B14F-4D97-AF65-F5344CB8AC3E}">
        <p14:creationId xmlns:p14="http://schemas.microsoft.com/office/powerpoint/2010/main" val="10647640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058"/>
            <a:ext cx="8229600" cy="1143001"/>
          </a:xfrm>
        </p:spPr>
        <p:txBody>
          <a:bodyPr/>
          <a:lstStyle/>
          <a:p>
            <a:r>
              <a:rPr lang="en-US" sz="2800" dirty="0"/>
              <a:t>Flash FAR</a:t>
            </a:r>
            <a:br>
              <a:rPr lang="en-US" sz="2800" dirty="0"/>
            </a:br>
            <a:r>
              <a:rPr lang="en-US" sz="2800" dirty="0"/>
              <a:t>Sep 2018</a:t>
            </a:r>
            <a:endParaRPr lang="en-US" sz="1800" dirty="0"/>
          </a:p>
        </p:txBody>
      </p:sp>
      <p:sp>
        <p:nvSpPr>
          <p:cNvPr id="20" name="TextBox 19"/>
          <p:cNvSpPr txBox="1"/>
          <p:nvPr/>
        </p:nvSpPr>
        <p:spPr>
          <a:xfrm>
            <a:off x="7327203" y="2061922"/>
            <a:ext cx="229906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Point 1</a:t>
            </a:r>
          </a:p>
          <a:p>
            <a:pPr marL="285750" indent="-285750">
              <a:buFont typeface="Arial" charset="0"/>
              <a:buChar char="•"/>
            </a:pPr>
            <a:endParaRPr lang="en-US" b="1" dirty="0">
              <a:solidFill>
                <a:srgbClr val="FFFF00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Point 2</a:t>
            </a:r>
          </a:p>
          <a:p>
            <a:pPr marL="285750" indent="-285750">
              <a:buFont typeface="Arial" charset="0"/>
              <a:buChar char="•"/>
            </a:pPr>
            <a:endParaRPr lang="en-US" b="1" dirty="0">
              <a:solidFill>
                <a:srgbClr val="FFFF00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Point 3</a:t>
            </a:r>
          </a:p>
          <a:p>
            <a:pPr marL="285750" indent="-285750">
              <a:buFont typeface="Arial" charset="0"/>
              <a:buChar char="•"/>
            </a:pPr>
            <a:endParaRPr lang="en-US" b="1" dirty="0">
              <a:solidFill>
                <a:srgbClr val="FFFF00"/>
              </a:solidFill>
            </a:endParaRPr>
          </a:p>
          <a:p>
            <a:pPr marL="285750" indent="-285750">
              <a:buFont typeface="Arial" charset="0"/>
              <a:buChar char="•"/>
            </a:pPr>
            <a:endParaRPr lang="en-US" b="1" dirty="0">
              <a:solidFill>
                <a:srgbClr val="FFFF00"/>
              </a:solidFill>
            </a:endParaRPr>
          </a:p>
          <a:p>
            <a:pPr marL="285750" indent="-285750">
              <a:buFont typeface="Arial" charset="0"/>
              <a:buChar char="•"/>
            </a:pPr>
            <a:endParaRPr lang="en-US" b="1" dirty="0">
              <a:solidFill>
                <a:srgbClr val="FFFF00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.</a:t>
            </a:r>
          </a:p>
          <a:p>
            <a:pPr marL="285750" indent="-285750">
              <a:buFont typeface="Arial" charset="0"/>
              <a:buChar char="•"/>
            </a:pPr>
            <a:endParaRPr lang="en-US" b="1" dirty="0">
              <a:solidFill>
                <a:srgbClr val="FFFF00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25</a:t>
            </a:fld>
            <a:endParaRPr lang="en-US" altLang="en-US"/>
          </a:p>
        </p:txBody>
      </p:sp>
      <p:pic>
        <p:nvPicPr>
          <p:cNvPr id="6" name="Picture 5" descr="FAR-GVG-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8000"/>
            <a:ext cx="9144000" cy="5080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2860" y="1428616"/>
            <a:ext cx="4197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GLM16 vs Combined </a:t>
            </a:r>
            <a:r>
              <a:rPr lang="en-US" dirty="0" err="1">
                <a:solidFill>
                  <a:srgbClr val="FFFF00"/>
                </a:solidFill>
              </a:rPr>
              <a:t>Grnd</a:t>
            </a:r>
            <a:r>
              <a:rPr lang="en-US" dirty="0">
                <a:solidFill>
                  <a:srgbClr val="FFFF00"/>
                </a:solidFill>
              </a:rPr>
              <a:t> Networks (0.23)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31017" y="1397611"/>
            <a:ext cx="2494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GLM16 </a:t>
            </a:r>
            <a:r>
              <a:rPr lang="en-US" dirty="0" err="1">
                <a:solidFill>
                  <a:srgbClr val="FFFF00"/>
                </a:solidFill>
              </a:rPr>
              <a:t>vs</a:t>
            </a:r>
            <a:r>
              <a:rPr lang="en-US" dirty="0">
                <a:solidFill>
                  <a:srgbClr val="FFFF00"/>
                </a:solidFill>
              </a:rPr>
              <a:t> GLD360 (0.29)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55997" y="936908"/>
            <a:ext cx="22120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PLPT-GLM-001 </a:t>
            </a:r>
            <a:r>
              <a:rPr lang="en-US"/>
              <a:t>(cont.)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2930" y="4605840"/>
            <a:ext cx="23237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CWG believes that larger FAR in S. America linked to reduced DE of ref </a:t>
            </a:r>
            <a:r>
              <a:rPr lang="en-US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Grnd</a:t>
            </a:r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Networks there.</a:t>
            </a:r>
          </a:p>
        </p:txBody>
      </p:sp>
    </p:spTree>
    <p:extLst>
      <p:ext uri="{BB962C8B-B14F-4D97-AF65-F5344CB8AC3E}">
        <p14:creationId xmlns:p14="http://schemas.microsoft.com/office/powerpoint/2010/main" val="707031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058"/>
            <a:ext cx="8229600" cy="1143001"/>
          </a:xfrm>
        </p:spPr>
        <p:txBody>
          <a:bodyPr/>
          <a:lstStyle/>
          <a:p>
            <a:r>
              <a:rPr lang="en-US" dirty="0"/>
              <a:t>PLPT-GLM-001 </a:t>
            </a:r>
            <a:br>
              <a:rPr lang="en-US" sz="2800" dirty="0"/>
            </a:br>
            <a:r>
              <a:rPr lang="en-US" sz="2800" dirty="0"/>
              <a:t>Time/Location Accuracy (</a:t>
            </a:r>
            <a:r>
              <a:rPr lang="en-US" sz="2800" dirty="0" err="1"/>
              <a:t>Virts</a:t>
            </a:r>
            <a:r>
              <a:rPr lang="en-US" sz="2800" dirty="0"/>
              <a:t>/NPP)</a:t>
            </a:r>
            <a:br>
              <a:rPr lang="en-US" sz="2800" dirty="0"/>
            </a:br>
            <a:r>
              <a:rPr lang="en-US" sz="2400" dirty="0"/>
              <a:t>GLM-16 vs. ENTLN and GLD360</a:t>
            </a:r>
            <a:endParaRPr lang="en-US" sz="1800" dirty="0"/>
          </a:p>
        </p:txBody>
      </p:sp>
      <p:sp>
        <p:nvSpPr>
          <p:cNvPr id="20" name="TextBox 19"/>
          <p:cNvSpPr txBox="1"/>
          <p:nvPr/>
        </p:nvSpPr>
        <p:spPr>
          <a:xfrm>
            <a:off x="7014376" y="1833151"/>
            <a:ext cx="218978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Offsets between GLM and “best” reference match</a:t>
            </a:r>
          </a:p>
          <a:p>
            <a:pPr marL="285750" indent="-285750">
              <a:buFont typeface="Arial" charset="0"/>
              <a:buChar char="•"/>
            </a:pPr>
            <a:endParaRPr lang="en-US" b="1" dirty="0">
              <a:solidFill>
                <a:srgbClr val="FFFF00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Sub-</a:t>
            </a:r>
            <a:r>
              <a:rPr lang="en-US" b="1" dirty="0" err="1">
                <a:solidFill>
                  <a:srgbClr val="FFFF00"/>
                </a:solidFill>
              </a:rPr>
              <a:t>ms</a:t>
            </a:r>
            <a:r>
              <a:rPr lang="en-US" b="1" dirty="0">
                <a:solidFill>
                  <a:srgbClr val="FFFF00"/>
                </a:solidFill>
              </a:rPr>
              <a:t> timing accuracy</a:t>
            </a:r>
          </a:p>
          <a:p>
            <a:pPr marL="285750" indent="-285750">
              <a:buFont typeface="Arial" charset="0"/>
              <a:buChar char="•"/>
            </a:pPr>
            <a:endParaRPr lang="en-US" b="1" dirty="0">
              <a:solidFill>
                <a:srgbClr val="FFFF00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Sub-pixel location accuracy over most of domain</a:t>
            </a:r>
          </a:p>
          <a:p>
            <a:pPr marL="285750" indent="-285750">
              <a:buFont typeface="Arial" charset="0"/>
              <a:buChar char="•"/>
            </a:pPr>
            <a:endParaRPr lang="en-US" b="1" dirty="0">
              <a:solidFill>
                <a:srgbClr val="FFFF00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~300 million groups, or ~90 million flashes</a:t>
            </a:r>
          </a:p>
          <a:p>
            <a:pPr marL="285750" indent="-285750">
              <a:buFont typeface="Arial" charset="0"/>
              <a:buChar char="•"/>
            </a:pP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26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59A9E32-29DA-7C49-B63C-604A51C93911}"/>
              </a:ext>
            </a:extLst>
          </p:cNvPr>
          <p:cNvSpPr/>
          <p:nvPr/>
        </p:nvSpPr>
        <p:spPr>
          <a:xfrm>
            <a:off x="115272" y="1487279"/>
            <a:ext cx="6903811" cy="509243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37A1CC-091C-B447-B966-F8CDE4F8C5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81" y="1557269"/>
            <a:ext cx="6802886" cy="495245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608587" y="2558032"/>
            <a:ext cx="127092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Black Curve:</a:t>
            </a:r>
          </a:p>
          <a:p>
            <a:pPr algn="ctr"/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mean = 8 km</a:t>
            </a:r>
          </a:p>
          <a:p>
            <a:pPr algn="ctr"/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std. dev. = 7.8 km</a:t>
            </a:r>
            <a:endParaRPr lang="en-US" sz="1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287061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7019082" y="1367800"/>
            <a:ext cx="218978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Sub-pixel location accuracy over most of domain</a:t>
            </a:r>
          </a:p>
          <a:p>
            <a:pPr marL="285750" indent="-285750">
              <a:buFont typeface="Arial" charset="0"/>
              <a:buChar char="•"/>
            </a:pPr>
            <a:endParaRPr lang="en-US" b="1" dirty="0">
              <a:solidFill>
                <a:srgbClr val="FFFF00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Lower ellipsoid has improved location accuracy near the limb</a:t>
            </a:r>
          </a:p>
          <a:p>
            <a:pPr marL="285750" indent="-285750">
              <a:buFont typeface="Arial" charset="0"/>
              <a:buChar char="•"/>
            </a:pPr>
            <a:endParaRPr lang="en-US" b="1" dirty="0">
              <a:solidFill>
                <a:srgbClr val="FFFF00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Groups near limb must still be shifted outward to match reference data</a:t>
            </a:r>
          </a:p>
          <a:p>
            <a:endParaRPr lang="en-US" b="1" dirty="0">
              <a:solidFill>
                <a:srgbClr val="FFFF00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~300 million groups, or ~90 million flashes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27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59A9E32-29DA-7C49-B63C-604A51C93911}"/>
              </a:ext>
            </a:extLst>
          </p:cNvPr>
          <p:cNvSpPr/>
          <p:nvPr/>
        </p:nvSpPr>
        <p:spPr>
          <a:xfrm>
            <a:off x="115272" y="1539531"/>
            <a:ext cx="6903811" cy="509243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E707E9-3024-E64D-9557-3CD9BC44B2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65" y="1591350"/>
            <a:ext cx="5132224" cy="500621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2058"/>
            <a:ext cx="8229600" cy="1143001"/>
          </a:xfrm>
        </p:spPr>
        <p:txBody>
          <a:bodyPr/>
          <a:lstStyle/>
          <a:p>
            <a:r>
              <a:rPr lang="en-US" dirty="0"/>
              <a:t>PLPT-GLM-001 </a:t>
            </a:r>
            <a:br>
              <a:rPr lang="en-US" sz="2800" dirty="0"/>
            </a:br>
            <a:r>
              <a:rPr lang="en-US" sz="2800" dirty="0"/>
              <a:t>Location Accuracy (</a:t>
            </a:r>
            <a:r>
              <a:rPr lang="en-US" sz="2800" dirty="0" err="1"/>
              <a:t>Virts</a:t>
            </a:r>
            <a:r>
              <a:rPr lang="en-US" sz="2800" dirty="0"/>
              <a:t>/NPP)</a:t>
            </a:r>
            <a:br>
              <a:rPr lang="en-US" sz="2800" dirty="0"/>
            </a:br>
            <a:r>
              <a:rPr lang="en-US" sz="2400" dirty="0"/>
              <a:t>GLM-16 vs. ENTLN and GLD360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575380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058"/>
            <a:ext cx="8229600" cy="1143001"/>
          </a:xfrm>
        </p:spPr>
        <p:txBody>
          <a:bodyPr/>
          <a:lstStyle/>
          <a:p>
            <a:r>
              <a:rPr lang="en-US" dirty="0"/>
              <a:t>PLPT-GLM-001 </a:t>
            </a:r>
            <a:br>
              <a:rPr lang="en-US" sz="2800" dirty="0"/>
            </a:br>
            <a:r>
              <a:rPr lang="en-US" sz="2800" dirty="0"/>
              <a:t>Time Accuracy (</a:t>
            </a:r>
            <a:r>
              <a:rPr lang="en-US" sz="2800" dirty="0" err="1"/>
              <a:t>Lapierre</a:t>
            </a:r>
            <a:r>
              <a:rPr lang="en-US" sz="2800" dirty="0"/>
              <a:t>/</a:t>
            </a:r>
            <a:r>
              <a:rPr lang="en-US" sz="2800" dirty="0" err="1"/>
              <a:t>EarthNetworks</a:t>
            </a:r>
            <a:r>
              <a:rPr lang="en-US" sz="2800" dirty="0"/>
              <a:t>)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28</a:t>
            </a:fld>
            <a:endParaRPr lang="en-U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E850E1-C18F-4D6B-BEEA-EF021D8779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48" y="1667123"/>
            <a:ext cx="4937766" cy="438912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207726" y="2153527"/>
            <a:ext cx="393627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GLM Data from SFGL2 Dataset was used between 09/26 – 10/10 and 10/13 – 10/16</a:t>
            </a:r>
          </a:p>
          <a:p>
            <a:endParaRPr lang="en-US" b="1" dirty="0">
              <a:solidFill>
                <a:srgbClr val="FFFF00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GLM Data from Operational Dataset was used between 10/16 – 10/24</a:t>
            </a:r>
          </a:p>
          <a:p>
            <a:endParaRPr lang="en-US" b="1" dirty="0">
              <a:solidFill>
                <a:srgbClr val="FFFF00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On 10/11 and 10/12 there was antenna maintenance work</a:t>
            </a:r>
          </a:p>
          <a:p>
            <a:endParaRPr lang="en-US" b="1" dirty="0">
              <a:solidFill>
                <a:srgbClr val="FFFF00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rgbClr val="FFC000"/>
                </a:solidFill>
              </a:rPr>
              <a:t>Time difference for most groups </a:t>
            </a:r>
          </a:p>
          <a:p>
            <a:r>
              <a:rPr lang="en-US" b="1" dirty="0">
                <a:solidFill>
                  <a:srgbClr val="FFC000"/>
                </a:solidFill>
              </a:rPr>
              <a:t>      &lt; 1ms </a:t>
            </a:r>
          </a:p>
        </p:txBody>
      </p:sp>
    </p:spTree>
    <p:extLst>
      <p:ext uri="{BB962C8B-B14F-4D97-AF65-F5344CB8AC3E}">
        <p14:creationId xmlns:p14="http://schemas.microsoft.com/office/powerpoint/2010/main" val="1057270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PLPT-GLM-001 </a:t>
            </a:r>
            <a:br>
              <a:rPr lang="en-US" dirty="0"/>
            </a:br>
            <a:r>
              <a:rPr lang="en-US" sz="2000" dirty="0"/>
              <a:t>Timing Accuracy (McCarthy &amp; </a:t>
            </a:r>
            <a:r>
              <a:rPr lang="en-US" sz="2000" dirty="0" err="1"/>
              <a:t>Holzworth</a:t>
            </a:r>
            <a:r>
              <a:rPr lang="en-US" sz="2000" dirty="0"/>
              <a:t>/</a:t>
            </a:r>
            <a:r>
              <a:rPr lang="en-US" sz="2000" dirty="0" err="1"/>
              <a:t>Univ</a:t>
            </a:r>
            <a:r>
              <a:rPr lang="en-US" sz="2000" dirty="0"/>
              <a:t> WA)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8111" y="1812903"/>
            <a:ext cx="4115889" cy="4525962"/>
          </a:xfrm>
        </p:spPr>
        <p:txBody>
          <a:bodyPr/>
          <a:lstStyle/>
          <a:p>
            <a:r>
              <a:rPr lang="en-US" sz="2000" dirty="0">
                <a:solidFill>
                  <a:srgbClr val="FFFF00"/>
                </a:solidFill>
              </a:rPr>
              <a:t>Flash timing looks slightly better.</a:t>
            </a:r>
          </a:p>
          <a:p>
            <a:endParaRPr lang="en-US" sz="2000" dirty="0">
              <a:solidFill>
                <a:srgbClr val="FFFF00"/>
              </a:solidFill>
            </a:endParaRPr>
          </a:p>
          <a:p>
            <a:r>
              <a:rPr lang="en-US" sz="2000" dirty="0">
                <a:solidFill>
                  <a:srgbClr val="FFFF00"/>
                </a:solidFill>
              </a:rPr>
              <a:t>1 </a:t>
            </a:r>
            <a:r>
              <a:rPr lang="en-US" sz="2000" dirty="0" err="1">
                <a:solidFill>
                  <a:srgbClr val="FFFF00"/>
                </a:solidFill>
              </a:rPr>
              <a:t>ms</a:t>
            </a:r>
            <a:r>
              <a:rPr lang="en-US" sz="2000" dirty="0">
                <a:solidFill>
                  <a:srgbClr val="FFFF00"/>
                </a:solidFill>
              </a:rPr>
              <a:t> shift towards zero for distribution of flash-stoke time differences; distribution is slightly narrower</a:t>
            </a:r>
          </a:p>
          <a:p>
            <a:pPr marL="0" indent="0">
              <a:buNone/>
            </a:pPr>
            <a:endParaRPr lang="en-US" sz="2000" dirty="0">
              <a:solidFill>
                <a:srgbClr val="FFFF00"/>
              </a:solidFill>
            </a:endParaRPr>
          </a:p>
          <a:p>
            <a:r>
              <a:rPr lang="en-US" sz="2000" dirty="0">
                <a:solidFill>
                  <a:srgbClr val="FFFF00"/>
                </a:solidFill>
              </a:rPr>
              <a:t>Distributions of time differences for matching WWLLN stroke/GLM flash times are from 01-31 July, and 26Sep-24Oct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29</a:t>
            </a:fld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524" y="1705723"/>
            <a:ext cx="4763587" cy="416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9779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514"/>
            <a:ext cx="8229600" cy="1143001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6467" y="1830388"/>
            <a:ext cx="8229600" cy="4525962"/>
          </a:xfrm>
        </p:spPr>
        <p:txBody>
          <a:bodyPr/>
          <a:lstStyle/>
          <a:p>
            <a:pPr marL="0" indent="0">
              <a:buNone/>
            </a:pPr>
            <a:r>
              <a:rPr lang="en-US" sz="4400" dirty="0">
                <a:solidFill>
                  <a:srgbClr val="FFFF00"/>
                </a:solidFill>
              </a:rPr>
              <a:t>Introduction</a:t>
            </a:r>
          </a:p>
          <a:p>
            <a:pPr marL="0" indent="0">
              <a:buNone/>
            </a:pPr>
            <a:r>
              <a:rPr lang="en-US" dirty="0"/>
              <a:t>Performance Summary</a:t>
            </a:r>
          </a:p>
          <a:p>
            <a:pPr marL="0" indent="0">
              <a:buNone/>
            </a:pPr>
            <a:r>
              <a:rPr lang="en-US" dirty="0"/>
              <a:t>PLPT Review</a:t>
            </a:r>
          </a:p>
          <a:p>
            <a:pPr marL="0" indent="0">
              <a:buNone/>
            </a:pPr>
            <a:r>
              <a:rPr lang="en-US" dirty="0"/>
              <a:t>Field Campaign Overview</a:t>
            </a:r>
          </a:p>
          <a:p>
            <a:pPr marL="0" indent="0">
              <a:buNone/>
            </a:pPr>
            <a:r>
              <a:rPr lang="en-US" dirty="0"/>
              <a:t>Progress Since Provisional Review</a:t>
            </a:r>
          </a:p>
          <a:p>
            <a:pPr marL="0" indent="0">
              <a:buNone/>
            </a:pPr>
            <a:r>
              <a:rPr lang="en-US" dirty="0"/>
              <a:t>Assessment of Maturity</a:t>
            </a:r>
          </a:p>
          <a:p>
            <a:pPr marL="0" indent="0">
              <a:buNone/>
            </a:pPr>
            <a:r>
              <a:rPr lang="en-US" dirty="0"/>
              <a:t>Summary and Recommendations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63891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6552664" y="1161799"/>
            <a:ext cx="259133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FFFF00"/>
                </a:solidFill>
              </a:rPr>
              <a:t>GLM vs. GLD360 (full domain Sep. 26-Oct. 2)</a:t>
            </a:r>
          </a:p>
          <a:p>
            <a:endParaRPr lang="en-US" sz="800" b="1" dirty="0">
              <a:solidFill>
                <a:srgbClr val="FFFF00"/>
              </a:solidFill>
            </a:endParaRPr>
          </a:p>
          <a:p>
            <a:r>
              <a:rPr lang="en-US" sz="1600" b="1" dirty="0">
                <a:solidFill>
                  <a:srgbClr val="FFFF00"/>
                </a:solidFill>
              </a:rPr>
              <a:t>Best Performance to-date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b="1" dirty="0">
                <a:solidFill>
                  <a:srgbClr val="FFFF00"/>
                </a:solidFill>
              </a:rPr>
              <a:t>Location difference &lt; 5 km over 2/3 of domain</a:t>
            </a:r>
            <a:endParaRPr lang="en-US" sz="1400" b="1" dirty="0">
              <a:solidFill>
                <a:srgbClr val="FFFF00"/>
              </a:solidFill>
            </a:endParaRPr>
          </a:p>
          <a:p>
            <a:pPr marL="285750" indent="-285750">
              <a:buFont typeface="Arial" charset="0"/>
              <a:buChar char="•"/>
            </a:pPr>
            <a:endParaRPr lang="en-US" sz="1400" b="1" dirty="0">
              <a:solidFill>
                <a:srgbClr val="FFFF00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600" b="1" dirty="0">
                <a:solidFill>
                  <a:srgbClr val="FFFF00"/>
                </a:solidFill>
              </a:rPr>
              <a:t>GLM “Absolute” Flash DE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400" b="1" dirty="0">
                <a:solidFill>
                  <a:srgbClr val="FFFF00"/>
                </a:solidFill>
              </a:rPr>
              <a:t>7-day average: 76.7%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400" b="1" dirty="0">
                <a:solidFill>
                  <a:srgbClr val="FFFF00"/>
                </a:solidFill>
              </a:rPr>
              <a:t>Diurnal Variation: 20%</a:t>
            </a:r>
          </a:p>
          <a:p>
            <a:endParaRPr lang="en-US" sz="1600" b="1" dirty="0">
              <a:solidFill>
                <a:srgbClr val="FFFF00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600" b="1" dirty="0">
                <a:solidFill>
                  <a:srgbClr val="FFFF00"/>
                </a:solidFill>
              </a:rPr>
              <a:t>Corrected Time-of-Flight 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400" b="1" dirty="0">
                <a:solidFill>
                  <a:srgbClr val="FFFF00"/>
                </a:solidFill>
              </a:rPr>
              <a:t>Mean offset ~ 200 µs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400" b="1" dirty="0">
                <a:solidFill>
                  <a:srgbClr val="FFFF00"/>
                </a:solidFill>
              </a:rPr>
              <a:t>Time difference variation ~+/-1 </a:t>
            </a:r>
            <a:r>
              <a:rPr lang="en-US" sz="1400" b="1" dirty="0" err="1">
                <a:solidFill>
                  <a:srgbClr val="FFFF00"/>
                </a:solidFill>
              </a:rPr>
              <a:t>ms</a:t>
            </a:r>
            <a:endParaRPr lang="en-US" sz="1400" b="1" dirty="0">
              <a:solidFill>
                <a:srgbClr val="FFFF00"/>
              </a:solidFill>
            </a:endParaRPr>
          </a:p>
          <a:p>
            <a:pPr marL="285750" indent="-285750">
              <a:buFont typeface="Arial" charset="0"/>
              <a:buChar char="•"/>
            </a:pPr>
            <a:endParaRPr lang="en-US" sz="1600" b="1" dirty="0">
              <a:solidFill>
                <a:srgbClr val="FFFF00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600" b="1" dirty="0">
                <a:solidFill>
                  <a:srgbClr val="FFFF00"/>
                </a:solidFill>
              </a:rPr>
              <a:t>Moderate Concerns: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400" b="1" dirty="0">
                <a:solidFill>
                  <a:srgbClr val="FFFF00"/>
                </a:solidFill>
              </a:rPr>
              <a:t>False reports  in some regions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400" b="1" dirty="0">
                <a:solidFill>
                  <a:srgbClr val="FFFF00"/>
                </a:solidFill>
              </a:rPr>
              <a:t>Location offsets at </a:t>
            </a:r>
            <a:r>
              <a:rPr lang="en-US" sz="1400" b="1" dirty="0" err="1">
                <a:solidFill>
                  <a:srgbClr val="FFFF00"/>
                </a:solidFill>
              </a:rPr>
              <a:t>lat</a:t>
            </a:r>
            <a:r>
              <a:rPr lang="en-US" sz="1400" b="1" dirty="0">
                <a:solidFill>
                  <a:srgbClr val="FFFF00"/>
                </a:solidFill>
              </a:rPr>
              <a:t>/</a:t>
            </a:r>
            <a:r>
              <a:rPr lang="en-US" sz="1400" b="1" dirty="0" err="1">
                <a:solidFill>
                  <a:srgbClr val="FFFF00"/>
                </a:solidFill>
              </a:rPr>
              <a:t>lon</a:t>
            </a:r>
            <a:r>
              <a:rPr lang="en-US" sz="1400" b="1" dirty="0">
                <a:solidFill>
                  <a:srgbClr val="FFFF00"/>
                </a:solidFill>
              </a:rPr>
              <a:t> extremes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400" b="1" dirty="0">
                <a:solidFill>
                  <a:srgbClr val="FFFF00"/>
                </a:solidFill>
              </a:rPr>
              <a:t>Possible low Flash DE in NW CONUS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30</a:t>
            </a:fld>
            <a:endParaRPr lang="en-US" altLang="en-US" dirty="0"/>
          </a:p>
        </p:txBody>
      </p:sp>
      <p:sp>
        <p:nvSpPr>
          <p:cNvPr id="5" name="Rectangle 4"/>
          <p:cNvSpPr/>
          <p:nvPr/>
        </p:nvSpPr>
        <p:spPr>
          <a:xfrm>
            <a:off x="212824" y="1161799"/>
            <a:ext cx="6339840" cy="5092434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84C3683-4F70-498D-B34C-A07D616F6AC1}"/>
              </a:ext>
            </a:extLst>
          </p:cNvPr>
          <p:cNvGrpSpPr/>
          <p:nvPr/>
        </p:nvGrpSpPr>
        <p:grpSpPr>
          <a:xfrm>
            <a:off x="292105" y="3546375"/>
            <a:ext cx="6096000" cy="2667883"/>
            <a:chOff x="292105" y="4127134"/>
            <a:chExt cx="6096000" cy="2087124"/>
          </a:xfrm>
        </p:grpSpPr>
        <p:sp>
          <p:nvSpPr>
            <p:cNvPr id="18" name="TextBox 17"/>
            <p:cNvSpPr txBox="1"/>
            <p:nvPr/>
          </p:nvSpPr>
          <p:spPr>
            <a:xfrm>
              <a:off x="1816824" y="4127134"/>
              <a:ext cx="304656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b="1" dirty="0"/>
                <a:t>Group Position Differences (Full Domain)</a:t>
              </a: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03ED4DE2-044B-4BF4-A7F7-F4A914AD01F3}"/>
                </a:ext>
              </a:extLst>
            </p:cNvPr>
            <p:cNvSpPr/>
            <p:nvPr/>
          </p:nvSpPr>
          <p:spPr>
            <a:xfrm>
              <a:off x="292105" y="4135967"/>
              <a:ext cx="6096000" cy="2078291"/>
            </a:xfrm>
            <a:prstGeom prst="round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44" name="Chart 43">
            <a:extLst>
              <a:ext uri="{FF2B5EF4-FFF2-40B4-BE49-F238E27FC236}">
                <a16:creationId xmlns:a16="http://schemas.microsoft.com/office/drawing/2014/main" id="{C750C71F-1990-4422-90C3-4C267129C401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356145" y="1479427"/>
          <a:ext cx="3642633" cy="20782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3" name="TextBox 42">
            <a:extLst>
              <a:ext uri="{FF2B5EF4-FFF2-40B4-BE49-F238E27FC236}">
                <a16:creationId xmlns:a16="http://schemas.microsoft.com/office/drawing/2014/main" id="{7C9A3A63-7A77-4EEE-B517-03C5C2F023A0}"/>
              </a:ext>
            </a:extLst>
          </p:cNvPr>
          <p:cNvSpPr txBox="1"/>
          <p:nvPr/>
        </p:nvSpPr>
        <p:spPr>
          <a:xfrm>
            <a:off x="543955" y="1333233"/>
            <a:ext cx="326701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/>
              <a:t>Week-average Diurnal Flash DE(Full Domain)</a:t>
            </a:r>
          </a:p>
        </p:txBody>
      </p:sp>
      <p:pic>
        <p:nvPicPr>
          <p:cNvPr id="13" name="Picture 12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64C7C739-E98D-435D-8A11-4F59685253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9" t="10000" r="8889" b="12222"/>
          <a:stretch/>
        </p:blipFill>
        <p:spPr>
          <a:xfrm>
            <a:off x="743210" y="3860520"/>
            <a:ext cx="2319404" cy="219403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18CF5BE-B4E3-4CF4-8753-6B70655E68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838" y="3810416"/>
            <a:ext cx="3001042" cy="22507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FFAF5D-4768-4E3B-8574-F1190A3878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2818" y="1625621"/>
            <a:ext cx="1989440" cy="18056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9E9F5D4-CC8B-4F1A-ADEF-B98D090EA639}"/>
              </a:ext>
            </a:extLst>
          </p:cNvPr>
          <p:cNvSpPr txBox="1"/>
          <p:nvPr/>
        </p:nvSpPr>
        <p:spPr>
          <a:xfrm>
            <a:off x="4046915" y="1322224"/>
            <a:ext cx="210321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/>
              <a:t>Intermittent False Reports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543955" y="20409"/>
            <a:ext cx="82296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dirty="0"/>
              <a:t>PLPT-GLM-001 </a:t>
            </a:r>
            <a:br>
              <a:rPr lang="en-US" sz="2800" dirty="0"/>
            </a:br>
            <a:r>
              <a:rPr lang="en-US" sz="2000" dirty="0"/>
              <a:t>DE/Location/Time Accuracy (Cummins/</a:t>
            </a:r>
            <a:r>
              <a:rPr lang="en-US" sz="2000" dirty="0" err="1"/>
              <a:t>Univ</a:t>
            </a:r>
            <a:r>
              <a:rPr lang="en-US" sz="2000" dirty="0"/>
              <a:t> </a:t>
            </a:r>
            <a:r>
              <a:rPr lang="en-US" sz="2000" dirty="0" err="1"/>
              <a:t>Az</a:t>
            </a:r>
            <a:r>
              <a:rPr lang="en-US" sz="2000" dirty="0"/>
              <a:t>)</a:t>
            </a:r>
            <a:br>
              <a:rPr lang="en-US" sz="2000" dirty="0"/>
            </a:br>
            <a:r>
              <a:rPr lang="en-US" sz="2000" dirty="0"/>
              <a:t>GLM-16 vs. GLD360</a:t>
            </a:r>
          </a:p>
        </p:txBody>
      </p:sp>
    </p:spTree>
    <p:extLst>
      <p:ext uri="{BB962C8B-B14F-4D97-AF65-F5344CB8AC3E}">
        <p14:creationId xmlns:p14="http://schemas.microsoft.com/office/powerpoint/2010/main" val="4822099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224" y="55663"/>
            <a:ext cx="8229600" cy="1143001"/>
          </a:xfrm>
        </p:spPr>
        <p:txBody>
          <a:bodyPr/>
          <a:lstStyle/>
          <a:p>
            <a:r>
              <a:rPr lang="en-US" dirty="0"/>
              <a:t>PLPT-GLM-002</a:t>
            </a:r>
            <a:br>
              <a:rPr lang="en-US" dirty="0"/>
            </a:br>
            <a:r>
              <a:rPr lang="en-US" sz="2400" dirty="0"/>
              <a:t>6 Sep 2018 N of Toronto (Sills/ECCC)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31</a:t>
            </a:fld>
            <a:endParaRPr lang="en-US" alt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47650" y="1468105"/>
            <a:ext cx="4351374" cy="3307176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CA" sz="2000" dirty="0"/>
              <a:t>Nighttime (~10 PM local)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sz="2000" dirty="0"/>
              <a:t>Northern edge of LMA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sz="2000" dirty="0"/>
              <a:t>Low echo top ~9 km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sz="2000" dirty="0"/>
              <a:t>SOLMA: </a:t>
            </a:r>
            <a:r>
              <a:rPr lang="en-CA" sz="2000" b="1" dirty="0"/>
              <a:t>one</a:t>
            </a:r>
            <a:r>
              <a:rPr lang="en-CA" sz="2000" dirty="0"/>
              <a:t> 0.7s flash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sz="2000" dirty="0"/>
              <a:t>CLDN: </a:t>
            </a:r>
            <a:r>
              <a:rPr lang="en-CA" sz="2000" b="1" dirty="0"/>
              <a:t>six</a:t>
            </a:r>
            <a:r>
              <a:rPr lang="en-CA" sz="2000" dirty="0"/>
              <a:t> single-stroke flashes (-CG, 5 IC)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sz="2000" dirty="0"/>
              <a:t>GLM: </a:t>
            </a:r>
            <a:r>
              <a:rPr lang="en-CA" sz="2000" b="1" dirty="0"/>
              <a:t>one</a:t>
            </a:r>
            <a:r>
              <a:rPr lang="en-CA" sz="2000" dirty="0"/>
              <a:t> 0.7s flash, </a:t>
            </a:r>
            <a:br>
              <a:rPr lang="en-CA" sz="2000" dirty="0"/>
            </a:br>
            <a:r>
              <a:rPr lang="en-CA" sz="2000" dirty="0"/>
              <a:t>49 groups, 182 events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sz="2000" dirty="0"/>
              <a:t>DE (in this case): 100%</a:t>
            </a:r>
            <a:endParaRPr lang="en-US" sz="2000" dirty="0"/>
          </a:p>
        </p:txBody>
      </p:sp>
      <p:grpSp>
        <p:nvGrpSpPr>
          <p:cNvPr id="8" name="Group 7"/>
          <p:cNvGrpSpPr/>
          <p:nvPr/>
        </p:nvGrpSpPr>
        <p:grpSpPr>
          <a:xfrm>
            <a:off x="4792124" y="1459373"/>
            <a:ext cx="4238840" cy="5270291"/>
            <a:chOff x="879547" y="1459373"/>
            <a:chExt cx="4238840" cy="5270291"/>
          </a:xfrm>
        </p:grpSpPr>
        <p:pic>
          <p:nvPicPr>
            <p:cNvPr id="9" name="Picture 2" descr="C:\Users\davidsi\Desktop\Lightning\Sep6GLM\CG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" contrast="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9547" y="1459373"/>
              <a:ext cx="4238840" cy="52702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4385766" y="1614091"/>
              <a:ext cx="57554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en-CA" sz="1400" dirty="0">
                  <a:solidFill>
                    <a:prstClr val="white">
                      <a:lumMod val="75000"/>
                    </a:prstClr>
                  </a:solidFill>
                  <a:latin typeface="Arial"/>
                  <a:ea typeface="+mn-ea"/>
                  <a:cs typeface="Arial" charset="0"/>
                </a:rPr>
                <a:t>Time</a:t>
              </a:r>
              <a:endParaRPr kumimoji="0" lang="en-US" sz="1400" dirty="0">
                <a:solidFill>
                  <a:prstClr val="white">
                    <a:lumMod val="75000"/>
                  </a:prstClr>
                </a:solidFill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847484" y="2779772"/>
              <a:ext cx="7727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en-CA" sz="1400" dirty="0">
                  <a:solidFill>
                    <a:prstClr val="white">
                      <a:lumMod val="75000"/>
                    </a:prstClr>
                  </a:solidFill>
                  <a:latin typeface="Arial"/>
                  <a:ea typeface="+mn-ea"/>
                  <a:cs typeface="Arial" charset="0"/>
                </a:rPr>
                <a:t>Vertical</a:t>
              </a:r>
              <a:endParaRPr kumimoji="0" lang="en-US" sz="1400" dirty="0">
                <a:solidFill>
                  <a:prstClr val="white">
                    <a:lumMod val="75000"/>
                  </a:prstClr>
                </a:solidFill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5400000">
              <a:off x="4420248" y="5909698"/>
              <a:ext cx="7727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en-CA" sz="1400" dirty="0">
                  <a:solidFill>
                    <a:prstClr val="white">
                      <a:lumMod val="75000"/>
                    </a:prstClr>
                  </a:solidFill>
                  <a:latin typeface="Arial"/>
                  <a:ea typeface="+mn-ea"/>
                  <a:cs typeface="Arial" charset="0"/>
                </a:rPr>
                <a:t>Vertical</a:t>
              </a:r>
              <a:endParaRPr kumimoji="0" lang="en-US" sz="1400" dirty="0">
                <a:solidFill>
                  <a:prstClr val="white">
                    <a:lumMod val="75000"/>
                  </a:prstClr>
                </a:solidFill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642273" y="4094518"/>
              <a:ext cx="9796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en-CA" sz="1400" dirty="0">
                  <a:solidFill>
                    <a:srgbClr val="BFBFBF"/>
                  </a:solidFill>
                  <a:latin typeface="Arial"/>
                  <a:ea typeface="+mn-ea"/>
                  <a:cs typeface="Arial" charset="0"/>
                </a:rPr>
                <a:t>Plan View</a:t>
              </a:r>
              <a:endParaRPr kumimoji="0" lang="en-US" sz="1400" dirty="0">
                <a:solidFill>
                  <a:srgbClr val="BFBFBF"/>
                </a:solidFill>
                <a:latin typeface="Arial"/>
                <a:ea typeface="+mn-ea"/>
                <a:cs typeface="Arial" charset="0"/>
              </a:endParaRPr>
            </a:p>
          </p:txBody>
        </p:sp>
      </p:grpSp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695"/>
          <a:stretch/>
        </p:blipFill>
        <p:spPr bwMode="auto">
          <a:xfrm>
            <a:off x="85051" y="4630320"/>
            <a:ext cx="4580919" cy="2227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352800" y="4813111"/>
            <a:ext cx="1219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solidFill>
                  <a:srgbClr val="BFBFBF"/>
                </a:solidFill>
              </a:rPr>
              <a:t>Visual CG</a:t>
            </a:r>
            <a:endParaRPr lang="en-US" dirty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885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PLPT-GLM-002 </a:t>
            </a:r>
            <a:r>
              <a:rPr lang="en-US" sz="2800" dirty="0"/>
              <a:t>(</a:t>
            </a:r>
            <a:r>
              <a:rPr lang="en-US" sz="2800" dirty="0" err="1"/>
              <a:t>cont</a:t>
            </a:r>
            <a:r>
              <a:rPr lang="en-US" sz="2800" dirty="0"/>
              <a:t>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32</a:t>
            </a:fld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2028"/>
          <a:stretch/>
        </p:blipFill>
        <p:spPr>
          <a:xfrm>
            <a:off x="0" y="1692614"/>
            <a:ext cx="3597323" cy="5060612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1400175" y="789608"/>
            <a:ext cx="6717780" cy="924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100584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sz="2400" b="0" dirty="0">
                <a:solidFill>
                  <a:schemeClr val="bg1"/>
                </a:solidFill>
              </a:rPr>
              <a:t>May 20, 2018 - NGLMA and GLM16 for 22:20-22:30 (Trostel/Ga Tech)</a:t>
            </a:r>
          </a:p>
        </p:txBody>
      </p:sp>
      <p:graphicFrame>
        <p:nvGraphicFramePr>
          <p:cNvPr id="12" name="Content Placeholder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73074349"/>
              </p:ext>
            </p:extLst>
          </p:nvPr>
        </p:nvGraphicFramePr>
        <p:xfrm>
          <a:off x="3749723" y="1748634"/>
          <a:ext cx="5161195" cy="453900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2916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95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399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GLM16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433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Flashes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433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Events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12,306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433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Offset-</a:t>
                      </a:r>
                      <a:r>
                        <a:rPr lang="en-US" sz="2000" dirty="0" err="1"/>
                        <a:t>lon</a:t>
                      </a:r>
                      <a:r>
                        <a:rPr lang="en-US" sz="2000" baseline="0" dirty="0"/>
                        <a:t> (km)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433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Offset-</a:t>
                      </a:r>
                      <a:r>
                        <a:rPr lang="en-US" sz="2000" dirty="0" err="1"/>
                        <a:t>lat</a:t>
                      </a:r>
                      <a:r>
                        <a:rPr lang="en-US" sz="2000" dirty="0"/>
                        <a:t> (km)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3.52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500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DE</a:t>
                      </a:r>
                      <a:r>
                        <a:rPr lang="en-US" sz="2000" baseline="0" dirty="0"/>
                        <a:t> for </a:t>
                      </a:r>
                      <a:r>
                        <a:rPr lang="en-US" sz="2000" baseline="0" dirty="0" err="1"/>
                        <a:t>lma</a:t>
                      </a:r>
                      <a:r>
                        <a:rPr lang="en-US" sz="2000" baseline="0" dirty="0"/>
                        <a:t> flashes &gt; 10 pts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77954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DE for big </a:t>
                      </a:r>
                      <a:r>
                        <a:rPr lang="en-US" sz="2000" dirty="0" err="1"/>
                        <a:t>lma</a:t>
                      </a:r>
                      <a:r>
                        <a:rPr lang="en-US" sz="2000" dirty="0"/>
                        <a:t> flashes w/≥ 75</a:t>
                      </a:r>
                      <a:r>
                        <a:rPr lang="en-US" sz="2000" baseline="0" dirty="0"/>
                        <a:t> pts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9766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DE for bigger </a:t>
                      </a:r>
                      <a:r>
                        <a:rPr lang="en-US" sz="2000" dirty="0" err="1"/>
                        <a:t>lma</a:t>
                      </a:r>
                      <a:r>
                        <a:rPr lang="en-US" sz="2000" dirty="0"/>
                        <a:t> flashes</a:t>
                      </a:r>
                      <a:r>
                        <a:rPr lang="en-US" sz="2000" baseline="0" dirty="0"/>
                        <a:t> w/</a:t>
                      </a:r>
                      <a:r>
                        <a:rPr lang="en-US" sz="2000" dirty="0"/>
                        <a:t>≥</a:t>
                      </a:r>
                      <a:r>
                        <a:rPr lang="en-US" sz="2000" baseline="0" dirty="0"/>
                        <a:t> 200 pts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9766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DE for medium </a:t>
                      </a:r>
                      <a:r>
                        <a:rPr lang="en-US" sz="2000" dirty="0" err="1"/>
                        <a:t>lma</a:t>
                      </a:r>
                      <a:r>
                        <a:rPr lang="en-US" sz="2000" dirty="0"/>
                        <a:t> flashes w/11-74</a:t>
                      </a:r>
                      <a:r>
                        <a:rPr lang="en-US" sz="2000" baseline="0" dirty="0"/>
                        <a:t> pts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208017" y="6383894"/>
            <a:ext cx="2447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“pts” = # of VHF sources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6588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15486-63F6-024E-A846-3FE0475B55A5}" type="slidenum">
              <a:rPr lang="en-US" altLang="x-none"/>
              <a:pPr/>
              <a:t>33</a:t>
            </a:fld>
            <a:endParaRPr lang="en-US" altLang="x-none"/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052" name="Rectangle 4"/>
          <p:cNvSpPr>
            <a:spLocks/>
          </p:cNvSpPr>
          <p:nvPr/>
        </p:nvSpPr>
        <p:spPr bwMode="auto">
          <a:xfrm>
            <a:off x="6913562" y="2133600"/>
            <a:ext cx="2198687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38100" tIns="38100" rIns="38100" bIns="38100"/>
          <a:lstStyle>
            <a:lvl1pPr marL="247650" indent="-2476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buClr>
                <a:srgbClr val="FFFF00"/>
              </a:buClr>
              <a:buSzPct val="100000"/>
              <a:buFont typeface="Arial" charset="0"/>
              <a:buChar char="•"/>
            </a:pPr>
            <a:r>
              <a:rPr lang="en-US" altLang="x-none" sz="1400" dirty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  <a:sym typeface="System Font Bold" charset="0"/>
              </a:rPr>
              <a:t>3 January 2018 Small storm 40 km ENE of Kennedy Space Center</a:t>
            </a:r>
          </a:p>
          <a:p>
            <a:endParaRPr lang="en-US" altLang="x-none" sz="1400" dirty="0">
              <a:solidFill>
                <a:srgbClr val="FFFF00"/>
              </a:solidFill>
              <a:latin typeface="Calibri" charset="0"/>
              <a:ea typeface="Calibri" charset="0"/>
              <a:cs typeface="Calibri" charset="0"/>
              <a:sym typeface="System Font Bold" charset="0"/>
            </a:endParaRPr>
          </a:p>
          <a:p>
            <a:pPr>
              <a:buClr>
                <a:srgbClr val="FFFF00"/>
              </a:buClr>
              <a:buSzPct val="100000"/>
              <a:buFont typeface="Arial" charset="0"/>
              <a:buChar char="•"/>
            </a:pPr>
            <a:r>
              <a:rPr lang="en-US" altLang="x-none" sz="1400" dirty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  <a:sym typeface="System Font Bold" charset="0"/>
              </a:rPr>
              <a:t>GLM detected all 7 flashes (DE=100%)       </a:t>
            </a:r>
          </a:p>
          <a:p>
            <a:pPr marL="0" indent="0">
              <a:buClr>
                <a:srgbClr val="FFFF00"/>
              </a:buClr>
              <a:buSzPct val="100000"/>
            </a:pPr>
            <a:r>
              <a:rPr lang="en-US" altLang="x-none" sz="1400" dirty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  <a:sym typeface="System Font Bold" charset="0"/>
              </a:rPr>
              <a:t>      (7 min time interval)</a:t>
            </a:r>
            <a:endParaRPr lang="en-US" altLang="x-none" sz="1400" dirty="0">
              <a:latin typeface="Calibri" charset="0"/>
              <a:ea typeface="Calibri" charset="0"/>
              <a:cs typeface="Calibri" charset="0"/>
              <a:sym typeface="System Font Regular" charset="0"/>
            </a:endParaRPr>
          </a:p>
          <a:p>
            <a:endParaRPr lang="en-US" altLang="x-none" sz="1400" dirty="0">
              <a:solidFill>
                <a:srgbClr val="FFFF00"/>
              </a:solidFill>
              <a:latin typeface="Calibri" charset="0"/>
              <a:ea typeface="Calibri" charset="0"/>
              <a:cs typeface="Calibri" charset="0"/>
              <a:sym typeface="System Font Bold" charset="0"/>
            </a:endParaRPr>
          </a:p>
          <a:p>
            <a:pPr>
              <a:buClr>
                <a:srgbClr val="FFFF00"/>
              </a:buClr>
              <a:buSzPct val="100000"/>
              <a:buFont typeface="Arial" charset="0"/>
              <a:buChar char="•"/>
            </a:pPr>
            <a:r>
              <a:rPr lang="en-US" altLang="x-none" sz="1400" dirty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  <a:sym typeface="System Font Bold" charset="0"/>
              </a:rPr>
              <a:t>GLM locates the flashes </a:t>
            </a:r>
          </a:p>
          <a:p>
            <a:pPr marL="0" indent="0">
              <a:buClr>
                <a:srgbClr val="FFFF00"/>
              </a:buClr>
              <a:buSzPct val="100000"/>
            </a:pPr>
            <a:r>
              <a:rPr lang="en-US" altLang="x-none" sz="1400" dirty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  <a:sym typeface="System Font Bold" charset="0"/>
              </a:rPr>
              <a:t>      7 km to the south due to </a:t>
            </a:r>
          </a:p>
          <a:p>
            <a:pPr marL="0" indent="0">
              <a:buClr>
                <a:srgbClr val="FFFF00"/>
              </a:buClr>
              <a:buSzPct val="100000"/>
            </a:pPr>
            <a:r>
              <a:rPr lang="en-US" altLang="x-none" sz="1400" dirty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  <a:sym typeface="System Font Bold" charset="0"/>
              </a:rPr>
              <a:t>      parallax &amp; clouds being at</a:t>
            </a:r>
          </a:p>
          <a:p>
            <a:pPr marL="0" indent="0">
              <a:buClr>
                <a:srgbClr val="FFFF00"/>
              </a:buClr>
              <a:buSzPct val="100000"/>
            </a:pPr>
            <a:r>
              <a:rPr lang="en-US" altLang="x-none" sz="1400" dirty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  <a:sym typeface="System Font Bold" charset="0"/>
              </a:rPr>
              <a:t>      low altitude</a:t>
            </a:r>
            <a:endParaRPr lang="en-US" altLang="x-none" sz="1400" dirty="0">
              <a:latin typeface="Calibri" charset="0"/>
              <a:ea typeface="Calibri" charset="0"/>
              <a:cs typeface="Calibri" charset="0"/>
              <a:sym typeface="System Font Regular" charset="0"/>
            </a:endParaRPr>
          </a:p>
          <a:p>
            <a:endParaRPr lang="en-US" altLang="x-none" sz="1400" dirty="0">
              <a:solidFill>
                <a:srgbClr val="FFFF00"/>
              </a:solidFill>
              <a:latin typeface="Calibri" charset="0"/>
              <a:ea typeface="Calibri" charset="0"/>
              <a:cs typeface="Calibri" charset="0"/>
              <a:sym typeface="System Font Bold" charset="0"/>
            </a:endParaRPr>
          </a:p>
          <a:p>
            <a:pPr>
              <a:buClr>
                <a:srgbClr val="FFFF00"/>
              </a:buClr>
              <a:buSzPct val="100000"/>
              <a:buFont typeface="Arial" charset="0"/>
              <a:buChar char="•"/>
            </a:pPr>
            <a:r>
              <a:rPr lang="en-US" altLang="x-none" sz="1400" dirty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  <a:sym typeface="System Font Bold" charset="0"/>
              </a:rPr>
              <a:t>GLM correctly grouped events into flashes</a:t>
            </a:r>
          </a:p>
          <a:p>
            <a:endParaRPr lang="en-US" altLang="x-none" sz="1400" dirty="0">
              <a:solidFill>
                <a:srgbClr val="FFFF00"/>
              </a:solidFill>
              <a:latin typeface="Calibri" charset="0"/>
              <a:ea typeface="Calibri" charset="0"/>
              <a:cs typeface="Calibri" charset="0"/>
              <a:sym typeface="System Font Bold" charset="0"/>
            </a:endParaRPr>
          </a:p>
          <a:p>
            <a:pPr>
              <a:buClr>
                <a:srgbClr val="FFFF00"/>
              </a:buClr>
              <a:buSzPct val="100000"/>
              <a:buFont typeface="Arial" charset="0"/>
              <a:buChar char="•"/>
            </a:pPr>
            <a:r>
              <a:rPr lang="en-US" altLang="x-none" sz="1400" dirty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  <a:sym typeface="System Font Bold" charset="0"/>
              </a:rPr>
              <a:t>First GLM event about </a:t>
            </a:r>
          </a:p>
          <a:p>
            <a:pPr marL="0" indent="0">
              <a:buClr>
                <a:srgbClr val="FFFF00"/>
              </a:buClr>
              <a:buSzPct val="100000"/>
            </a:pPr>
            <a:r>
              <a:rPr lang="en-US" altLang="x-none" sz="1400" dirty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  <a:sym typeface="System Font Bold" charset="0"/>
              </a:rPr>
              <a:t>      5 </a:t>
            </a:r>
            <a:r>
              <a:rPr lang="en-US" altLang="x-none" sz="1400" dirty="0" err="1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  <a:sym typeface="System Font Bold" charset="0"/>
              </a:rPr>
              <a:t>ms</a:t>
            </a:r>
            <a:r>
              <a:rPr lang="en-US" altLang="x-none" sz="1400" dirty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  <a:sym typeface="System Font Bold" charset="0"/>
              </a:rPr>
              <a:t> after LMA start</a:t>
            </a:r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8429625" y="6454775"/>
            <a:ext cx="257175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r"/>
            <a:fld id="{858ED40D-4259-2940-8AD8-A111BBE9BF14}" type="slidenum">
              <a:rPr lang="en-US" altLang="x-none">
                <a:solidFill>
                  <a:srgbClr val="FFFFFF"/>
                </a:solidFill>
                <a:latin typeface="System Font Regular" charset="0"/>
                <a:ea typeface="System Font Regular" charset="0"/>
                <a:cs typeface="System Font Regular" charset="0"/>
                <a:sym typeface="System Font Regular" charset="0"/>
              </a:rPr>
              <a:pPr algn="r"/>
              <a:t>33</a:t>
            </a:fld>
            <a:endParaRPr lang="en-US" altLang="x-none">
              <a:solidFill>
                <a:srgbClr val="FFFFFF"/>
              </a:solidFill>
              <a:latin typeface="System Font Regular" charset="0"/>
              <a:ea typeface="System Font Regular" charset="0"/>
              <a:cs typeface="System Font Regular" charset="0"/>
              <a:sym typeface="System Font Regular" charset="0"/>
            </a:endParaRPr>
          </a:p>
        </p:txBody>
      </p:sp>
      <p:sp>
        <p:nvSpPr>
          <p:cNvPr id="2054" name="Rectangle 6"/>
          <p:cNvSpPr>
            <a:spLocks/>
          </p:cNvSpPr>
          <p:nvPr/>
        </p:nvSpPr>
        <p:spPr bwMode="auto">
          <a:xfrm>
            <a:off x="138113" y="1163638"/>
            <a:ext cx="6718300" cy="5092700"/>
          </a:xfrm>
          <a:prstGeom prst="rect">
            <a:avLst/>
          </a:prstGeom>
          <a:gradFill rotWithShape="0">
            <a:gsLst>
              <a:gs pos="0">
                <a:srgbClr val="81A5D1"/>
              </a:gs>
              <a:gs pos="50000">
                <a:srgbClr val="4980C2"/>
              </a:gs>
              <a:gs pos="100000">
                <a:srgbClr val="3A71B2"/>
              </a:gs>
            </a:gsLst>
            <a:lin ang="5400000" scaled="1"/>
          </a:gradFill>
          <a:ln w="6350" cap="flat">
            <a:solidFill>
              <a:srgbClr val="4F81BD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5" name="Rectangle 7"/>
          <p:cNvSpPr>
            <a:spLocks/>
          </p:cNvSpPr>
          <p:nvPr/>
        </p:nvSpPr>
        <p:spPr bwMode="auto">
          <a:xfrm>
            <a:off x="4757738" y="3808413"/>
            <a:ext cx="1855787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lIns="38100" tIns="38100" rIns="38100" bIns="38100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altLang="x-none" sz="2800">
                <a:effectLst>
                  <a:outerShdw blurRad="38100" dist="38100" dir="2700000" algn="tl">
                    <a:srgbClr val="C0C0C0"/>
                  </a:outerShdw>
                </a:effectLst>
                <a:latin typeface="System Font Regular" charset="0"/>
                <a:ea typeface="System Font Regular" charset="0"/>
                <a:cs typeface="System Font Regular" charset="0"/>
                <a:sym typeface="System Font Regular" charset="0"/>
              </a:rPr>
              <a:t>Single flash</a:t>
            </a:r>
          </a:p>
        </p:txBody>
      </p:sp>
      <p:sp>
        <p:nvSpPr>
          <p:cNvPr id="2056" name="Rectangle 8"/>
          <p:cNvSpPr>
            <a:spLocks/>
          </p:cNvSpPr>
          <p:nvPr/>
        </p:nvSpPr>
        <p:spPr bwMode="auto">
          <a:xfrm>
            <a:off x="4576763" y="5291138"/>
            <a:ext cx="20351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lIns="38100" tIns="38100" rIns="38100" bIns="38100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altLang="x-none" sz="2800">
                <a:effectLst>
                  <a:outerShdw blurRad="38100" dist="38100" dir="2700000" algn="tl">
                    <a:srgbClr val="C0C0C0"/>
                  </a:outerShdw>
                </a:effectLst>
                <a:latin typeface="System Font Regular" charset="0"/>
                <a:ea typeface="System Font Regular" charset="0"/>
                <a:cs typeface="System Font Regular" charset="0"/>
                <a:sym typeface="System Font Regular" charset="0"/>
              </a:rPr>
              <a:t>Entire Period</a:t>
            </a:r>
            <a:endParaRPr lang="en-US" altLang="x-none" sz="1800">
              <a:latin typeface="System Font Regular" charset="0"/>
              <a:ea typeface="System Font Regular" charset="0"/>
              <a:cs typeface="System Font Regular" charset="0"/>
              <a:sym typeface="System Font Regular" charset="0"/>
            </a:endParaRPr>
          </a:p>
          <a:p>
            <a:pPr algn="ctr"/>
            <a:r>
              <a:rPr lang="en-US" altLang="x-none" sz="2800">
                <a:effectLst>
                  <a:outerShdw blurRad="38100" dist="38100" dir="2700000" algn="tl">
                    <a:srgbClr val="C0C0C0"/>
                  </a:outerShdw>
                </a:effectLst>
                <a:latin typeface="System Font Regular" charset="0"/>
                <a:ea typeface="System Font Regular" charset="0"/>
                <a:cs typeface="System Font Regular" charset="0"/>
                <a:sym typeface="System Font Regular" charset="0"/>
              </a:rPr>
              <a:t>(7 flashes)</a:t>
            </a:r>
          </a:p>
        </p:txBody>
      </p:sp>
      <p:sp>
        <p:nvSpPr>
          <p:cNvPr id="2057" name="AutoShape 9"/>
          <p:cNvSpPr>
            <a:spLocks/>
          </p:cNvSpPr>
          <p:nvPr/>
        </p:nvSpPr>
        <p:spPr bwMode="auto">
          <a:xfrm rot="5400000">
            <a:off x="4364832" y="4714081"/>
            <a:ext cx="677862" cy="511175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21600"/>
                </a:moveTo>
                <a:lnTo>
                  <a:pt x="0" y="12150"/>
                </a:lnTo>
                <a:cubicBezTo>
                  <a:pt x="0" y="6931"/>
                  <a:pt x="3189" y="2700"/>
                  <a:pt x="7123" y="2700"/>
                </a:cubicBezTo>
                <a:lnTo>
                  <a:pt x="17530" y="2700"/>
                </a:lnTo>
                <a:lnTo>
                  <a:pt x="17530" y="0"/>
                </a:lnTo>
                <a:lnTo>
                  <a:pt x="21600" y="5400"/>
                </a:lnTo>
                <a:lnTo>
                  <a:pt x="17530" y="10800"/>
                </a:lnTo>
                <a:lnTo>
                  <a:pt x="17530" y="8100"/>
                </a:lnTo>
                <a:lnTo>
                  <a:pt x="7123" y="8100"/>
                </a:lnTo>
                <a:cubicBezTo>
                  <a:pt x="5437" y="8100"/>
                  <a:pt x="4070" y="9913"/>
                  <a:pt x="4070" y="12150"/>
                </a:cubicBezTo>
                <a:lnTo>
                  <a:pt x="4070" y="21600"/>
                </a:lnTo>
                <a:close/>
                <a:moveTo>
                  <a:pt x="0" y="21600"/>
                </a:moveTo>
              </a:path>
            </a:pathLst>
          </a:custGeom>
          <a:solidFill>
            <a:schemeClr val="accent1"/>
          </a:solidFill>
          <a:ln w="6350" cap="flat">
            <a:solidFill>
              <a:srgbClr val="4F81BD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1274763"/>
            <a:ext cx="3979863" cy="490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1270000"/>
            <a:ext cx="2120900" cy="261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0" name="Rectangle 12"/>
          <p:cNvSpPr>
            <a:spLocks/>
          </p:cNvSpPr>
          <p:nvPr/>
        </p:nvSpPr>
        <p:spPr bwMode="auto">
          <a:xfrm>
            <a:off x="5130800" y="4432300"/>
            <a:ext cx="153987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altLang="x-none" sz="1400">
                <a:latin typeface="System Font Regular" charset="0"/>
                <a:ea typeface="System Font Regular" charset="0"/>
                <a:cs typeface="System Font Regular" charset="0"/>
                <a:sym typeface="System Font Regular" charset="0"/>
              </a:rPr>
              <a:t>GLM Flash-red</a:t>
            </a:r>
          </a:p>
          <a:p>
            <a:r>
              <a:rPr lang="en-US" altLang="x-none" sz="1400">
                <a:latin typeface="System Font Regular" charset="0"/>
                <a:ea typeface="System Font Regular" charset="0"/>
                <a:cs typeface="System Font Regular" charset="0"/>
                <a:sym typeface="System Font Regular" charset="0"/>
              </a:rPr>
              <a:t>groups-dark blue</a:t>
            </a:r>
          </a:p>
          <a:p>
            <a:r>
              <a:rPr lang="en-US" altLang="x-none" sz="1400">
                <a:latin typeface="System Font Regular" charset="0"/>
                <a:ea typeface="System Font Regular" charset="0"/>
                <a:cs typeface="System Font Regular" charset="0"/>
                <a:sym typeface="System Font Regular" charset="0"/>
              </a:rPr>
              <a:t>events-light blue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285733" y="0"/>
            <a:ext cx="6408821" cy="968626"/>
          </a:xfrm>
        </p:spPr>
        <p:txBody>
          <a:bodyPr/>
          <a:lstStyle/>
          <a:p>
            <a:r>
              <a:rPr lang="en-US" b="1" dirty="0">
                <a:latin typeface="Calibri" charset="0"/>
                <a:ea typeface="Calibri" charset="0"/>
                <a:cs typeface="Calibri" charset="0"/>
              </a:rPr>
              <a:t>Historical Example of 0% FAR</a:t>
            </a:r>
            <a:br>
              <a:rPr lang="en-US" b="1" dirty="0">
                <a:latin typeface="Calibri" charset="0"/>
                <a:ea typeface="Calibri" charset="0"/>
                <a:cs typeface="Calibri" charset="0"/>
              </a:rPr>
            </a:br>
            <a:r>
              <a:rPr lang="en-US" sz="2000" b="1" dirty="0">
                <a:latin typeface="Calibri" charset="0"/>
                <a:ea typeface="Calibri" charset="0"/>
                <a:cs typeface="Calibri" charset="0"/>
              </a:rPr>
              <a:t>(PLPT: 002)</a:t>
            </a:r>
            <a:endParaRPr lang="en-US" sz="20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-28074" y="6466591"/>
            <a:ext cx="254678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analyses: Thomas/NMT</a:t>
            </a:r>
            <a:endParaRPr lang="en-US" sz="20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115175" y="1295400"/>
            <a:ext cx="159883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KSCLMA</a:t>
            </a:r>
            <a:endParaRPr lang="en-US" sz="32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37195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D1B96-61A7-A34B-8F6E-D223DD23F0ED}" type="slidenum">
              <a:rPr lang="en-US" altLang="en-US"/>
              <a:pPr/>
              <a:t>34</a:t>
            </a:fld>
            <a:endParaRPr lang="en-US" altLang="en-US"/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8678863" y="6454775"/>
            <a:ext cx="255587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r"/>
            <a:fld id="{9FAC4144-FFA4-594A-9A1A-FAFC89322679}" type="slidenum">
              <a:rPr lang="en-US" altLang="en-US">
                <a:solidFill>
                  <a:srgbClr val="FFFFFF"/>
                </a:solidFill>
                <a:latin typeface="System Font Regular" charset="0"/>
                <a:ea typeface="System Font Regular" charset="0"/>
                <a:cs typeface="System Font Regular" charset="0"/>
                <a:sym typeface="System Font Regular" charset="0"/>
              </a:rPr>
              <a:pPr algn="r"/>
              <a:t>34</a:t>
            </a:fld>
            <a:endParaRPr lang="en-US" altLang="en-US">
              <a:solidFill>
                <a:srgbClr val="FFFFFF"/>
              </a:solidFill>
              <a:latin typeface="System Font Regular" charset="0"/>
              <a:ea typeface="System Font Regular" charset="0"/>
              <a:cs typeface="System Font Regular" charset="0"/>
              <a:sym typeface="System Font Regular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053" name="Rectangle 5"/>
          <p:cNvSpPr>
            <a:spLocks/>
          </p:cNvSpPr>
          <p:nvPr/>
        </p:nvSpPr>
        <p:spPr bwMode="auto">
          <a:xfrm>
            <a:off x="6911975" y="2133600"/>
            <a:ext cx="2209800" cy="368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38100" tIns="38100" rIns="38100" bIns="38100"/>
          <a:lstStyle>
            <a:lvl1pPr marL="209550" indent="-2095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buClr>
                <a:srgbClr val="FFFF00"/>
              </a:buClr>
              <a:buSzPct val="100000"/>
              <a:buFont typeface="Arial" charset="0"/>
              <a:buChar char="•"/>
            </a:pPr>
            <a:r>
              <a:rPr lang="en-US" altLang="en-US" sz="1400" dirty="0">
                <a:solidFill>
                  <a:srgbClr val="FFFF00"/>
                </a:solidFill>
                <a:latin typeface="+mn-lt"/>
                <a:ea typeface="System Font Regular" charset="0"/>
                <a:cs typeface="System Font Regular" charset="0"/>
                <a:sym typeface="System Font Regular" charset="0"/>
              </a:rPr>
              <a:t>11 January 2018 Small storm over Houston, TX</a:t>
            </a:r>
            <a:endParaRPr lang="en-US" altLang="en-US" sz="1400" dirty="0">
              <a:latin typeface="+mn-lt"/>
              <a:ea typeface="Gill Sans" charset="0"/>
              <a:cs typeface="Gill Sans" charset="0"/>
            </a:endParaRPr>
          </a:p>
          <a:p>
            <a:endParaRPr lang="en-US" altLang="en-US" sz="1400" dirty="0">
              <a:solidFill>
                <a:srgbClr val="FFFF00"/>
              </a:solidFill>
              <a:latin typeface="+mn-lt"/>
              <a:ea typeface="System Font Regular" charset="0"/>
              <a:cs typeface="System Font Regular" charset="0"/>
              <a:sym typeface="System Font Regular" charset="0"/>
            </a:endParaRPr>
          </a:p>
          <a:p>
            <a:pPr>
              <a:buClr>
                <a:srgbClr val="FFFF00"/>
              </a:buClr>
              <a:buSzPct val="100000"/>
              <a:buFont typeface="Arial" charset="0"/>
              <a:buChar char="•"/>
            </a:pPr>
            <a:r>
              <a:rPr lang="en-US" altLang="en-US" sz="1400" dirty="0">
                <a:solidFill>
                  <a:srgbClr val="FFFF00"/>
                </a:solidFill>
                <a:latin typeface="+mn-lt"/>
                <a:ea typeface="System Font Regular" charset="0"/>
                <a:cs typeface="System Font Regular" charset="0"/>
                <a:sym typeface="System Font Regular" charset="0"/>
              </a:rPr>
              <a:t>GLM detected 19 0f 20 flashes (DE=95%)  False Alarm rate 7%       </a:t>
            </a:r>
            <a:endParaRPr lang="en-US" altLang="en-US" sz="1400" dirty="0">
              <a:latin typeface="+mn-lt"/>
              <a:ea typeface="Gill Sans" charset="0"/>
              <a:cs typeface="Gill Sans" charset="0"/>
            </a:endParaRPr>
          </a:p>
          <a:p>
            <a:r>
              <a:rPr lang="en-US" altLang="en-US" sz="1400" dirty="0">
                <a:solidFill>
                  <a:srgbClr val="FFFF00"/>
                </a:solidFill>
                <a:latin typeface="+mn-lt"/>
                <a:ea typeface="System Font Regular" charset="0"/>
                <a:cs typeface="System Font Regular" charset="0"/>
                <a:sym typeface="System Font Regular" charset="0"/>
              </a:rPr>
              <a:t>     (30 min time interval)</a:t>
            </a:r>
            <a:endParaRPr lang="en-US" altLang="en-US" sz="1400" dirty="0">
              <a:latin typeface="+mn-lt"/>
              <a:ea typeface="Gill Sans" charset="0"/>
              <a:cs typeface="Gill Sans" charset="0"/>
            </a:endParaRPr>
          </a:p>
          <a:p>
            <a:endParaRPr lang="en-US" altLang="en-US" sz="1400" dirty="0">
              <a:solidFill>
                <a:srgbClr val="FFFF00"/>
              </a:solidFill>
              <a:latin typeface="+mn-lt"/>
              <a:ea typeface="System Font Regular" charset="0"/>
              <a:cs typeface="System Font Regular" charset="0"/>
              <a:sym typeface="System Font Regular" charset="0"/>
            </a:endParaRPr>
          </a:p>
          <a:p>
            <a:pPr>
              <a:buClr>
                <a:srgbClr val="FFFF00"/>
              </a:buClr>
              <a:buSzPct val="100000"/>
              <a:buFont typeface="Arial" charset="0"/>
              <a:buChar char="•"/>
            </a:pPr>
            <a:r>
              <a:rPr lang="en-US" altLang="en-US" sz="1400" dirty="0">
                <a:solidFill>
                  <a:srgbClr val="FFFF00"/>
                </a:solidFill>
                <a:latin typeface="+mn-lt"/>
                <a:ea typeface="System Font Regular" charset="0"/>
                <a:cs typeface="System Font Regular" charset="0"/>
                <a:sym typeface="System Font Regular" charset="0"/>
              </a:rPr>
              <a:t>GLM locates the flashes 2 km to the south and 3 km to the west due to parallax &amp; clouds being at</a:t>
            </a:r>
            <a:endParaRPr lang="en-US" altLang="en-US" sz="1400" dirty="0">
              <a:latin typeface="+mn-lt"/>
              <a:ea typeface="Gill Sans" charset="0"/>
              <a:cs typeface="Gill Sans" charset="0"/>
            </a:endParaRPr>
          </a:p>
          <a:p>
            <a:r>
              <a:rPr lang="en-US" altLang="en-US" sz="1400" dirty="0">
                <a:solidFill>
                  <a:srgbClr val="FFFF00"/>
                </a:solidFill>
                <a:latin typeface="+mn-lt"/>
                <a:ea typeface="System Font Regular" charset="0"/>
                <a:cs typeface="System Font Regular" charset="0"/>
                <a:sym typeface="System Font Regular" charset="0"/>
              </a:rPr>
              <a:t>     low altitude</a:t>
            </a:r>
            <a:endParaRPr lang="en-US" altLang="en-US" sz="1400" dirty="0">
              <a:latin typeface="+mn-lt"/>
              <a:ea typeface="Gill Sans" charset="0"/>
              <a:cs typeface="Gill Sans" charset="0"/>
            </a:endParaRPr>
          </a:p>
          <a:p>
            <a:endParaRPr lang="en-US" altLang="en-US" dirty="0">
              <a:solidFill>
                <a:srgbClr val="FFFF00"/>
              </a:solidFill>
              <a:latin typeface="System Font Regular" charset="0"/>
              <a:ea typeface="System Font Regular" charset="0"/>
              <a:cs typeface="System Font Regular" charset="0"/>
              <a:sym typeface="System Font Regular" charset="0"/>
            </a:endParaRPr>
          </a:p>
          <a:p>
            <a:endParaRPr lang="en-US" altLang="en-US" dirty="0">
              <a:ea typeface="Gill Sans" charset="0"/>
              <a:cs typeface="Gill Sans" charset="0"/>
            </a:endParaRPr>
          </a:p>
        </p:txBody>
      </p:sp>
      <p:sp>
        <p:nvSpPr>
          <p:cNvPr id="2054" name="Rectangle 6"/>
          <p:cNvSpPr>
            <a:spLocks/>
          </p:cNvSpPr>
          <p:nvPr/>
        </p:nvSpPr>
        <p:spPr bwMode="auto">
          <a:xfrm>
            <a:off x="8539163" y="6454775"/>
            <a:ext cx="160337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r"/>
            <a:r>
              <a:rPr lang="en-US" altLang="en-US">
                <a:solidFill>
                  <a:srgbClr val="FFFFFF"/>
                </a:solidFill>
                <a:latin typeface="System Font Regular" charset="0"/>
                <a:ea typeface="System Font Regular" charset="0"/>
                <a:cs typeface="System Font Regular" charset="0"/>
                <a:sym typeface="System Font Regular" charset="0"/>
              </a:rPr>
              <a:t>1</a:t>
            </a:r>
          </a:p>
        </p:txBody>
      </p:sp>
      <p:sp>
        <p:nvSpPr>
          <p:cNvPr id="2055" name="Rectangle 7"/>
          <p:cNvSpPr>
            <a:spLocks/>
          </p:cNvSpPr>
          <p:nvPr/>
        </p:nvSpPr>
        <p:spPr bwMode="auto">
          <a:xfrm>
            <a:off x="138113" y="1163638"/>
            <a:ext cx="6731000" cy="5092700"/>
          </a:xfrm>
          <a:prstGeom prst="rect">
            <a:avLst/>
          </a:prstGeom>
          <a:gradFill rotWithShape="0">
            <a:gsLst>
              <a:gs pos="0">
                <a:srgbClr val="81A5D1"/>
              </a:gs>
              <a:gs pos="50000">
                <a:srgbClr val="4980C2"/>
              </a:gs>
              <a:gs pos="100000">
                <a:srgbClr val="3A71B2"/>
              </a:gs>
            </a:gsLst>
            <a:lin ang="5400000" scaled="1"/>
          </a:gradFill>
          <a:ln w="6350" cap="flat">
            <a:solidFill>
              <a:srgbClr val="4F81BD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6" name="Rectangle 8"/>
          <p:cNvSpPr>
            <a:spLocks/>
          </p:cNvSpPr>
          <p:nvPr/>
        </p:nvSpPr>
        <p:spPr bwMode="auto">
          <a:xfrm>
            <a:off x="4570413" y="3846513"/>
            <a:ext cx="22987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38100" tIns="38100" rIns="38100" bIns="38100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altLang="en-US" sz="1800">
                <a:effectLst>
                  <a:outerShdw blurRad="38100" dist="38100" dir="2700000" algn="tl">
                    <a:srgbClr val="C0C0C0"/>
                  </a:outerShdw>
                </a:effectLst>
                <a:latin typeface="System Font Regular" charset="0"/>
                <a:ea typeface="System Font Regular" charset="0"/>
                <a:cs typeface="System Font Regular" charset="0"/>
                <a:sym typeface="System Font Regular" charset="0"/>
              </a:rPr>
              <a:t>flash not detected by GLM</a:t>
            </a:r>
          </a:p>
        </p:txBody>
      </p:sp>
      <p:sp>
        <p:nvSpPr>
          <p:cNvPr id="2057" name="Rectangle 9"/>
          <p:cNvSpPr>
            <a:spLocks/>
          </p:cNvSpPr>
          <p:nvPr/>
        </p:nvSpPr>
        <p:spPr bwMode="auto">
          <a:xfrm>
            <a:off x="4616450" y="5291138"/>
            <a:ext cx="196691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lIns="38100" tIns="38100" rIns="38100" bIns="38100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altLang="en-US" sz="2800">
                <a:effectLst>
                  <a:outerShdw blurRad="38100" dist="38100" dir="2700000" algn="tl">
                    <a:srgbClr val="C0C0C0"/>
                  </a:outerShdw>
                </a:effectLst>
                <a:latin typeface="System Font Regular" charset="0"/>
                <a:ea typeface="System Font Regular" charset="0"/>
                <a:cs typeface="System Font Regular" charset="0"/>
                <a:sym typeface="System Font Regular" charset="0"/>
              </a:rPr>
              <a:t>30 Minutes</a:t>
            </a:r>
          </a:p>
          <a:p>
            <a:pPr algn="ctr"/>
            <a:r>
              <a:rPr lang="en-US" altLang="en-US" sz="2800">
                <a:effectLst>
                  <a:outerShdw blurRad="38100" dist="38100" dir="2700000" algn="tl">
                    <a:srgbClr val="C0C0C0"/>
                  </a:outerShdw>
                </a:effectLst>
                <a:latin typeface="System Font Regular" charset="0"/>
                <a:ea typeface="System Font Regular" charset="0"/>
                <a:cs typeface="System Font Regular" charset="0"/>
                <a:sym typeface="System Font Regular" charset="0"/>
              </a:rPr>
              <a:t>20 flashes</a:t>
            </a:r>
          </a:p>
        </p:txBody>
      </p:sp>
      <p:sp>
        <p:nvSpPr>
          <p:cNvPr id="2058" name="Freeform 10"/>
          <p:cNvSpPr>
            <a:spLocks/>
          </p:cNvSpPr>
          <p:nvPr/>
        </p:nvSpPr>
        <p:spPr bwMode="auto">
          <a:xfrm rot="5400000">
            <a:off x="4363244" y="4712494"/>
            <a:ext cx="677863" cy="511175"/>
          </a:xfrm>
          <a:custGeom>
            <a:avLst/>
            <a:gdLst>
              <a:gd name="T0" fmla="*/ 0 w 21600"/>
              <a:gd name="T1" fmla="*/ 21600 h 21600"/>
              <a:gd name="T2" fmla="*/ 0 w 21600"/>
              <a:gd name="T3" fmla="*/ 12150 h 21600"/>
              <a:gd name="T4" fmla="*/ 7123 w 21600"/>
              <a:gd name="T5" fmla="*/ 2700 h 21600"/>
              <a:gd name="T6" fmla="*/ 17530 w 21600"/>
              <a:gd name="T7" fmla="*/ 2700 h 21600"/>
              <a:gd name="T8" fmla="*/ 17530 w 21600"/>
              <a:gd name="T9" fmla="*/ 0 h 21600"/>
              <a:gd name="T10" fmla="*/ 21600 w 21600"/>
              <a:gd name="T11" fmla="*/ 5400 h 21600"/>
              <a:gd name="T12" fmla="*/ 17530 w 21600"/>
              <a:gd name="T13" fmla="*/ 10800 h 21600"/>
              <a:gd name="T14" fmla="*/ 17530 w 21600"/>
              <a:gd name="T15" fmla="*/ 8100 h 21600"/>
              <a:gd name="T16" fmla="*/ 7123 w 21600"/>
              <a:gd name="T17" fmla="*/ 8100 h 21600"/>
              <a:gd name="T18" fmla="*/ 4070 w 21600"/>
              <a:gd name="T19" fmla="*/ 12150 h 21600"/>
              <a:gd name="T20" fmla="*/ 4070 w 21600"/>
              <a:gd name="T21" fmla="*/ 21600 h 21600"/>
              <a:gd name="T22" fmla="*/ 0 w 21600"/>
              <a:gd name="T23" fmla="*/ 21600 h 21600"/>
              <a:gd name="T24" fmla="*/ 0 w 21600"/>
              <a:gd name="T2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0" y="12150"/>
                </a:lnTo>
                <a:cubicBezTo>
                  <a:pt x="0" y="6931"/>
                  <a:pt x="3189" y="2700"/>
                  <a:pt x="7123" y="2700"/>
                </a:cubicBezTo>
                <a:lnTo>
                  <a:pt x="17530" y="2700"/>
                </a:lnTo>
                <a:lnTo>
                  <a:pt x="17530" y="0"/>
                </a:lnTo>
                <a:lnTo>
                  <a:pt x="21600" y="5400"/>
                </a:lnTo>
                <a:lnTo>
                  <a:pt x="17530" y="10800"/>
                </a:lnTo>
                <a:lnTo>
                  <a:pt x="17530" y="8100"/>
                </a:lnTo>
                <a:lnTo>
                  <a:pt x="7123" y="8100"/>
                </a:lnTo>
                <a:cubicBezTo>
                  <a:pt x="5437" y="8100"/>
                  <a:pt x="4070" y="9913"/>
                  <a:pt x="4070" y="12150"/>
                </a:cubicBezTo>
                <a:lnTo>
                  <a:pt x="4070" y="21600"/>
                </a:lnTo>
                <a:lnTo>
                  <a:pt x="0" y="21600"/>
                </a:lnTo>
                <a:close/>
                <a:moveTo>
                  <a:pt x="0" y="21600"/>
                </a:moveTo>
              </a:path>
            </a:pathLst>
          </a:custGeom>
          <a:solidFill>
            <a:schemeClr val="accent1"/>
          </a:solidFill>
          <a:ln w="6350" cap="flat">
            <a:solidFill>
              <a:srgbClr val="4F81BD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9" name="Rectangle 11"/>
          <p:cNvSpPr>
            <a:spLocks/>
          </p:cNvSpPr>
          <p:nvPr/>
        </p:nvSpPr>
        <p:spPr bwMode="auto">
          <a:xfrm>
            <a:off x="4445000" y="4546600"/>
            <a:ext cx="14636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altLang="en-US" sz="1400">
                <a:latin typeface="System Font Regular" charset="0"/>
                <a:ea typeface="System Font Regular" charset="0"/>
                <a:cs typeface="System Font Regular" charset="0"/>
                <a:sym typeface="System Font Regular" charset="0"/>
              </a:rPr>
              <a:t>GLM Flash-red</a:t>
            </a:r>
            <a:endParaRPr lang="en-US" altLang="en-US">
              <a:ea typeface="Gill Sans" charset="0"/>
              <a:cs typeface="Gill Sans" charset="0"/>
            </a:endParaRPr>
          </a:p>
          <a:p>
            <a:r>
              <a:rPr lang="en-US" altLang="en-US" sz="1400">
                <a:latin typeface="System Font Regular" charset="0"/>
                <a:ea typeface="System Font Regular" charset="0"/>
                <a:cs typeface="System Font Regular" charset="0"/>
                <a:sym typeface="System Font Regular" charset="0"/>
              </a:rPr>
              <a:t>groups-dark blue</a:t>
            </a:r>
            <a:endParaRPr lang="en-US" altLang="en-US">
              <a:ea typeface="Gill Sans" charset="0"/>
              <a:cs typeface="Gill Sans" charset="0"/>
            </a:endParaRPr>
          </a:p>
          <a:p>
            <a:r>
              <a:rPr lang="en-US" altLang="en-US" sz="1400">
                <a:latin typeface="System Font Regular" charset="0"/>
                <a:ea typeface="System Font Regular" charset="0"/>
                <a:cs typeface="System Font Regular" charset="0"/>
                <a:sym typeface="System Font Regular" charset="0"/>
              </a:rPr>
              <a:t>events-light blue</a:t>
            </a:r>
          </a:p>
        </p:txBody>
      </p:sp>
      <p:sp>
        <p:nvSpPr>
          <p:cNvPr id="2061" name="Rectangle 13"/>
          <p:cNvSpPr>
            <a:spLocks/>
          </p:cNvSpPr>
          <p:nvPr/>
        </p:nvSpPr>
        <p:spPr bwMode="auto">
          <a:xfrm>
            <a:off x="-8665" y="6465888"/>
            <a:ext cx="2520818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lIns="38100" tIns="38100" rIns="38100" bIns="38100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alt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System Font Regular" charset="0"/>
                <a:cs typeface="System Font Regular" charset="0"/>
                <a:sym typeface="System Font Regular" charset="0"/>
              </a:rPr>
              <a:t>analyses: Thomas/NMT</a:t>
            </a:r>
          </a:p>
        </p:txBody>
      </p:sp>
      <p:sp>
        <p:nvSpPr>
          <p:cNvPr id="2063" name="Rectangle 15"/>
          <p:cNvSpPr>
            <a:spLocks/>
          </p:cNvSpPr>
          <p:nvPr/>
        </p:nvSpPr>
        <p:spPr bwMode="auto">
          <a:xfrm>
            <a:off x="7179066" y="1295400"/>
            <a:ext cx="1481944" cy="56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lIns="38100" tIns="38100" rIns="38100" bIns="38100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alt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System Font Bold" charset="0"/>
                <a:cs typeface="System Font Bold" charset="0"/>
                <a:sym typeface="System Font Bold" charset="0"/>
              </a:rPr>
              <a:t>HSTLMA</a:t>
            </a:r>
          </a:p>
        </p:txBody>
      </p:sp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270000"/>
            <a:ext cx="3949700" cy="486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5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413" y="1241425"/>
            <a:ext cx="2060575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1285733" y="0"/>
            <a:ext cx="6408821" cy="968626"/>
          </a:xfrm>
        </p:spPr>
        <p:txBody>
          <a:bodyPr/>
          <a:lstStyle/>
          <a:p>
            <a:r>
              <a:rPr lang="en-US" b="1" dirty="0">
                <a:latin typeface="Calibri" charset="0"/>
                <a:ea typeface="Calibri" charset="0"/>
                <a:cs typeface="Calibri" charset="0"/>
              </a:rPr>
              <a:t>Historical Example of 7% FAR</a:t>
            </a:r>
            <a:br>
              <a:rPr lang="en-US" b="1" dirty="0">
                <a:latin typeface="Calibri" charset="0"/>
                <a:ea typeface="Calibri" charset="0"/>
                <a:cs typeface="Calibri" charset="0"/>
              </a:rPr>
            </a:br>
            <a:r>
              <a:rPr lang="en-US" sz="2000" b="1" dirty="0">
                <a:latin typeface="Calibri" charset="0"/>
                <a:ea typeface="Calibri" charset="0"/>
                <a:cs typeface="Calibri" charset="0"/>
              </a:rPr>
              <a:t>(PLPT: 002)</a:t>
            </a:r>
            <a:endParaRPr lang="en-US" sz="2000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90143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"/>
            <a:ext cx="8229600" cy="1143001"/>
          </a:xfrm>
        </p:spPr>
        <p:txBody>
          <a:bodyPr/>
          <a:lstStyle/>
          <a:p>
            <a:r>
              <a:rPr lang="en-US" dirty="0"/>
              <a:t>PLPT-GLM-003</a:t>
            </a:r>
            <a:br>
              <a:rPr lang="en-US" dirty="0"/>
            </a:br>
            <a:r>
              <a:rPr lang="en-US" sz="2800" dirty="0"/>
              <a:t>WWLLN (</a:t>
            </a:r>
            <a:r>
              <a:rPr lang="en-US" sz="2800" dirty="0" err="1"/>
              <a:t>Holzworth</a:t>
            </a:r>
            <a:r>
              <a:rPr lang="en-US" sz="2800" dirty="0"/>
              <a:t>/UW)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35</a:t>
            </a:fld>
            <a:endParaRPr lang="en-US" altLang="en-US"/>
          </a:p>
        </p:txBody>
      </p:sp>
      <p:sp>
        <p:nvSpPr>
          <p:cNvPr id="8" name="TextBox 7"/>
          <p:cNvSpPr txBox="1"/>
          <p:nvPr/>
        </p:nvSpPr>
        <p:spPr>
          <a:xfrm>
            <a:off x="99247" y="5804583"/>
            <a:ext cx="9525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LEFT: ALL WWLLN (blue) over plotted with GLM matches</a:t>
            </a:r>
          </a:p>
          <a:p>
            <a:r>
              <a:rPr lang="en-US" sz="2000" dirty="0">
                <a:solidFill>
                  <a:srgbClr val="FFFF00"/>
                </a:solidFill>
              </a:rPr>
              <a:t>RIGHT:  OPPOSITE:  ALL GLM-16 (red) over plotted with WWLLN matches</a:t>
            </a:r>
          </a:p>
          <a:p>
            <a:r>
              <a:rPr lang="en-US" sz="2000" dirty="0">
                <a:solidFill>
                  <a:srgbClr val="FFFF00"/>
                </a:solidFill>
              </a:rPr>
              <a:t>Total Stroke Counts: 11.8 million WWLLN, 6.8 million GLM</a:t>
            </a:r>
          </a:p>
          <a:p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6" b="6980"/>
          <a:stretch/>
        </p:blipFill>
        <p:spPr>
          <a:xfrm>
            <a:off x="571500" y="1159162"/>
            <a:ext cx="8239124" cy="456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24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514"/>
            <a:ext cx="8229600" cy="1143001"/>
          </a:xfrm>
        </p:spPr>
        <p:txBody>
          <a:bodyPr/>
          <a:lstStyle/>
          <a:p>
            <a:r>
              <a:rPr lang="en-US" dirty="0"/>
              <a:t>PLPT-GLM-004</a:t>
            </a:r>
            <a:br>
              <a:rPr lang="en-US" dirty="0"/>
            </a:br>
            <a:r>
              <a:rPr lang="en-US" sz="2800" dirty="0"/>
              <a:t>FEGS (Quick/</a:t>
            </a:r>
            <a:r>
              <a:rPr lang="en-US" sz="2800" dirty="0" err="1"/>
              <a:t>UMd</a:t>
            </a:r>
            <a:r>
              <a:rPr lang="en-US" sz="2800" dirty="0"/>
              <a:t>*)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36</a:t>
            </a:fld>
            <a:endParaRPr lang="en-US" altLang="en-US"/>
          </a:p>
        </p:txBody>
      </p:sp>
      <p:sp>
        <p:nvSpPr>
          <p:cNvPr id="6" name="Rectangle 5"/>
          <p:cNvSpPr/>
          <p:nvPr/>
        </p:nvSpPr>
        <p:spPr>
          <a:xfrm>
            <a:off x="6289859" y="6102643"/>
            <a:ext cx="1417632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(* formerly UAH)</a:t>
            </a:r>
            <a:endParaRPr lang="en-US" sz="1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86" b="5674"/>
          <a:stretch/>
        </p:blipFill>
        <p:spPr>
          <a:xfrm>
            <a:off x="139337" y="1621251"/>
            <a:ext cx="8865326" cy="37909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7225" y="6102643"/>
            <a:ext cx="4459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-Note: The FEGS detected over 10,000 flashes</a:t>
            </a:r>
          </a:p>
        </p:txBody>
      </p:sp>
    </p:spTree>
    <p:extLst>
      <p:ext uri="{BB962C8B-B14F-4D97-AF65-F5344CB8AC3E}">
        <p14:creationId xmlns:p14="http://schemas.microsoft.com/office/powerpoint/2010/main" val="13369983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514"/>
            <a:ext cx="8229600" cy="1143001"/>
          </a:xfrm>
        </p:spPr>
        <p:txBody>
          <a:bodyPr/>
          <a:lstStyle/>
          <a:p>
            <a:r>
              <a:rPr lang="en-US" dirty="0"/>
              <a:t>PLPT-GLM-004 </a:t>
            </a:r>
            <a:r>
              <a:rPr lang="en-US" sz="2800" dirty="0"/>
              <a:t>(</a:t>
            </a:r>
            <a:r>
              <a:rPr lang="en-US" sz="2800" dirty="0" err="1"/>
              <a:t>cont</a:t>
            </a:r>
            <a:r>
              <a:rPr lang="en-US" sz="2800" dirty="0"/>
              <a:t>)</a:t>
            </a:r>
            <a:br>
              <a:rPr lang="en-US" sz="2800" dirty="0"/>
            </a:br>
            <a:r>
              <a:rPr lang="en-US" sz="2800" dirty="0">
                <a:solidFill>
                  <a:prstClr val="white"/>
                </a:solidFill>
              </a:rPr>
              <a:t>FEGS (Quick/</a:t>
            </a:r>
            <a:r>
              <a:rPr lang="en-US" sz="2800" dirty="0" err="1">
                <a:solidFill>
                  <a:prstClr val="white"/>
                </a:solidFill>
              </a:rPr>
              <a:t>UMd</a:t>
            </a:r>
            <a:r>
              <a:rPr lang="en-US" sz="2800" dirty="0">
                <a:solidFill>
                  <a:prstClr val="white"/>
                </a:solidFill>
              </a:rPr>
              <a:t>*)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37</a:t>
            </a:fld>
            <a:endParaRPr lang="en-US" altLang="en-US"/>
          </a:p>
        </p:txBody>
      </p:sp>
      <p:sp>
        <p:nvSpPr>
          <p:cNvPr id="6" name="Rectangle 5"/>
          <p:cNvSpPr/>
          <p:nvPr/>
        </p:nvSpPr>
        <p:spPr>
          <a:xfrm>
            <a:off x="6309899" y="6102643"/>
            <a:ext cx="1377557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(*formerly UAH)</a:t>
            </a:r>
            <a:endParaRPr lang="en-US" sz="1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33" y="1178218"/>
            <a:ext cx="8754533" cy="49244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4733" y="6381282"/>
            <a:ext cx="6965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The 62% DE includes very dim pulses (i.e., </a:t>
            </a:r>
            <a:r>
              <a:rPr lang="en-US">
                <a:solidFill>
                  <a:srgbClr val="FFFF00"/>
                </a:solidFill>
              </a:rPr>
              <a:t>below nominal flash energies)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6600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0589"/>
            <a:ext cx="8229600" cy="1143001"/>
          </a:xfrm>
        </p:spPr>
        <p:txBody>
          <a:bodyPr/>
          <a:lstStyle/>
          <a:p>
            <a:r>
              <a:rPr lang="en-US" dirty="0"/>
              <a:t>PLPT-GLM-004 </a:t>
            </a:r>
            <a:r>
              <a:rPr lang="en-US" sz="2800" dirty="0"/>
              <a:t>(</a:t>
            </a:r>
            <a:r>
              <a:rPr lang="en-US" sz="2800" dirty="0" err="1"/>
              <a:t>cont</a:t>
            </a:r>
            <a:r>
              <a:rPr lang="en-US" sz="2800" dirty="0"/>
              <a:t>)</a:t>
            </a:r>
            <a:br>
              <a:rPr lang="en-US" sz="2800" dirty="0"/>
            </a:br>
            <a:r>
              <a:rPr lang="en-US" sz="2800" dirty="0">
                <a:solidFill>
                  <a:prstClr val="white"/>
                </a:solidFill>
              </a:rPr>
              <a:t>FEGS (Quick/</a:t>
            </a:r>
            <a:r>
              <a:rPr lang="en-US" sz="2800" dirty="0" err="1">
                <a:solidFill>
                  <a:prstClr val="white"/>
                </a:solidFill>
              </a:rPr>
              <a:t>UMd</a:t>
            </a:r>
            <a:r>
              <a:rPr lang="en-US" sz="2800" dirty="0">
                <a:solidFill>
                  <a:prstClr val="white"/>
                </a:solidFill>
              </a:rPr>
              <a:t>*)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38</a:t>
            </a:fld>
            <a:endParaRPr lang="en-US" altLang="en-US"/>
          </a:p>
        </p:txBody>
      </p:sp>
      <p:sp>
        <p:nvSpPr>
          <p:cNvPr id="6" name="Rectangle 5"/>
          <p:cNvSpPr/>
          <p:nvPr/>
        </p:nvSpPr>
        <p:spPr>
          <a:xfrm>
            <a:off x="6309899" y="6102643"/>
            <a:ext cx="1377557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(*formerly UAH)</a:t>
            </a:r>
            <a:endParaRPr lang="en-US" sz="1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38111F-7F56-604D-A398-E28AACD53958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13" r="5097"/>
          <a:stretch/>
        </p:blipFill>
        <p:spPr>
          <a:xfrm>
            <a:off x="159475" y="1779416"/>
            <a:ext cx="4412525" cy="4019549"/>
          </a:xfrm>
          <a:prstGeom prst="rect">
            <a:avLst/>
          </a:prstGeom>
          <a:ln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98866F26-3EF6-0B4C-B9ED-4AFBF422087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53738462"/>
                  </p:ext>
                </p:extLst>
              </p:nvPr>
            </p:nvGraphicFramePr>
            <p:xfrm>
              <a:off x="4743452" y="1788300"/>
              <a:ext cx="4200253" cy="4010665"/>
            </p:xfrm>
            <a:graphic>
              <a:graphicData uri="http://schemas.openxmlformats.org/drawingml/2006/table">
                <a:tbl>
                  <a:tblPr firstRow="1" firstCol="1" bandRow="1">
                    <a:tableStyleId>{8799B23B-EC83-4686-B30A-512413B5E67A}</a:tableStyleId>
                  </a:tblPr>
                  <a:tblGrid>
                    <a:gridCol w="1408299">
                      <a:extLst>
                        <a:ext uri="{9D8B030D-6E8A-4147-A177-3AD203B41FA5}">
                          <a16:colId xmlns:a16="http://schemas.microsoft.com/office/drawing/2014/main" val="607217951"/>
                        </a:ext>
                      </a:extLst>
                    </a:gridCol>
                    <a:gridCol w="948298">
                      <a:extLst>
                        <a:ext uri="{9D8B030D-6E8A-4147-A177-3AD203B41FA5}">
                          <a16:colId xmlns:a16="http://schemas.microsoft.com/office/drawing/2014/main" val="554852373"/>
                        </a:ext>
                      </a:extLst>
                    </a:gridCol>
                    <a:gridCol w="921828">
                      <a:extLst>
                        <a:ext uri="{9D8B030D-6E8A-4147-A177-3AD203B41FA5}">
                          <a16:colId xmlns:a16="http://schemas.microsoft.com/office/drawing/2014/main" val="1661495337"/>
                        </a:ext>
                      </a:extLst>
                    </a:gridCol>
                    <a:gridCol w="921828">
                      <a:extLst>
                        <a:ext uri="{9D8B030D-6E8A-4147-A177-3AD203B41FA5}">
                          <a16:colId xmlns:a16="http://schemas.microsoft.com/office/drawing/2014/main" val="2388459970"/>
                        </a:ext>
                      </a:extLst>
                    </a:gridCol>
                  </a:tblGrid>
                  <a:tr h="540874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solidFill>
                                <a:schemeClr val="bg1"/>
                              </a:solidFill>
                              <a:effectLst/>
                            </a:rPr>
                            <a:t>Stat</a:t>
                          </a:r>
                          <a:endParaRPr lang="en-US" sz="1800" dirty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solidFill>
                                <a:schemeClr val="bg1"/>
                              </a:solidFill>
                              <a:effectLst/>
                            </a:rPr>
                            <a:t>All</a:t>
                          </a:r>
                        </a:p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solidFill>
                                <a:schemeClr val="bg1"/>
                              </a:solidFill>
                              <a:effectLst/>
                            </a:rPr>
                            <a:t>(11472)</a:t>
                          </a:r>
                          <a:endParaRPr lang="en-US" sz="1800" dirty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 err="1">
                              <a:solidFill>
                                <a:schemeClr val="bg1"/>
                              </a:solidFill>
                              <a:effectLst/>
                            </a:rPr>
                            <a:t>QC’ed</a:t>
                          </a:r>
                          <a:endParaRPr lang="en-US" sz="1800" dirty="0">
                            <a:solidFill>
                              <a:schemeClr val="bg1"/>
                            </a:solidFill>
                            <a:effectLst/>
                          </a:endParaRPr>
                        </a:p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solidFill>
                                <a:schemeClr val="bg1"/>
                              </a:solidFill>
                              <a:effectLst/>
                            </a:rPr>
                            <a:t>(3377)</a:t>
                          </a:r>
                          <a:endParaRPr lang="en-US" sz="1800" dirty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solidFill>
                                <a:schemeClr val="bg1"/>
                              </a:solidFill>
                              <a:effectLst/>
                            </a:rPr>
                            <a:t>Units</a:t>
                          </a:r>
                          <a:endParaRPr lang="en-US" sz="1800" dirty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b"/>
                    </a:tc>
                    <a:extLst>
                      <a:ext uri="{0D108BD9-81ED-4DB2-BD59-A6C34878D82A}">
                        <a16:rowId xmlns:a16="http://schemas.microsoft.com/office/drawing/2014/main" val="228629166"/>
                      </a:ext>
                    </a:extLst>
                  </a:tr>
                  <a:tr h="494575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solidFill>
                                <a:schemeClr val="bg1"/>
                              </a:solidFill>
                              <a:effectLst/>
                            </a:rPr>
                            <a:t>90 %</a:t>
                          </a:r>
                          <a:endParaRPr lang="en-US" sz="1800" dirty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solidFill>
                                <a:schemeClr val="bg1"/>
                              </a:solidFill>
                              <a:effectLst/>
                            </a:rPr>
                            <a:t>0.836</a:t>
                          </a:r>
                          <a:endParaRPr lang="en-US" sz="18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solidFill>
                                <a:schemeClr val="bg1"/>
                              </a:solidFill>
                              <a:effectLst/>
                            </a:rPr>
                            <a:t>1.362</a:t>
                          </a:r>
                          <a:endParaRPr lang="en-US" sz="1800" dirty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 rowSpan="7"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800" i="1" smtClean="0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  <m:r>
                                      <a:rPr lang="en-US" sz="1800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𝐽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US" sz="1800" i="1">
                                            <a:solidFill>
                                              <a:schemeClr val="bg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800">
                                            <a:solidFill>
                                              <a:schemeClr val="bg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e>
                                      <m:sup>
                                        <m:r>
                                          <a:rPr lang="en-US" sz="1800">
                                            <a:solidFill>
                                              <a:schemeClr val="bg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r>
                                      <a:rPr lang="en-US" sz="1800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𝑠𝑟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564406997"/>
                      </a:ext>
                    </a:extLst>
                  </a:tr>
                  <a:tr h="494575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solidFill>
                                <a:schemeClr val="bg1"/>
                              </a:solidFill>
                              <a:effectLst/>
                            </a:rPr>
                            <a:t>70 %</a:t>
                          </a:r>
                          <a:endParaRPr lang="en-US" sz="1800" dirty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solidFill>
                                <a:schemeClr val="bg1"/>
                              </a:solidFill>
                              <a:effectLst/>
                            </a:rPr>
                            <a:t>1.87</a:t>
                          </a:r>
                          <a:endParaRPr lang="en-US" sz="1800" dirty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</a:rPr>
                            <a:t>2.639</a:t>
                          </a:r>
                          <a:endParaRPr lang="en-US" sz="1800" dirty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rgbClr val="FFFF00"/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800" dirty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441148601"/>
                      </a:ext>
                    </a:extLst>
                  </a:tr>
                  <a:tr h="494575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solidFill>
                                <a:schemeClr val="bg1"/>
                              </a:solidFill>
                              <a:effectLst/>
                            </a:rPr>
                            <a:t>50 %</a:t>
                          </a:r>
                          <a:endParaRPr lang="en-US" sz="18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solidFill>
                                <a:schemeClr val="bg1"/>
                              </a:solidFill>
                              <a:effectLst/>
                            </a:rPr>
                            <a:t>3.47</a:t>
                          </a:r>
                          <a:endParaRPr lang="en-US" sz="1800" dirty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solidFill>
                                <a:schemeClr val="bg1"/>
                              </a:solidFill>
                              <a:effectLst/>
                            </a:rPr>
                            <a:t>4.494</a:t>
                          </a:r>
                          <a:endParaRPr lang="en-US" sz="18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 vMerge="1"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800" dirty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043823415"/>
                      </a:ext>
                    </a:extLst>
                  </a:tr>
                  <a:tr h="494575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solidFill>
                                <a:schemeClr val="bg1"/>
                              </a:solidFill>
                              <a:effectLst/>
                            </a:rPr>
                            <a:t>maximum</a:t>
                          </a:r>
                          <a:endParaRPr lang="en-US" sz="18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solidFill>
                                <a:schemeClr val="bg1"/>
                              </a:solidFill>
                              <a:effectLst/>
                            </a:rPr>
                            <a:t>877</a:t>
                          </a:r>
                          <a:endParaRPr lang="en-US" sz="1800" dirty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solidFill>
                                <a:schemeClr val="bg1"/>
                              </a:solidFill>
                              <a:effectLst/>
                            </a:rPr>
                            <a:t>519</a:t>
                          </a:r>
                          <a:endParaRPr lang="en-US" sz="1800" dirty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 vMerge="1"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800" dirty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744035584"/>
                      </a:ext>
                    </a:extLst>
                  </a:tr>
                  <a:tr h="494575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solidFill>
                                <a:schemeClr val="bg1"/>
                              </a:solidFill>
                              <a:effectLst/>
                            </a:rPr>
                            <a:t>mean</a:t>
                          </a:r>
                          <a:endParaRPr lang="en-US" sz="18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solidFill>
                                <a:schemeClr val="bg1"/>
                              </a:solidFill>
                              <a:effectLst/>
                            </a:rPr>
                            <a:t>10.12</a:t>
                          </a:r>
                          <a:endParaRPr lang="en-US" sz="1800" dirty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solidFill>
                                <a:schemeClr val="bg1"/>
                              </a:solidFill>
                              <a:effectLst/>
                            </a:rPr>
                            <a:t>13.27</a:t>
                          </a:r>
                          <a:endParaRPr lang="en-US" sz="1800" dirty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 vMerge="1"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800" dirty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186311601"/>
                      </a:ext>
                    </a:extLst>
                  </a:tr>
                  <a:tr h="494575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solidFill>
                                <a:schemeClr val="bg1"/>
                              </a:solidFill>
                              <a:effectLst/>
                            </a:rPr>
                            <a:t>median</a:t>
                          </a:r>
                          <a:endParaRPr lang="en-US" sz="18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solidFill>
                                <a:schemeClr val="bg1"/>
                              </a:solidFill>
                              <a:effectLst/>
                            </a:rPr>
                            <a:t>3.29</a:t>
                          </a:r>
                          <a:endParaRPr lang="en-US" sz="18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solidFill>
                                <a:schemeClr val="bg1"/>
                              </a:solidFill>
                              <a:effectLst/>
                            </a:rPr>
                            <a:t>4.577</a:t>
                          </a:r>
                          <a:endParaRPr lang="en-US" sz="1800" dirty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 vMerge="1"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800" dirty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284903920"/>
                      </a:ext>
                    </a:extLst>
                  </a:tr>
                  <a:tr h="494575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solidFill>
                                <a:schemeClr val="bg1"/>
                              </a:solidFill>
                              <a:effectLst/>
                            </a:rPr>
                            <a:t>stdev</a:t>
                          </a:r>
                          <a:endParaRPr lang="en-US" sz="18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solidFill>
                                <a:schemeClr val="bg1"/>
                              </a:solidFill>
                              <a:effectLst/>
                            </a:rPr>
                            <a:t>24.27</a:t>
                          </a:r>
                          <a:endParaRPr lang="en-US" sz="18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solidFill>
                                <a:schemeClr val="bg1"/>
                              </a:solidFill>
                              <a:effectLst/>
                            </a:rPr>
                            <a:t>28.2</a:t>
                          </a:r>
                          <a:endParaRPr lang="en-US" sz="1800" dirty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 vMerge="1"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800" dirty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3948522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98866F26-3EF6-0B4C-B9ED-4AFBF422087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53738462"/>
                  </p:ext>
                </p:extLst>
              </p:nvPr>
            </p:nvGraphicFramePr>
            <p:xfrm>
              <a:off x="4743452" y="1788300"/>
              <a:ext cx="4200253" cy="4010665"/>
            </p:xfrm>
            <a:graphic>
              <a:graphicData uri="http://schemas.openxmlformats.org/drawingml/2006/table">
                <a:tbl>
                  <a:tblPr firstRow="1" firstCol="1" bandRow="1">
                    <a:tableStyleId>{8799B23B-EC83-4686-B30A-512413B5E67A}</a:tableStyleId>
                  </a:tblPr>
                  <a:tblGrid>
                    <a:gridCol w="1408299">
                      <a:extLst>
                        <a:ext uri="{9D8B030D-6E8A-4147-A177-3AD203B41FA5}">
                          <a16:colId xmlns:a16="http://schemas.microsoft.com/office/drawing/2014/main" xmlns="" xmlns:a14="http://schemas.microsoft.com/office/drawing/2010/main" val="607217951"/>
                        </a:ext>
                      </a:extLst>
                    </a:gridCol>
                    <a:gridCol w="948298">
                      <a:extLst>
                        <a:ext uri="{9D8B030D-6E8A-4147-A177-3AD203B41FA5}">
                          <a16:colId xmlns:a16="http://schemas.microsoft.com/office/drawing/2014/main" xmlns="" xmlns:a14="http://schemas.microsoft.com/office/drawing/2010/main" val="554852373"/>
                        </a:ext>
                      </a:extLst>
                    </a:gridCol>
                    <a:gridCol w="921828">
                      <a:extLst>
                        <a:ext uri="{9D8B030D-6E8A-4147-A177-3AD203B41FA5}">
                          <a16:colId xmlns:a16="http://schemas.microsoft.com/office/drawing/2014/main" xmlns="" xmlns:a14="http://schemas.microsoft.com/office/drawing/2010/main" val="1661495337"/>
                        </a:ext>
                      </a:extLst>
                    </a:gridCol>
                    <a:gridCol w="921828">
                      <a:extLst>
                        <a:ext uri="{9D8B030D-6E8A-4147-A177-3AD203B41FA5}">
                          <a16:colId xmlns:a16="http://schemas.microsoft.com/office/drawing/2014/main" xmlns="" xmlns:a14="http://schemas.microsoft.com/office/drawing/2010/main" val="2388459970"/>
                        </a:ext>
                      </a:extLst>
                    </a:gridCol>
                  </a:tblGrid>
                  <a:tr h="548640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solidFill>
                                <a:schemeClr val="bg1"/>
                              </a:solidFill>
                              <a:effectLst/>
                            </a:rPr>
                            <a:t>Stat</a:t>
                          </a:r>
                          <a:endParaRPr lang="en-US" sz="1800" dirty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solidFill>
                                <a:schemeClr val="bg1"/>
                              </a:solidFill>
                              <a:effectLst/>
                            </a:rPr>
                            <a:t>All</a:t>
                          </a:r>
                        </a:p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solidFill>
                                <a:schemeClr val="bg1"/>
                              </a:solidFill>
                              <a:effectLst/>
                            </a:rPr>
                            <a:t>(11472)</a:t>
                          </a:r>
                          <a:endParaRPr lang="en-US" sz="1800" dirty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 err="1" smtClean="0">
                              <a:solidFill>
                                <a:schemeClr val="bg1"/>
                              </a:solidFill>
                              <a:effectLst/>
                            </a:rPr>
                            <a:t>QC’ed</a:t>
                          </a:r>
                          <a:endParaRPr lang="en-US" sz="1800" dirty="0">
                            <a:solidFill>
                              <a:schemeClr val="bg1"/>
                            </a:solidFill>
                            <a:effectLst/>
                          </a:endParaRPr>
                        </a:p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solidFill>
                                <a:schemeClr val="bg1"/>
                              </a:solidFill>
                              <a:effectLst/>
                            </a:rPr>
                            <a:t>(3377)</a:t>
                          </a:r>
                          <a:endParaRPr lang="en-US" sz="1800" dirty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solidFill>
                                <a:schemeClr val="bg1"/>
                              </a:solidFill>
                              <a:effectLst/>
                            </a:rPr>
                            <a:t>Units</a:t>
                          </a:r>
                          <a:endParaRPr lang="en-US" sz="1800" dirty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b"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228629166"/>
                      </a:ext>
                    </a:extLst>
                  </a:tr>
                  <a:tr h="494575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solidFill>
                                <a:schemeClr val="bg1"/>
                              </a:solidFill>
                              <a:effectLst/>
                            </a:rPr>
                            <a:t>90 %</a:t>
                          </a:r>
                          <a:endParaRPr lang="en-US" sz="1800" dirty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solidFill>
                                <a:schemeClr val="bg1"/>
                              </a:solidFill>
                              <a:effectLst/>
                            </a:rPr>
                            <a:t>0.836</a:t>
                          </a:r>
                          <a:endParaRPr lang="en-US" sz="18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solidFill>
                                <a:schemeClr val="bg1"/>
                              </a:solidFill>
                              <a:effectLst/>
                            </a:rPr>
                            <a:t>1.362</a:t>
                          </a:r>
                          <a:endParaRPr lang="en-US" sz="1800" dirty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 rowSpan="7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 rotWithShape="0">
                          <a:blip r:embed="rId4"/>
                          <a:stretch>
                            <a:fillRect l="-357616" t="-18102" r="-1987" b="-87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564406997"/>
                      </a:ext>
                    </a:extLst>
                  </a:tr>
                  <a:tr h="494575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solidFill>
                                <a:schemeClr val="bg1"/>
                              </a:solidFill>
                              <a:effectLst/>
                            </a:rPr>
                            <a:t>70 %</a:t>
                          </a:r>
                          <a:endParaRPr lang="en-US" sz="1800" dirty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solidFill>
                                <a:schemeClr val="bg1"/>
                              </a:solidFill>
                              <a:effectLst/>
                            </a:rPr>
                            <a:t>1.87</a:t>
                          </a:r>
                          <a:endParaRPr lang="en-US" sz="1800" dirty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</a:rPr>
                            <a:t>2.639</a:t>
                          </a:r>
                          <a:endParaRPr lang="en-US" sz="1800" dirty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rgbClr val="FFFF00"/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800" dirty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2441148601"/>
                      </a:ext>
                    </a:extLst>
                  </a:tr>
                  <a:tr h="494575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solidFill>
                                <a:schemeClr val="bg1"/>
                              </a:solidFill>
                              <a:effectLst/>
                            </a:rPr>
                            <a:t>50 %</a:t>
                          </a:r>
                          <a:endParaRPr lang="en-US" sz="18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solidFill>
                                <a:schemeClr val="bg1"/>
                              </a:solidFill>
                              <a:effectLst/>
                            </a:rPr>
                            <a:t>3.47</a:t>
                          </a:r>
                          <a:endParaRPr lang="en-US" sz="1800" dirty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solidFill>
                                <a:schemeClr val="bg1"/>
                              </a:solidFill>
                              <a:effectLst/>
                            </a:rPr>
                            <a:t>4.494</a:t>
                          </a:r>
                          <a:endParaRPr lang="en-US" sz="18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 vMerge="1"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800" dirty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3043823415"/>
                      </a:ext>
                    </a:extLst>
                  </a:tr>
                  <a:tr h="494575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solidFill>
                                <a:schemeClr val="bg1"/>
                              </a:solidFill>
                              <a:effectLst/>
                            </a:rPr>
                            <a:t>maximum</a:t>
                          </a:r>
                          <a:endParaRPr lang="en-US" sz="18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solidFill>
                                <a:schemeClr val="bg1"/>
                              </a:solidFill>
                              <a:effectLst/>
                            </a:rPr>
                            <a:t>877</a:t>
                          </a:r>
                          <a:endParaRPr lang="en-US" sz="1800" dirty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solidFill>
                                <a:schemeClr val="bg1"/>
                              </a:solidFill>
                              <a:effectLst/>
                            </a:rPr>
                            <a:t>519</a:t>
                          </a:r>
                          <a:endParaRPr lang="en-US" sz="1800" dirty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 vMerge="1"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800" dirty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744035584"/>
                      </a:ext>
                    </a:extLst>
                  </a:tr>
                  <a:tr h="494575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solidFill>
                                <a:schemeClr val="bg1"/>
                              </a:solidFill>
                              <a:effectLst/>
                            </a:rPr>
                            <a:t>mean</a:t>
                          </a:r>
                          <a:endParaRPr lang="en-US" sz="18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solidFill>
                                <a:schemeClr val="bg1"/>
                              </a:solidFill>
                              <a:effectLst/>
                            </a:rPr>
                            <a:t>10.12</a:t>
                          </a:r>
                          <a:endParaRPr lang="en-US" sz="1800" dirty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solidFill>
                                <a:schemeClr val="bg1"/>
                              </a:solidFill>
                              <a:effectLst/>
                            </a:rPr>
                            <a:t>13.27</a:t>
                          </a:r>
                          <a:endParaRPr lang="en-US" sz="1800" dirty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 vMerge="1"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800" dirty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3186311601"/>
                      </a:ext>
                    </a:extLst>
                  </a:tr>
                  <a:tr h="494575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solidFill>
                                <a:schemeClr val="bg1"/>
                              </a:solidFill>
                              <a:effectLst/>
                            </a:rPr>
                            <a:t>median</a:t>
                          </a:r>
                          <a:endParaRPr lang="en-US" sz="18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solidFill>
                                <a:schemeClr val="bg1"/>
                              </a:solidFill>
                              <a:effectLst/>
                            </a:rPr>
                            <a:t>3.29</a:t>
                          </a:r>
                          <a:endParaRPr lang="en-US" sz="18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solidFill>
                                <a:schemeClr val="bg1"/>
                              </a:solidFill>
                              <a:effectLst/>
                            </a:rPr>
                            <a:t>4.577</a:t>
                          </a:r>
                          <a:endParaRPr lang="en-US" sz="1800" dirty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 vMerge="1"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800" dirty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284903920"/>
                      </a:ext>
                    </a:extLst>
                  </a:tr>
                  <a:tr h="494575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solidFill>
                                <a:schemeClr val="bg1"/>
                              </a:solidFill>
                              <a:effectLst/>
                            </a:rPr>
                            <a:t>stdev</a:t>
                          </a:r>
                          <a:endParaRPr lang="en-US" sz="18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solidFill>
                                <a:schemeClr val="bg1"/>
                              </a:solidFill>
                              <a:effectLst/>
                            </a:rPr>
                            <a:t>24.27</a:t>
                          </a:r>
                          <a:endParaRPr lang="en-US" sz="18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solidFill>
                                <a:schemeClr val="bg1"/>
                              </a:solidFill>
                              <a:effectLst/>
                            </a:rPr>
                            <a:t>28.2</a:t>
                          </a:r>
                          <a:endParaRPr lang="en-US" sz="1800" dirty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 vMerge="1"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800" dirty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2394852202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742221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112"/>
            <a:ext cx="8229600" cy="1143001"/>
          </a:xfrm>
        </p:spPr>
        <p:txBody>
          <a:bodyPr/>
          <a:lstStyle/>
          <a:p>
            <a:r>
              <a:rPr lang="en-US" dirty="0"/>
              <a:t>PLPT-GLM-005</a:t>
            </a:r>
            <a:br>
              <a:rPr lang="en-US" dirty="0"/>
            </a:br>
            <a:r>
              <a:rPr lang="en-US" sz="2400" dirty="0"/>
              <a:t>GLM Flash DE &amp; Location w/ref ISS/LIS (</a:t>
            </a:r>
            <a:r>
              <a:rPr lang="en-US" sz="2400" dirty="0" err="1"/>
              <a:t>Virts</a:t>
            </a:r>
            <a:r>
              <a:rPr lang="en-US" sz="2400" dirty="0"/>
              <a:t>/NPP)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10375" y="5946775"/>
            <a:ext cx="2133600" cy="365125"/>
          </a:xfrm>
        </p:spPr>
        <p:txBody>
          <a:bodyPr/>
          <a:lstStyle/>
          <a:p>
            <a:fld id="{615ADB79-25D6-47C0-AB51-22A13A0BBB50}" type="slidenum">
              <a:rPr lang="en-US" altLang="en-US" smtClean="0"/>
              <a:pPr/>
              <a:t>39</a:t>
            </a:fld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32" t="3854" r="23203"/>
          <a:stretch/>
        </p:blipFill>
        <p:spPr>
          <a:xfrm>
            <a:off x="5625066" y="1111534"/>
            <a:ext cx="3318909" cy="51222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31" t="29643" b="30714"/>
          <a:stretch/>
        </p:blipFill>
        <p:spPr>
          <a:xfrm>
            <a:off x="266554" y="1111533"/>
            <a:ext cx="5100783" cy="512229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67245" y="1171531"/>
            <a:ext cx="339634" cy="1915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62468" y="6410619"/>
            <a:ext cx="3909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Full analysis included ~250,000 flashes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848350" y="6191250"/>
            <a:ext cx="2705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Full analysis (of which this is a part) ~188,000  flashes</a:t>
            </a:r>
          </a:p>
        </p:txBody>
      </p:sp>
    </p:spTree>
    <p:extLst>
      <p:ext uri="{BB962C8B-B14F-4D97-AF65-F5344CB8AC3E}">
        <p14:creationId xmlns:p14="http://schemas.microsoft.com/office/powerpoint/2010/main" val="20209611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1682845" y="46770"/>
            <a:ext cx="5791201" cy="1143000"/>
          </a:xfrm>
          <a:prstGeom prst="rect">
            <a:avLst/>
          </a:prstGeom>
        </p:spPr>
        <p:txBody>
          <a:bodyPr/>
          <a:lstStyle/>
          <a:p>
            <a:r>
              <a:rPr lang="en-US" sz="3200" b="1" dirty="0">
                <a:cs typeface="Arial" pitchFamily="34" charset="0"/>
              </a:rPr>
              <a:t>GLM  Overview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1078A-E944-47F9-B7BA-CEAF4D470424}" type="slidenum">
              <a:rPr lang="en-US" altLang="en-US" smtClean="0"/>
              <a:pPr/>
              <a:t>4</a:t>
            </a:fld>
            <a:endParaRPr lang="en-US" alt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9" y="1561645"/>
            <a:ext cx="2789685" cy="39014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095637" y="2156181"/>
            <a:ext cx="3048726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b="1" dirty="0">
                <a:solidFill>
                  <a:srgbClr val="FFC000"/>
                </a:solidFill>
              </a:rPr>
              <a:t>INSTRUMENT DETAILS:</a:t>
            </a:r>
          </a:p>
          <a:p>
            <a:pPr>
              <a:buFont typeface="Arial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 High-speed nadir-staring camera </a:t>
            </a:r>
          </a:p>
          <a:p>
            <a:pPr>
              <a:buFont typeface="Arial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 CCD imager (1372x1300 pixels)</a:t>
            </a:r>
          </a:p>
          <a:p>
            <a:pPr>
              <a:buFont typeface="Arial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 Near uniform spatial resolution </a:t>
            </a:r>
          </a:p>
          <a:p>
            <a:pPr>
              <a:buFont typeface="Arial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 8 km nadir, 14 km edge of FOV</a:t>
            </a:r>
          </a:p>
          <a:p>
            <a:pPr>
              <a:buFont typeface="Arial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 Coverage up to 52 N latitude</a:t>
            </a:r>
          </a:p>
          <a:p>
            <a:pPr>
              <a:buFont typeface="Arial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 Single band 777.4 nm</a:t>
            </a:r>
          </a:p>
          <a:p>
            <a:pPr>
              <a:buFont typeface="Arial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 2 </a:t>
            </a:r>
            <a:r>
              <a:rPr lang="en-US" sz="1600" dirty="0" err="1">
                <a:solidFill>
                  <a:schemeClr val="bg1"/>
                </a:solidFill>
              </a:rPr>
              <a:t>ms</a:t>
            </a:r>
            <a:r>
              <a:rPr lang="en-US" sz="1600" dirty="0">
                <a:solidFill>
                  <a:schemeClr val="bg1"/>
                </a:solidFill>
              </a:rPr>
              <a:t> frame rate</a:t>
            </a:r>
          </a:p>
          <a:p>
            <a:pPr>
              <a:buFont typeface="Arial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 7.7 Mbps downlink data rate </a:t>
            </a:r>
          </a:p>
          <a:p>
            <a:pPr marL="742950" lvl="1" indent="-285750">
              <a:buFont typeface="Courier New" charset="0"/>
              <a:buChar char="o"/>
            </a:pPr>
            <a:r>
              <a:rPr lang="en-US" sz="1600" dirty="0">
                <a:solidFill>
                  <a:schemeClr val="bg1"/>
                </a:solidFill>
              </a:rPr>
              <a:t> TRMM/LIS only 8 kbps</a:t>
            </a:r>
          </a:p>
          <a:p>
            <a:pPr>
              <a:buFont typeface="Arial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 20 sec product latency </a:t>
            </a:r>
            <a:endParaRPr lang="en-US" sz="1600" i="0" dirty="0">
              <a:solidFill>
                <a:schemeClr val="bg1"/>
              </a:solidFill>
              <a:effectLst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30911" y="5954137"/>
            <a:ext cx="76369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C000"/>
                </a:solidFill>
                <a:ea typeface="Apple Chancery" charset="0"/>
                <a:cs typeface="Apple Chancery" charset="0"/>
              </a:rPr>
              <a:t>GLM is the first lightning mapper to be flown in geostationary orbit. Heritage LEO sensors include: Optical Transient Detector (1995-2000), and TRMM/LIS (1997-2015) </a:t>
            </a: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-120328" y="1720293"/>
            <a:ext cx="2844799" cy="3703320"/>
          </a:xfrm>
          <a:prstGeom prst="rect">
            <a:avLst/>
          </a:pr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bg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bg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  <a:tabLst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  <a:tab pos="9598025" algn="l"/>
              </a:tabLst>
            </a:pPr>
            <a:r>
              <a:rPr lang="en-GB" altLang="x-none" sz="1800" b="1" dirty="0">
                <a:solidFill>
                  <a:srgbClr val="FFC000"/>
                </a:solidFill>
              </a:rPr>
              <a:t>REQUIREMENTS:</a:t>
            </a:r>
          </a:p>
          <a:p>
            <a:pPr lvl="1">
              <a:buFont typeface="Arial" charset="0"/>
              <a:buChar char="•"/>
              <a:tabLst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  <a:tab pos="9598025" algn="l"/>
              </a:tabLst>
            </a:pPr>
            <a:r>
              <a:rPr lang="en-GB" altLang="x-none" sz="1600" dirty="0"/>
              <a:t>Provide continuous, full-disk lightning measurements for storm warning and </a:t>
            </a:r>
            <a:r>
              <a:rPr lang="en-GB" altLang="x-none" sz="1600" dirty="0" err="1"/>
              <a:t>nowcasting</a:t>
            </a:r>
            <a:r>
              <a:rPr lang="en-GB" altLang="x-none" sz="1600" dirty="0"/>
              <a:t>.</a:t>
            </a:r>
            <a:endParaRPr lang="en-GB" altLang="x-none" sz="1000" dirty="0"/>
          </a:p>
          <a:p>
            <a:pPr marL="457200" lvl="1" indent="0">
              <a:buNone/>
              <a:tabLst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  <a:tab pos="9598025" algn="l"/>
              </a:tabLst>
            </a:pPr>
            <a:r>
              <a:rPr lang="en-GB" altLang="x-none" sz="1600" dirty="0"/>
              <a:t>                                                   </a:t>
            </a:r>
          </a:p>
          <a:p>
            <a:pPr lvl="1">
              <a:buFont typeface="Arial" charset="0"/>
              <a:buChar char="•"/>
              <a:tabLst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  <a:tab pos="9598025" algn="l"/>
              </a:tabLst>
            </a:pPr>
            <a:r>
              <a:rPr lang="en-GB" altLang="x-none" sz="1600" dirty="0"/>
              <a:t>Provide early warning of tornadic activity. </a:t>
            </a:r>
            <a:endParaRPr lang="en-GB" altLang="x-none" sz="1200" dirty="0"/>
          </a:p>
          <a:p>
            <a:pPr lvl="1">
              <a:buFont typeface="Arial" charset="0"/>
              <a:buChar char="•"/>
              <a:tabLst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  <a:tab pos="9598025" algn="l"/>
              </a:tabLst>
            </a:pPr>
            <a:endParaRPr lang="en-GB" altLang="x-none" sz="1000" dirty="0"/>
          </a:p>
          <a:p>
            <a:pPr lvl="1">
              <a:buFont typeface="Arial" charset="0"/>
              <a:buChar char="•"/>
              <a:tabLst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  <a:tab pos="9598025" algn="l"/>
              </a:tabLst>
            </a:pPr>
            <a:r>
              <a:rPr lang="en-GB" altLang="x-none" sz="1600" dirty="0"/>
              <a:t>Accumulate a long-term database to track decadal changes [of lightning].</a:t>
            </a:r>
          </a:p>
        </p:txBody>
      </p:sp>
    </p:spTree>
    <p:extLst>
      <p:ext uri="{BB962C8B-B14F-4D97-AF65-F5344CB8AC3E}">
        <p14:creationId xmlns:p14="http://schemas.microsoft.com/office/powerpoint/2010/main" val="3071224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7070730" y="1876394"/>
            <a:ext cx="207327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Comparison with group data from independent space-based optical sensor</a:t>
            </a:r>
          </a:p>
          <a:p>
            <a:pPr marL="285750" indent="-285750">
              <a:buFont typeface="Arial" charset="0"/>
              <a:buChar char="•"/>
            </a:pPr>
            <a:endParaRPr lang="en-US" b="1" dirty="0">
              <a:solidFill>
                <a:srgbClr val="FFFF00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Sub-</a:t>
            </a:r>
            <a:r>
              <a:rPr lang="en-US" b="1" dirty="0" err="1">
                <a:solidFill>
                  <a:srgbClr val="FFFF00"/>
                </a:solidFill>
              </a:rPr>
              <a:t>ms</a:t>
            </a:r>
            <a:r>
              <a:rPr lang="en-US" b="1" dirty="0">
                <a:solidFill>
                  <a:srgbClr val="FFFF00"/>
                </a:solidFill>
              </a:rPr>
              <a:t> timing accuracy</a:t>
            </a:r>
          </a:p>
          <a:p>
            <a:pPr marL="285750" indent="-285750">
              <a:buFont typeface="Arial" charset="0"/>
              <a:buChar char="•"/>
            </a:pPr>
            <a:endParaRPr lang="en-US" b="1" dirty="0">
              <a:solidFill>
                <a:srgbClr val="FFFF00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Peak distance errors &lt; 3 km</a:t>
            </a:r>
          </a:p>
          <a:p>
            <a:pPr marL="285750" indent="-285750">
              <a:buFont typeface="Arial" charset="0"/>
              <a:buChar char="•"/>
            </a:pPr>
            <a:endParaRPr lang="en-US" b="1" dirty="0">
              <a:solidFill>
                <a:srgbClr val="FFFF00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~75,000 groups, or ~25,000 flashes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40</a:t>
            </a:fld>
            <a:endParaRPr lang="en-US" alt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86C104B-674A-F740-A962-6279EE990CFB}"/>
              </a:ext>
            </a:extLst>
          </p:cNvPr>
          <p:cNvSpPr/>
          <p:nvPr/>
        </p:nvSpPr>
        <p:spPr>
          <a:xfrm>
            <a:off x="115272" y="1600494"/>
            <a:ext cx="6903811" cy="509243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6BF3BD-0458-314B-851A-237BF806FF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1744332"/>
            <a:ext cx="4885509" cy="4804757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109148"/>
            <a:ext cx="8229600" cy="1143001"/>
          </a:xfrm>
        </p:spPr>
        <p:txBody>
          <a:bodyPr/>
          <a:lstStyle/>
          <a:p>
            <a:r>
              <a:rPr lang="en-US" dirty="0"/>
              <a:t>PLPT-GLM-005 </a:t>
            </a:r>
            <a:br>
              <a:rPr lang="en-US" sz="2800" dirty="0"/>
            </a:br>
            <a:r>
              <a:rPr lang="en-US" sz="2800" dirty="0"/>
              <a:t>Time/Location Accuracy (</a:t>
            </a:r>
            <a:r>
              <a:rPr lang="en-US" sz="2800" dirty="0" err="1"/>
              <a:t>Virts</a:t>
            </a:r>
            <a:r>
              <a:rPr lang="en-US" sz="2800" dirty="0"/>
              <a:t>/NPP)</a:t>
            </a:r>
            <a:br>
              <a:rPr lang="en-US" sz="2800" dirty="0"/>
            </a:br>
            <a:r>
              <a:rPr lang="en-US" sz="2400" dirty="0"/>
              <a:t>GLM-16 vs. ISS/LIS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7671285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PLPT-GLM-006</a:t>
            </a:r>
            <a:br>
              <a:rPr lang="en-US" dirty="0"/>
            </a:br>
            <a:r>
              <a:rPr lang="en-US" sz="2800" dirty="0"/>
              <a:t>LIP (Mach/USRA)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6466508" y="1679028"/>
            <a:ext cx="2687561" cy="4525963"/>
          </a:xfrm>
        </p:spPr>
        <p:txBody>
          <a:bodyPr/>
          <a:lstStyle/>
          <a:p>
            <a:r>
              <a:rPr lang="en-US" sz="2200" dirty="0">
                <a:solidFill>
                  <a:srgbClr val="FFFF00"/>
                </a:solidFill>
              </a:rPr>
              <a:t>21-March-2017</a:t>
            </a:r>
          </a:p>
          <a:p>
            <a:r>
              <a:rPr lang="en-US" sz="2200" dirty="0">
                <a:solidFill>
                  <a:srgbClr val="FFFF00"/>
                </a:solidFill>
              </a:rPr>
              <a:t>Out of the 47 flashes seen by the LIP (discontinuities in the electric field), 42 were detected by GLM (red crosses)</a:t>
            </a:r>
          </a:p>
          <a:p>
            <a:r>
              <a:rPr lang="en-US" sz="2200" dirty="0">
                <a:solidFill>
                  <a:srgbClr val="FFFF00"/>
                </a:solidFill>
              </a:rPr>
              <a:t>89% DE</a:t>
            </a:r>
          </a:p>
          <a:p>
            <a:r>
              <a:rPr lang="en-US" sz="2200" dirty="0">
                <a:solidFill>
                  <a:srgbClr val="FFFF00"/>
                </a:solidFill>
              </a:rPr>
              <a:t>Many more similar results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41</a:t>
            </a:fld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22" y="1345109"/>
            <a:ext cx="6228383" cy="519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5292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PLPT-GLM-006</a:t>
            </a:r>
            <a:br>
              <a:rPr lang="en-US" dirty="0"/>
            </a:br>
            <a:r>
              <a:rPr lang="en-US" sz="2800" dirty="0"/>
              <a:t>HAMMA (Brunner &amp; </a:t>
            </a:r>
            <a:r>
              <a:rPr lang="en-US" sz="2800" dirty="0" err="1"/>
              <a:t>Bitzer</a:t>
            </a:r>
            <a:r>
              <a:rPr lang="en-US" sz="2800" dirty="0"/>
              <a:t>, UAH)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6395977" y="1463675"/>
            <a:ext cx="2687561" cy="4525963"/>
          </a:xfrm>
        </p:spPr>
        <p:txBody>
          <a:bodyPr/>
          <a:lstStyle/>
          <a:p>
            <a:r>
              <a:rPr lang="en-US" sz="1800" dirty="0">
                <a:solidFill>
                  <a:srgbClr val="FFC000"/>
                </a:solidFill>
              </a:rPr>
              <a:t>HAMMA/LMA being used to better understand GLM DE:</a:t>
            </a:r>
          </a:p>
          <a:p>
            <a:pPr lvl="1">
              <a:buFont typeface="Courier New" charset="0"/>
              <a:buChar char="o"/>
            </a:pPr>
            <a:r>
              <a:rPr lang="en-US" sz="1400" dirty="0">
                <a:solidFill>
                  <a:srgbClr val="FFFF00"/>
                </a:solidFill>
              </a:rPr>
              <a:t>LMA sources combined, gridded, &amp; connected channels are formed.</a:t>
            </a:r>
          </a:p>
          <a:p>
            <a:pPr lvl="1">
              <a:buFont typeface="Courier New" charset="0"/>
              <a:buChar char="o"/>
            </a:pPr>
            <a:r>
              <a:rPr lang="en-US" sz="1400" dirty="0">
                <a:solidFill>
                  <a:srgbClr val="FFFF00"/>
                </a:solidFill>
              </a:rPr>
              <a:t>HAMMA E-field data used to estimate source photon strength </a:t>
            </a:r>
          </a:p>
          <a:p>
            <a:pPr lvl="1">
              <a:buFont typeface="Courier New" charset="0"/>
              <a:buChar char="o"/>
            </a:pPr>
            <a:r>
              <a:rPr lang="en-US" sz="1400" dirty="0">
                <a:solidFill>
                  <a:srgbClr val="FFFF00"/>
                </a:solidFill>
              </a:rPr>
              <a:t>Photons spread over frame-relevant channel segments</a:t>
            </a:r>
          </a:p>
          <a:p>
            <a:pPr lvl="1">
              <a:buFont typeface="Courier New" charset="0"/>
              <a:buChar char="o"/>
            </a:pPr>
            <a:r>
              <a:rPr lang="en-US" sz="1400" dirty="0">
                <a:solidFill>
                  <a:srgbClr val="FFFF00"/>
                </a:solidFill>
              </a:rPr>
              <a:t>Monte Carlo forward radiative transfer performed</a:t>
            </a:r>
          </a:p>
          <a:p>
            <a:pPr lvl="1">
              <a:buFont typeface="Courier New" charset="0"/>
              <a:buChar char="o"/>
            </a:pPr>
            <a:r>
              <a:rPr lang="en-US" sz="1400" dirty="0">
                <a:solidFill>
                  <a:srgbClr val="FFFF00"/>
                </a:solidFill>
              </a:rPr>
              <a:t>Photons gridded at cloud-top to simulate GLM events</a:t>
            </a:r>
          </a:p>
          <a:p>
            <a:pPr lvl="1">
              <a:buFont typeface="Courier New" charset="0"/>
              <a:buChar char="o"/>
            </a:pPr>
            <a:r>
              <a:rPr lang="en-US" sz="1400" dirty="0">
                <a:solidFill>
                  <a:srgbClr val="FFFF00"/>
                </a:solidFill>
              </a:rPr>
              <a:t>Simulation compared to real GLM data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42</a:t>
            </a:fld>
            <a:endParaRPr lang="en-US" altLang="en-US"/>
          </a:p>
        </p:txBody>
      </p:sp>
      <p:pic>
        <p:nvPicPr>
          <p:cNvPr id="8" name="Picture 7" descr="PG_20101025_channel_with_LMA_1stHAMMA_timestep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27" y="1494766"/>
            <a:ext cx="2355890" cy="2311021"/>
          </a:xfrm>
          <a:prstGeom prst="rect">
            <a:avLst/>
          </a:prstGeom>
        </p:spPr>
      </p:pic>
      <p:pic>
        <p:nvPicPr>
          <p:cNvPr id="9" name="Picture 8" descr="FEGS1_LWC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479" y="4059255"/>
            <a:ext cx="3331258" cy="2662220"/>
          </a:xfrm>
          <a:prstGeom prst="rect">
            <a:avLst/>
          </a:prstGeom>
        </p:spPr>
      </p:pic>
      <p:pic>
        <p:nvPicPr>
          <p:cNvPr id="10" name="Picture 9" descr="072614_withGL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421" y="1503858"/>
            <a:ext cx="3550569" cy="230192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96572" y="1494766"/>
            <a:ext cx="66075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LMA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979260" y="1447640"/>
            <a:ext cx="108234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HAMMA</a:t>
            </a:r>
            <a:endParaRPr lang="en-US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46339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212"/>
            <a:ext cx="8229600" cy="1143001"/>
          </a:xfrm>
        </p:spPr>
        <p:txBody>
          <a:bodyPr/>
          <a:lstStyle/>
          <a:p>
            <a:r>
              <a:rPr lang="en-US" dirty="0"/>
              <a:t>PLPT-GLM-009</a:t>
            </a:r>
            <a:br>
              <a:rPr lang="en-US" dirty="0"/>
            </a:br>
            <a:r>
              <a:rPr lang="en-US" sz="2800" dirty="0"/>
              <a:t>LCFA (Mach/USRA)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65262"/>
            <a:ext cx="8229600" cy="5011737"/>
          </a:xfrm>
        </p:spPr>
        <p:txBody>
          <a:bodyPr/>
          <a:lstStyle/>
          <a:p>
            <a:r>
              <a:rPr lang="en-US" dirty="0"/>
              <a:t>For the vast majority of flashes (which we have analyzed well over a million), the operational Lightning Cluster Filter Algorithm (LCFA) is working correctly</a:t>
            </a:r>
          </a:p>
          <a:p>
            <a:pPr lvl="1"/>
            <a:r>
              <a:rPr lang="en-US" sz="2400" dirty="0"/>
              <a:t>There are still a few minor issues (which are being addressed with WR’s and ADR’s, listed elsewhere)</a:t>
            </a:r>
          </a:p>
          <a:p>
            <a:r>
              <a:rPr lang="en-US" dirty="0"/>
              <a:t>The first “filter” of the LCFA is working well (eliminating all single group flashes)</a:t>
            </a:r>
          </a:p>
          <a:p>
            <a:pPr lvl="1"/>
            <a:r>
              <a:rPr lang="en-US" sz="2400" dirty="0"/>
              <a:t>There is a WR/ADR to improve the filter (current version is a “bit” too aggressive)</a:t>
            </a:r>
          </a:p>
          <a:p>
            <a:pPr lvl="1"/>
            <a:r>
              <a:rPr lang="en-US" sz="2400" dirty="0"/>
              <a:t>“Remove all 1 event flashes”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43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33707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"/>
            <a:ext cx="8229600" cy="1143001"/>
          </a:xfrm>
        </p:spPr>
        <p:txBody>
          <a:bodyPr/>
          <a:lstStyle/>
          <a:p>
            <a:r>
              <a:rPr lang="en-US" dirty="0"/>
              <a:t>PLPT-GLM-010</a:t>
            </a:r>
            <a:br>
              <a:rPr lang="en-US" dirty="0"/>
            </a:br>
            <a:r>
              <a:rPr lang="en-US" sz="2800" dirty="0"/>
              <a:t>L0-L1b Code </a:t>
            </a:r>
            <a:r>
              <a:rPr lang="en-US" sz="2800" dirty="0">
                <a:solidFill>
                  <a:prstClr val="white"/>
                </a:solidFill>
              </a:rPr>
              <a:t>(Mach/USRA)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" y="1465263"/>
            <a:ext cx="4076700" cy="4983162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Overall, the code is working pursuant to specification</a:t>
            </a:r>
          </a:p>
          <a:p>
            <a:pPr lvl="1"/>
            <a:r>
              <a:rPr lang="en-US" dirty="0">
                <a:solidFill>
                  <a:srgbClr val="FFFF00"/>
                </a:solidFill>
              </a:rPr>
              <a:t>Again, a few minor issues are being addressed by WR’s and ADR’s</a:t>
            </a:r>
          </a:p>
          <a:p>
            <a:pPr lvl="1"/>
            <a:r>
              <a:rPr lang="en-US" dirty="0">
                <a:solidFill>
                  <a:srgbClr val="FFFF00"/>
                </a:solidFill>
              </a:rPr>
              <a:t>improvements beyond spec still possible</a:t>
            </a:r>
          </a:p>
          <a:p>
            <a:r>
              <a:rPr lang="en-US" dirty="0">
                <a:solidFill>
                  <a:srgbClr val="FFFF00"/>
                </a:solidFill>
              </a:rPr>
              <a:t>The loss of the first pulse (coherency algorithm) does not make a major impact on the timing of GLM flashes (see figure)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44</a:t>
            </a:fld>
            <a:endParaRPr lang="en-US" altLang="en-US"/>
          </a:p>
        </p:txBody>
      </p:sp>
      <p:sp>
        <p:nvSpPr>
          <p:cNvPr id="6" name="Rectangle 5"/>
          <p:cNvSpPr/>
          <p:nvPr/>
        </p:nvSpPr>
        <p:spPr>
          <a:xfrm>
            <a:off x="4076700" y="1250900"/>
            <a:ext cx="5048250" cy="281790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350" y="1343376"/>
            <a:ext cx="4648199" cy="2661511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3752851" y="4156069"/>
            <a:ext cx="5353048" cy="2565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20000"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bg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bg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>
                <a:solidFill>
                  <a:srgbClr val="FFFF00"/>
                </a:solidFill>
              </a:rPr>
              <a:t>The mean time change for the flash is 30 </a:t>
            </a:r>
            <a:r>
              <a:rPr lang="en-US" dirty="0" err="1">
                <a:solidFill>
                  <a:srgbClr val="FFFF00"/>
                </a:solidFill>
              </a:rPr>
              <a:t>ms</a:t>
            </a:r>
            <a:endParaRPr lang="en-US" dirty="0">
              <a:solidFill>
                <a:srgbClr val="FFFF00"/>
              </a:solidFill>
            </a:endParaRPr>
          </a:p>
          <a:p>
            <a:pPr lvl="1"/>
            <a:r>
              <a:rPr lang="en-US" dirty="0">
                <a:solidFill>
                  <a:srgbClr val="FFFF00"/>
                </a:solidFill>
              </a:rPr>
              <a:t>The median time change is 4 </a:t>
            </a:r>
            <a:r>
              <a:rPr lang="en-US" dirty="0" err="1">
                <a:solidFill>
                  <a:srgbClr val="FFFF00"/>
                </a:solidFill>
              </a:rPr>
              <a:t>ms</a:t>
            </a:r>
            <a:endParaRPr lang="en-US" dirty="0">
              <a:solidFill>
                <a:srgbClr val="FFFF00"/>
              </a:solidFill>
            </a:endParaRPr>
          </a:p>
          <a:p>
            <a:pPr lvl="1"/>
            <a:r>
              <a:rPr lang="en-US" dirty="0">
                <a:solidFill>
                  <a:srgbClr val="FFFF00"/>
                </a:solidFill>
              </a:rPr>
              <a:t>The start time of 47% of GLM flashes would change by less than 2 </a:t>
            </a:r>
            <a:r>
              <a:rPr lang="en-US" dirty="0" err="1">
                <a:solidFill>
                  <a:srgbClr val="FFFF00"/>
                </a:solidFill>
              </a:rPr>
              <a:t>ms</a:t>
            </a:r>
            <a:endParaRPr lang="en-US" dirty="0">
              <a:solidFill>
                <a:srgbClr val="FFFF00"/>
              </a:solidFill>
            </a:endParaRPr>
          </a:p>
          <a:p>
            <a:pPr lvl="1"/>
            <a:r>
              <a:rPr lang="en-US" dirty="0">
                <a:solidFill>
                  <a:srgbClr val="FFFF00"/>
                </a:solidFill>
              </a:rPr>
              <a:t>Dataset: ~200,000 flashes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5751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PLPT-GLM-011</a:t>
            </a:r>
            <a:br>
              <a:rPr lang="en-US" dirty="0">
                <a:latin typeface="Calibri" charset="0"/>
                <a:ea typeface="Calibri" charset="0"/>
                <a:cs typeface="Times New Roman" charset="0"/>
              </a:rPr>
            </a:br>
            <a:r>
              <a:rPr lang="en-US" sz="2800" dirty="0">
                <a:latin typeface="Calibri" charset="0"/>
                <a:ea typeface="Calibri" charset="0"/>
                <a:cs typeface="Times New Roman" charset="0"/>
              </a:rPr>
              <a:t> INR (Flight and GS Projects)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103" y="1096963"/>
            <a:ext cx="4688541" cy="5124164"/>
          </a:xfrm>
        </p:spPr>
        <p:txBody>
          <a:bodyPr/>
          <a:lstStyle/>
          <a:p>
            <a:r>
              <a:rPr lang="en-US" sz="2000" dirty="0" err="1">
                <a:solidFill>
                  <a:srgbClr val="FFFF00"/>
                </a:solidFill>
              </a:rPr>
              <a:t>Carr</a:t>
            </a:r>
            <a:r>
              <a:rPr lang="en-US" sz="2000" dirty="0">
                <a:solidFill>
                  <a:srgbClr val="FFFF00"/>
                </a:solidFill>
              </a:rPr>
              <a:t> Astronautics/Harris/LMATC show GLM meets PORD-level event navigation requirement (upper-right) </a:t>
            </a:r>
          </a:p>
          <a:p>
            <a:pPr lvl="1"/>
            <a:r>
              <a:rPr lang="en-US" sz="1800" dirty="0">
                <a:solidFill>
                  <a:srgbClr val="FFFF00"/>
                </a:solidFill>
              </a:rPr>
              <a:t>Navigated GLM background images compared to ABI Band 3 images, compensated for cloud motion</a:t>
            </a:r>
          </a:p>
          <a:p>
            <a:pPr lvl="1"/>
            <a:r>
              <a:rPr lang="en-US" sz="1800" dirty="0">
                <a:solidFill>
                  <a:srgbClr val="FFFF00"/>
                </a:solidFill>
              </a:rPr>
              <a:t>PORD 094 requirement (|</a:t>
            </a:r>
            <a:r>
              <a:rPr lang="el-GR" sz="1800" dirty="0">
                <a:solidFill>
                  <a:srgbClr val="FFFF00"/>
                </a:solidFill>
              </a:rPr>
              <a:t>μ</a:t>
            </a:r>
            <a:r>
              <a:rPr lang="en-US" sz="1800" dirty="0">
                <a:solidFill>
                  <a:srgbClr val="FFFF00"/>
                </a:solidFill>
              </a:rPr>
              <a:t>+3</a:t>
            </a:r>
            <a:r>
              <a:rPr lang="el-GR" sz="1800" dirty="0">
                <a:solidFill>
                  <a:srgbClr val="FFFF00"/>
                </a:solidFill>
              </a:rPr>
              <a:t>σ</a:t>
            </a:r>
            <a:r>
              <a:rPr lang="en-US" sz="1800" dirty="0">
                <a:solidFill>
                  <a:srgbClr val="FFFF00"/>
                </a:solidFill>
              </a:rPr>
              <a:t>| &lt; 112 </a:t>
            </a:r>
            <a:r>
              <a:rPr lang="el-GR" sz="1800" dirty="0">
                <a:solidFill>
                  <a:srgbClr val="FFFF00"/>
                </a:solidFill>
              </a:rPr>
              <a:t>μ</a:t>
            </a:r>
            <a:r>
              <a:rPr lang="en-US" sz="1800" dirty="0">
                <a:solidFill>
                  <a:srgbClr val="FFFF00"/>
                </a:solidFill>
              </a:rPr>
              <a:t>rad = 4 km)</a:t>
            </a:r>
          </a:p>
          <a:p>
            <a:pPr lvl="1"/>
            <a:r>
              <a:rPr lang="en-US" sz="1800" dirty="0">
                <a:solidFill>
                  <a:srgbClr val="FFFF00"/>
                </a:solidFill>
              </a:rPr>
              <a:t>More rigorous than MRD 1259 requirement (|</a:t>
            </a:r>
            <a:r>
              <a:rPr lang="el-GR" sz="1800" dirty="0">
                <a:solidFill>
                  <a:srgbClr val="FFFF00"/>
                </a:solidFill>
              </a:rPr>
              <a:t>μ</a:t>
            </a:r>
            <a:r>
              <a:rPr lang="en-US" sz="1800" dirty="0">
                <a:solidFill>
                  <a:srgbClr val="FFFF00"/>
                </a:solidFill>
              </a:rPr>
              <a:t>+3</a:t>
            </a:r>
            <a:r>
              <a:rPr lang="el-GR" sz="1800" dirty="0">
                <a:solidFill>
                  <a:srgbClr val="FFFF00"/>
                </a:solidFill>
              </a:rPr>
              <a:t>σ</a:t>
            </a:r>
            <a:r>
              <a:rPr lang="en-US" sz="1800" dirty="0">
                <a:solidFill>
                  <a:srgbClr val="FFFF00"/>
                </a:solidFill>
              </a:rPr>
              <a:t>| &lt; 140 </a:t>
            </a:r>
            <a:r>
              <a:rPr lang="el-GR" sz="1800" dirty="0">
                <a:solidFill>
                  <a:srgbClr val="FFFF00"/>
                </a:solidFill>
              </a:rPr>
              <a:t>μ</a:t>
            </a:r>
            <a:r>
              <a:rPr lang="en-US" sz="1800" dirty="0">
                <a:solidFill>
                  <a:srgbClr val="FFFF00"/>
                </a:solidFill>
              </a:rPr>
              <a:t>rad </a:t>
            </a:r>
          </a:p>
          <a:p>
            <a:pPr marL="457200" lvl="1" indent="0">
              <a:buNone/>
            </a:pPr>
            <a:r>
              <a:rPr lang="en-US" sz="1800" dirty="0">
                <a:solidFill>
                  <a:srgbClr val="FFFF00"/>
                </a:solidFill>
              </a:rPr>
              <a:t>     = 5 km)</a:t>
            </a:r>
            <a:r>
              <a:rPr lang="en-US" sz="1800" dirty="0">
                <a:solidFill>
                  <a:srgbClr val="C00000"/>
                </a:solidFill>
              </a:rPr>
              <a:t>  </a:t>
            </a:r>
          </a:p>
          <a:p>
            <a:pPr lvl="1"/>
            <a:r>
              <a:rPr lang="en-US" sz="1800" dirty="0">
                <a:solidFill>
                  <a:srgbClr val="FFC000"/>
                </a:solidFill>
              </a:rPr>
              <a:t>82</a:t>
            </a:r>
            <a:r>
              <a:rPr lang="el-GR" sz="1800" dirty="0">
                <a:solidFill>
                  <a:srgbClr val="FFFF00"/>
                </a:solidFill>
              </a:rPr>
              <a:t> </a:t>
            </a:r>
            <a:r>
              <a:rPr lang="el-GR" sz="1800" dirty="0">
                <a:solidFill>
                  <a:srgbClr val="FFC000"/>
                </a:solidFill>
              </a:rPr>
              <a:t>μ</a:t>
            </a:r>
            <a:r>
              <a:rPr lang="en-US" sz="1800" dirty="0">
                <a:solidFill>
                  <a:srgbClr val="FFC000"/>
                </a:solidFill>
              </a:rPr>
              <a:t>rad(5km/140 </a:t>
            </a:r>
            <a:r>
              <a:rPr lang="en-US" sz="1800" dirty="0" err="1">
                <a:solidFill>
                  <a:srgbClr val="FFC000"/>
                </a:solidFill>
              </a:rPr>
              <a:t>urad</a:t>
            </a:r>
            <a:r>
              <a:rPr lang="en-US" sz="1800" dirty="0">
                <a:solidFill>
                  <a:srgbClr val="FFC000"/>
                </a:solidFill>
              </a:rPr>
              <a:t>) = 2.9 km</a:t>
            </a:r>
            <a:endParaRPr lang="en-US" sz="3200" dirty="0">
              <a:solidFill>
                <a:srgbClr val="FFC000"/>
              </a:solidFill>
            </a:endParaRPr>
          </a:p>
          <a:p>
            <a:pPr marL="457200" lvl="1" indent="0">
              <a:buNone/>
            </a:pPr>
            <a:endParaRPr lang="en-US" sz="1800" dirty="0">
              <a:solidFill>
                <a:srgbClr val="FFFF00"/>
              </a:solidFill>
            </a:endParaRPr>
          </a:p>
          <a:p>
            <a:r>
              <a:rPr lang="en-US" sz="2000" dirty="0">
                <a:solidFill>
                  <a:srgbClr val="FFFF00"/>
                </a:solidFill>
              </a:rPr>
              <a:t>Excellent overlap of GS flashes to flashes generated by offline LMATC-GPA-LCFA output (lower-right)</a:t>
            </a:r>
          </a:p>
          <a:p>
            <a:pPr lvl="1"/>
            <a:r>
              <a:rPr lang="en-US" sz="1800" dirty="0">
                <a:solidFill>
                  <a:srgbClr val="FFC000"/>
                </a:solidFill>
              </a:rPr>
              <a:t>Offset</a:t>
            </a:r>
            <a:r>
              <a:rPr lang="el-GR" sz="1800" dirty="0">
                <a:solidFill>
                  <a:srgbClr val="FFC000"/>
                </a:solidFill>
              </a:rPr>
              <a:t> </a:t>
            </a:r>
            <a:r>
              <a:rPr lang="en-US" sz="1800" dirty="0">
                <a:solidFill>
                  <a:srgbClr val="FFC000"/>
                </a:solidFill>
              </a:rPr>
              <a:t>= 19.5 </a:t>
            </a:r>
            <a:r>
              <a:rPr lang="el-GR" sz="1800" dirty="0">
                <a:solidFill>
                  <a:srgbClr val="FFC000"/>
                </a:solidFill>
              </a:rPr>
              <a:t>μ</a:t>
            </a:r>
            <a:r>
              <a:rPr lang="en-US" sz="1800" dirty="0">
                <a:solidFill>
                  <a:srgbClr val="FFC000"/>
                </a:solidFill>
              </a:rPr>
              <a:t>rad  = 0.7 km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45</a:t>
            </a:fld>
            <a:endParaRPr lang="en-US" alt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7304"/>
          <a:stretch/>
        </p:blipFill>
        <p:spPr>
          <a:xfrm>
            <a:off x="5303520" y="1188720"/>
            <a:ext cx="3383280" cy="26025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9654" y="3903287"/>
            <a:ext cx="3383280" cy="253670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Left Brace 9"/>
          <p:cNvSpPr/>
          <p:nvPr/>
        </p:nvSpPr>
        <p:spPr>
          <a:xfrm rot="16200000">
            <a:off x="6635926" y="2608732"/>
            <a:ext cx="148317" cy="313766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197539" y="2783214"/>
            <a:ext cx="889604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~ </a:t>
            </a: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82</a:t>
            </a:r>
            <a:r>
              <a:rPr lang="en-US" sz="1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𝛍rad</a:t>
            </a:r>
          </a:p>
        </p:txBody>
      </p:sp>
    </p:spTree>
    <p:extLst>
      <p:ext uri="{BB962C8B-B14F-4D97-AF65-F5344CB8AC3E}">
        <p14:creationId xmlns:p14="http://schemas.microsoft.com/office/powerpoint/2010/main" val="9430342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PLPT-GLM-011</a:t>
            </a:r>
            <a:br>
              <a:rPr lang="en-US" dirty="0">
                <a:latin typeface="Calibri" charset="0"/>
                <a:ea typeface="Calibri" charset="0"/>
                <a:cs typeface="Times New Roman" charset="0"/>
              </a:rPr>
            </a:br>
            <a:r>
              <a:rPr lang="en-US" sz="2800" dirty="0">
                <a:latin typeface="Calibri" charset="0"/>
                <a:ea typeface="Calibri" charset="0"/>
                <a:cs typeface="Times New Roman" charset="0"/>
              </a:rPr>
              <a:t>Laser Beacon INR (Buechler/UAH)</a:t>
            </a:r>
            <a:endParaRPr lang="en-US" sz="2800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5790936" y="3431728"/>
            <a:ext cx="2753153" cy="2795729"/>
          </a:xfrm>
        </p:spPr>
        <p:txBody>
          <a:bodyPr/>
          <a:lstStyle/>
          <a:p>
            <a:r>
              <a:rPr lang="en-US" sz="1800" dirty="0">
                <a:solidFill>
                  <a:srgbClr val="FFFF00"/>
                </a:solidFill>
              </a:rPr>
              <a:t>GOES-16 24 Hour Test </a:t>
            </a:r>
            <a:br>
              <a:rPr lang="en-US" sz="1800" dirty="0">
                <a:solidFill>
                  <a:srgbClr val="FFFF00"/>
                </a:solidFill>
              </a:rPr>
            </a:br>
            <a:r>
              <a:rPr lang="en-US" sz="1800" dirty="0">
                <a:solidFill>
                  <a:srgbClr val="FFFF00"/>
                </a:solidFill>
              </a:rPr>
              <a:t>17-18 Oct 2018</a:t>
            </a:r>
          </a:p>
          <a:p>
            <a:pPr lvl="1"/>
            <a:r>
              <a:rPr lang="en-US" sz="1800" dirty="0">
                <a:solidFill>
                  <a:srgbClr val="FFFF00"/>
                </a:solidFill>
              </a:rPr>
              <a:t>Can be used to help meet the MRD 5 km pointing requirement</a:t>
            </a:r>
          </a:p>
          <a:p>
            <a:endParaRPr lang="en-US" sz="1800" dirty="0">
              <a:solidFill>
                <a:srgbClr val="FFFF00"/>
              </a:solidFill>
            </a:endParaRPr>
          </a:p>
          <a:p>
            <a:r>
              <a:rPr lang="en-US" sz="1800" dirty="0">
                <a:solidFill>
                  <a:srgbClr val="FFFF00"/>
                </a:solidFill>
              </a:rPr>
              <a:t>Lower Plot Shows Laser Beacon Locations in GLM data (30-Nov-2017)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46</a:t>
            </a:fld>
            <a:endParaRPr lang="en-US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2" t="11204" r="12917" b="7883"/>
          <a:stretch/>
        </p:blipFill>
        <p:spPr>
          <a:xfrm>
            <a:off x="390526" y="4213406"/>
            <a:ext cx="4781550" cy="2508069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323975" y="5386521"/>
            <a:ext cx="295275" cy="285750"/>
          </a:xfrm>
          <a:prstGeom prst="ellipse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848100" y="4962525"/>
            <a:ext cx="295275" cy="285750"/>
          </a:xfrm>
          <a:prstGeom prst="ellipse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867" y="1332477"/>
            <a:ext cx="3779399" cy="18726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26" y="1332477"/>
            <a:ext cx="4313696" cy="215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3429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212"/>
            <a:ext cx="8229600" cy="1143001"/>
          </a:xfrm>
        </p:spPr>
        <p:txBody>
          <a:bodyPr/>
          <a:lstStyle/>
          <a:p>
            <a:r>
              <a:rPr lang="en-US" dirty="0"/>
              <a:t>PLPT-GLM-012</a:t>
            </a:r>
            <a:br>
              <a:rPr lang="en-US" dirty="0"/>
            </a:br>
            <a:r>
              <a:rPr lang="en-US" sz="2800" dirty="0"/>
              <a:t>GLM BG DCC Radiances (Buechler/UAH)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0E245-9D50-4F3E-AC26-7B9CB19F70AC}" type="slidenum">
              <a:rPr lang="en-US" altLang="en-US" smtClean="0"/>
              <a:pPr/>
              <a:t>47</a:t>
            </a:fld>
            <a:endParaRPr lang="en-US" altLang="en-US"/>
          </a:p>
        </p:txBody>
      </p:sp>
      <p:sp>
        <p:nvSpPr>
          <p:cNvPr id="7" name="TextBox 6"/>
          <p:cNvSpPr txBox="1"/>
          <p:nvPr/>
        </p:nvSpPr>
        <p:spPr>
          <a:xfrm>
            <a:off x="6677827" y="1885347"/>
            <a:ext cx="229906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Values are </a:t>
            </a:r>
          </a:p>
          <a:p>
            <a:r>
              <a:rPr lang="en-US" b="1" dirty="0">
                <a:solidFill>
                  <a:srgbClr val="FFFF00"/>
                </a:solidFill>
              </a:rPr>
              <a:t>    </a:t>
            </a:r>
            <a:r>
              <a:rPr lang="en-US" b="1" dirty="0">
                <a:solidFill>
                  <a:srgbClr val="FFC000"/>
                </a:solidFill>
              </a:rPr>
              <a:t>~ 300 W/m2/</a:t>
            </a:r>
            <a:r>
              <a:rPr lang="en-US" b="1" dirty="0" err="1">
                <a:solidFill>
                  <a:srgbClr val="FFC000"/>
                </a:solidFill>
              </a:rPr>
              <a:t>sr</a:t>
            </a:r>
            <a:r>
              <a:rPr lang="en-US" b="1" dirty="0">
                <a:solidFill>
                  <a:srgbClr val="FFC000"/>
                </a:solidFill>
              </a:rPr>
              <a:t>/um</a:t>
            </a:r>
          </a:p>
          <a:p>
            <a:endParaRPr lang="en-US" b="1" dirty="0">
              <a:solidFill>
                <a:srgbClr val="FFC000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Values are lower than expected compared to LIS</a:t>
            </a:r>
          </a:p>
          <a:p>
            <a:pPr marL="285750" indent="-285750">
              <a:buFont typeface="Arial" charset="0"/>
              <a:buChar char="•"/>
            </a:pPr>
            <a:endParaRPr lang="en-US" b="1" dirty="0">
              <a:solidFill>
                <a:srgbClr val="FFFF00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Technique established for trending long-term</a:t>
            </a:r>
          </a:p>
          <a:p>
            <a:pPr marL="285750" indent="-285750">
              <a:buFont typeface="Arial" charset="0"/>
              <a:buChar char="•"/>
            </a:pPr>
            <a:endParaRPr lang="en-US" b="1" dirty="0">
              <a:solidFill>
                <a:srgbClr val="FFFF00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L1b </a:t>
            </a:r>
            <a:r>
              <a:rPr lang="en-US" b="1" dirty="0" err="1">
                <a:solidFill>
                  <a:srgbClr val="FFFF00"/>
                </a:solidFill>
              </a:rPr>
              <a:t>cal</a:t>
            </a:r>
            <a:r>
              <a:rPr lang="en-US" b="1" dirty="0">
                <a:solidFill>
                  <a:srgbClr val="FFFF00"/>
                </a:solidFill>
              </a:rPr>
              <a:t> BG product is very useful</a:t>
            </a:r>
          </a:p>
          <a:p>
            <a:pPr marL="285750" indent="-285750">
              <a:buFont typeface="Arial" charset="0"/>
              <a:buChar char="•"/>
            </a:pPr>
            <a:endParaRPr lang="en-US" b="1" dirty="0">
              <a:solidFill>
                <a:srgbClr val="FF0000"/>
              </a:solidFill>
            </a:endParaRPr>
          </a:p>
          <a:p>
            <a:pPr marL="285750" indent="-285750">
              <a:buFont typeface="Arial" charset="0"/>
              <a:buChar char="•"/>
            </a:pP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1935" y="1326985"/>
            <a:ext cx="6339840" cy="509243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154427" y="6138750"/>
            <a:ext cx="2610908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DCC Radiance (W/m2/</a:t>
            </a:r>
            <a:r>
              <a:rPr lang="en-US" sz="16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sr</a:t>
            </a:r>
            <a:r>
              <a:rPr lang="en-US" sz="16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/um)</a:t>
            </a:r>
            <a:endParaRPr lang="en-US" sz="1600" b="0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 rot="16200000">
            <a:off x="-184553" y="3605004"/>
            <a:ext cx="1055610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Frequency</a:t>
            </a:r>
            <a:endParaRPr lang="en-US" sz="1600" b="0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59" y="1592860"/>
            <a:ext cx="5990034" cy="461627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080" y="2044963"/>
            <a:ext cx="1517904" cy="1517904"/>
          </a:xfrm>
          <a:prstGeom prst="rect">
            <a:avLst/>
          </a:prstGeom>
          <a:ln w="25400">
            <a:solidFill>
              <a:schemeClr val="accent6">
                <a:lumMod val="40000"/>
                <a:lumOff val="60000"/>
              </a:schemeClr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1229016" y="2043401"/>
            <a:ext cx="1463040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ABI IR 11 </a:t>
            </a:r>
            <a:r>
              <a:rPr lang="el-GR" dirty="0">
                <a:solidFill>
                  <a:srgbClr val="002060"/>
                </a:solidFill>
              </a:rPr>
              <a:t>μ</a:t>
            </a:r>
            <a:r>
              <a:rPr lang="en-US" dirty="0">
                <a:solidFill>
                  <a:srgbClr val="002060"/>
                </a:solidFill>
              </a:rPr>
              <a:t>m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534" y="2043401"/>
            <a:ext cx="1519466" cy="1519466"/>
          </a:xfrm>
          <a:prstGeom prst="rect">
            <a:avLst/>
          </a:prstGeom>
          <a:ln w="25400">
            <a:solidFill>
              <a:schemeClr val="accent6">
                <a:lumMod val="40000"/>
                <a:lumOff val="60000"/>
              </a:schemeClr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3052534" y="2043401"/>
            <a:ext cx="1005840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GLM BG</a:t>
            </a:r>
          </a:p>
        </p:txBody>
      </p:sp>
    </p:spTree>
    <p:extLst>
      <p:ext uri="{BB962C8B-B14F-4D97-AF65-F5344CB8AC3E}">
        <p14:creationId xmlns:p14="http://schemas.microsoft.com/office/powerpoint/2010/main" val="11545691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"/>
            <a:ext cx="8229600" cy="1143001"/>
          </a:xfrm>
        </p:spPr>
        <p:txBody>
          <a:bodyPr/>
          <a:lstStyle/>
          <a:p>
            <a:r>
              <a:rPr lang="en-US" dirty="0"/>
              <a:t>PLPT-GLM-013</a:t>
            </a:r>
            <a:br>
              <a:rPr lang="en-US" dirty="0"/>
            </a:br>
            <a:r>
              <a:rPr lang="en-US" sz="2400" dirty="0"/>
              <a:t>Flash Energy Trending: TT/Lightning </a:t>
            </a:r>
            <a:r>
              <a:rPr lang="en-US" sz="1800" dirty="0"/>
              <a:t>(Koshak/MSFC)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0E245-9D50-4F3E-AC26-7B9CB19F70AC}" type="slidenum">
              <a:rPr lang="en-US" altLang="en-US" smtClean="0"/>
              <a:pPr/>
              <a:t>48</a:t>
            </a:fld>
            <a:endParaRPr lang="en-US" altLang="en-US"/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457200" y="6424084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A7AA11-AEC3-DB4F-8A59-F69C5CE6C25F}" type="slidenum">
              <a:rPr lang="en-US" altLang="x-none" smtClean="0"/>
              <a:pPr/>
              <a:t>48</a:t>
            </a:fld>
            <a:endParaRPr lang="en-US" altLang="x-none"/>
          </a:p>
        </p:txBody>
      </p:sp>
      <p:sp>
        <p:nvSpPr>
          <p:cNvPr id="8" name="Rectangle 3"/>
          <p:cNvSpPr>
            <a:spLocks/>
          </p:cNvSpPr>
          <p:nvPr/>
        </p:nvSpPr>
        <p:spPr bwMode="auto">
          <a:xfrm>
            <a:off x="6402292" y="1478310"/>
            <a:ext cx="2617519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38100" tIns="38100" rIns="38100" bIns="38100"/>
          <a:lstStyle>
            <a:lvl1pPr marL="247650" indent="-2476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buClr>
                <a:srgbClr val="FFFF00"/>
              </a:buClr>
              <a:buSzPct val="100000"/>
              <a:buFont typeface="Arial" charset="0"/>
              <a:buChar char="•"/>
            </a:pPr>
            <a:r>
              <a:rPr lang="en-US" altLang="x-none" sz="1800" dirty="0">
                <a:solidFill>
                  <a:srgbClr val="FFFF00"/>
                </a:solidFill>
                <a:latin typeface="+mn-lt"/>
                <a:ea typeface="System Font Bold" charset="0"/>
                <a:cs typeface="System Font Bold" charset="0"/>
                <a:sym typeface="System Font Bold" charset="0"/>
              </a:rPr>
              <a:t>Analysis Period:</a:t>
            </a:r>
          </a:p>
          <a:p>
            <a:pPr marL="0" indent="0">
              <a:buClr>
                <a:srgbClr val="FFFF00"/>
              </a:buClr>
              <a:buSzPct val="100000"/>
            </a:pPr>
            <a:r>
              <a:rPr lang="en-US" altLang="x-none" sz="1800" dirty="0">
                <a:solidFill>
                  <a:srgbClr val="FFFF00"/>
                </a:solidFill>
                <a:latin typeface="+mn-lt"/>
                <a:ea typeface="System Font Bold" charset="0"/>
                <a:cs typeface="System Font Bold" charset="0"/>
                <a:sym typeface="System Font Bold" charset="0"/>
              </a:rPr>
              <a:t>   2018: Jan 1 </a:t>
            </a:r>
            <a:r>
              <a:rPr lang="mr-IN" altLang="x-none" sz="1800" dirty="0">
                <a:solidFill>
                  <a:srgbClr val="FFFF00"/>
                </a:solidFill>
                <a:latin typeface="+mn-lt"/>
                <a:ea typeface="System Font Bold" charset="0"/>
                <a:cs typeface="System Font Bold" charset="0"/>
                <a:sym typeface="System Font Bold" charset="0"/>
              </a:rPr>
              <a:t>–</a:t>
            </a:r>
            <a:r>
              <a:rPr lang="en-US" altLang="x-none" sz="1800" dirty="0">
                <a:solidFill>
                  <a:srgbClr val="FFFF00"/>
                </a:solidFill>
                <a:latin typeface="+mn-lt"/>
                <a:ea typeface="System Font Bold" charset="0"/>
                <a:cs typeface="System Font Bold" charset="0"/>
                <a:sym typeface="System Font Bold" charset="0"/>
              </a:rPr>
              <a:t> Oct 15</a:t>
            </a:r>
          </a:p>
          <a:p>
            <a:pPr marL="0" indent="0">
              <a:buClr>
                <a:srgbClr val="FFFF00"/>
              </a:buClr>
              <a:buSzPct val="100000"/>
            </a:pPr>
            <a:r>
              <a:rPr lang="en-US" altLang="x-none" sz="1800" dirty="0">
                <a:solidFill>
                  <a:srgbClr val="FFFF00"/>
                </a:solidFill>
                <a:latin typeface="+mn-lt"/>
                <a:ea typeface="System Font Bold" charset="0"/>
                <a:cs typeface="System Font Bold" charset="0"/>
                <a:sym typeface="System Font Bold" charset="0"/>
              </a:rPr>
              <a:t>            (</a:t>
            </a:r>
            <a:r>
              <a:rPr lang="en-US" altLang="x-none" sz="1800" dirty="0">
                <a:solidFill>
                  <a:srgbClr val="FFC000"/>
                </a:solidFill>
                <a:latin typeface="+mn-lt"/>
                <a:ea typeface="System Font Bold" charset="0"/>
                <a:cs typeface="System Font Bold" charset="0"/>
                <a:sym typeface="System Font Bold" charset="0"/>
              </a:rPr>
              <a:t>9.5 months</a:t>
            </a:r>
            <a:r>
              <a:rPr lang="en-US" altLang="x-none" sz="1800" dirty="0">
                <a:solidFill>
                  <a:srgbClr val="FFFF00"/>
                </a:solidFill>
                <a:latin typeface="+mn-lt"/>
                <a:ea typeface="System Font Bold" charset="0"/>
                <a:cs typeface="System Font Bold" charset="0"/>
                <a:sym typeface="System Font Bold" charset="0"/>
              </a:rPr>
              <a:t>)</a:t>
            </a:r>
          </a:p>
          <a:p>
            <a:pPr marL="0" indent="0">
              <a:buClr>
                <a:srgbClr val="FFFF00"/>
              </a:buClr>
              <a:buSzPct val="100000"/>
            </a:pPr>
            <a:endParaRPr lang="en-US" altLang="x-none" sz="1800" dirty="0">
              <a:solidFill>
                <a:srgbClr val="FFFF00"/>
              </a:solidFill>
              <a:latin typeface="+mn-lt"/>
              <a:ea typeface="System Font Bold" charset="0"/>
              <a:cs typeface="System Font Bold" charset="0"/>
              <a:sym typeface="System Font Bold" charset="0"/>
            </a:endParaRPr>
          </a:p>
          <a:p>
            <a:pPr marL="285750" indent="-285750">
              <a:buClr>
                <a:srgbClr val="FFFF00"/>
              </a:buClr>
              <a:buSzPct val="100000"/>
              <a:buFont typeface="Arial" charset="0"/>
              <a:buChar char="•"/>
            </a:pPr>
            <a:r>
              <a:rPr lang="en-US" altLang="x-none" sz="1800" dirty="0">
                <a:solidFill>
                  <a:srgbClr val="FFFF00"/>
                </a:solidFill>
                <a:latin typeface="+mn-lt"/>
                <a:ea typeface="System Font Bold" charset="0"/>
                <a:cs typeface="System Font Bold" charset="0"/>
                <a:sym typeface="System Font Bold" charset="0"/>
              </a:rPr>
              <a:t>Almost </a:t>
            </a:r>
            <a:r>
              <a:rPr lang="en-US" altLang="x-none" sz="1800" dirty="0">
                <a:solidFill>
                  <a:srgbClr val="FFC000"/>
                </a:solidFill>
                <a:latin typeface="+mn-lt"/>
                <a:ea typeface="System Font Bold" charset="0"/>
                <a:cs typeface="System Font Bold" charset="0"/>
                <a:sym typeface="System Font Bold" charset="0"/>
              </a:rPr>
              <a:t>300 M</a:t>
            </a:r>
            <a:r>
              <a:rPr lang="en-US" altLang="x-none" sz="1800" dirty="0">
                <a:solidFill>
                  <a:srgbClr val="FFFF00"/>
                </a:solidFill>
                <a:latin typeface="+mn-lt"/>
                <a:ea typeface="System Font Bold" charset="0"/>
                <a:cs typeface="System Font Bold" charset="0"/>
                <a:sym typeface="System Font Bold" charset="0"/>
              </a:rPr>
              <a:t> flashes</a:t>
            </a:r>
          </a:p>
          <a:p>
            <a:pPr marL="285750" indent="-285750">
              <a:buClr>
                <a:srgbClr val="FFFF00"/>
              </a:buClr>
              <a:buSzPct val="100000"/>
              <a:buFont typeface="Arial" charset="0"/>
              <a:buChar char="•"/>
            </a:pPr>
            <a:endParaRPr lang="en-US" altLang="x-none" sz="1800" dirty="0">
              <a:solidFill>
                <a:srgbClr val="FFFF00"/>
              </a:solidFill>
              <a:latin typeface="+mn-lt"/>
              <a:ea typeface="System Font Bold" charset="0"/>
              <a:cs typeface="System Font Bold" charset="0"/>
              <a:sym typeface="System Font Bold" charset="0"/>
            </a:endParaRPr>
          </a:p>
          <a:p>
            <a:pPr marL="285750" indent="-285750">
              <a:buClr>
                <a:srgbClr val="FFFF00"/>
              </a:buClr>
              <a:buSzPct val="100000"/>
              <a:buFont typeface="Arial" charset="0"/>
              <a:buChar char="•"/>
            </a:pPr>
            <a:r>
              <a:rPr lang="en-US" altLang="x-none" sz="1800" dirty="0">
                <a:solidFill>
                  <a:srgbClr val="FFFF00"/>
                </a:solidFill>
                <a:ea typeface="System Font Bold" charset="0"/>
                <a:cs typeface="System Font Bold" charset="0"/>
                <a:sym typeface="System Font Bold" charset="0"/>
              </a:rPr>
              <a:t>removed flashes with </a:t>
            </a:r>
            <a:r>
              <a:rPr lang="en-US" altLang="x-none" sz="1800" dirty="0" err="1">
                <a:solidFill>
                  <a:srgbClr val="FFC000"/>
                </a:solidFill>
                <a:ea typeface="System Font Bold" charset="0"/>
                <a:cs typeface="System Font Bold" charset="0"/>
                <a:sym typeface="System Font Bold" charset="0"/>
              </a:rPr>
              <a:t>flash_quality_flag</a:t>
            </a:r>
            <a:r>
              <a:rPr lang="en-US" altLang="x-none" sz="1800" dirty="0">
                <a:solidFill>
                  <a:srgbClr val="FFC000"/>
                </a:solidFill>
                <a:ea typeface="System Font Bold" charset="0"/>
                <a:cs typeface="System Font Bold" charset="0"/>
                <a:sym typeface="System Font Bold" charset="0"/>
              </a:rPr>
              <a:t> ⧧ 0 </a:t>
            </a:r>
            <a:r>
              <a:rPr lang="en-US" altLang="x-none" sz="1800" dirty="0">
                <a:solidFill>
                  <a:srgbClr val="FFFF00"/>
                </a:solidFill>
                <a:ea typeface="System Font Bold" charset="0"/>
                <a:cs typeface="System Font Bold" charset="0"/>
                <a:sym typeface="System Font Bold" charset="0"/>
              </a:rPr>
              <a:t>to help remove high-bias from blooming/glint</a:t>
            </a:r>
          </a:p>
          <a:p>
            <a:pPr marL="285750" indent="-285750">
              <a:buClr>
                <a:srgbClr val="FFFF00"/>
              </a:buClr>
              <a:buSzPct val="100000"/>
              <a:buFont typeface="Arial" charset="0"/>
              <a:buChar char="•"/>
            </a:pPr>
            <a:endParaRPr lang="en-US" altLang="x-none" sz="1800" dirty="0">
              <a:solidFill>
                <a:srgbClr val="FFFF00"/>
              </a:solidFill>
              <a:ea typeface="System Font Bold" charset="0"/>
              <a:cs typeface="System Font Bold" charset="0"/>
              <a:sym typeface="System Font Bold" charset="0"/>
            </a:endParaRPr>
          </a:p>
          <a:p>
            <a:pPr marL="285750" indent="-285750">
              <a:buClr>
                <a:srgbClr val="FFFF00"/>
              </a:buClr>
              <a:buSzPct val="100000"/>
              <a:buFont typeface="Arial" charset="0"/>
              <a:buChar char="•"/>
            </a:pPr>
            <a:r>
              <a:rPr lang="en-US" altLang="x-none" sz="1800" dirty="0">
                <a:solidFill>
                  <a:srgbClr val="FFC000"/>
                </a:solidFill>
                <a:ea typeface="System Font Bold" charset="0"/>
                <a:cs typeface="System Font Bold" charset="0"/>
                <a:sym typeface="System Font Bold" charset="0"/>
              </a:rPr>
              <a:t>Mean of 254.3 f J</a:t>
            </a:r>
            <a:r>
              <a:rPr lang="en-US" altLang="x-none" sz="1800" dirty="0">
                <a:solidFill>
                  <a:srgbClr val="FFFF00"/>
                </a:solidFill>
                <a:ea typeface="System Font Bold" charset="0"/>
                <a:cs typeface="System Font Bold" charset="0"/>
                <a:sym typeface="System Font Bold" charset="0"/>
              </a:rPr>
              <a:t> well in range of expectation based on heritage LIS obs.</a:t>
            </a:r>
          </a:p>
          <a:p>
            <a:pPr marL="285750" indent="-285750">
              <a:buClr>
                <a:srgbClr val="FFFF00"/>
              </a:buClr>
              <a:buSzPct val="100000"/>
              <a:buFont typeface="Arial" charset="0"/>
              <a:buChar char="•"/>
            </a:pPr>
            <a:endParaRPr lang="en-US" altLang="x-none" sz="1800" b="1" dirty="0">
              <a:solidFill>
                <a:srgbClr val="FFFF00"/>
              </a:solidFill>
              <a:latin typeface="+mn-lt"/>
              <a:ea typeface="System Font Bold" charset="0"/>
              <a:cs typeface="System Font Bold" charset="0"/>
              <a:sym typeface="System Font Bold" charset="0"/>
            </a:endParaRPr>
          </a:p>
          <a:p>
            <a:pPr marL="285750" indent="-285750">
              <a:buClr>
                <a:srgbClr val="FFFF00"/>
              </a:buClr>
              <a:buSzPct val="100000"/>
              <a:buFont typeface="Arial" charset="0"/>
              <a:buChar char="•"/>
            </a:pPr>
            <a:endParaRPr lang="en-US" altLang="x-none" sz="1800" b="1" dirty="0">
              <a:solidFill>
                <a:srgbClr val="FFFF00"/>
              </a:solidFill>
              <a:latin typeface="+mn-lt"/>
              <a:ea typeface="System Font Bold" charset="0"/>
              <a:cs typeface="System Font Bold" charset="0"/>
              <a:sym typeface="System Font Bold" charset="0"/>
            </a:endParaRPr>
          </a:p>
          <a:p>
            <a:pPr marL="0" indent="0"/>
            <a:endParaRPr lang="en-US" altLang="x-none" sz="1800" b="1" dirty="0">
              <a:solidFill>
                <a:srgbClr val="FFFF00"/>
              </a:solidFill>
              <a:latin typeface="+mn-lt"/>
              <a:ea typeface="System Font Bold" charset="0"/>
              <a:cs typeface="System Font Bold" charset="0"/>
              <a:sym typeface="System Font Bold" charset="0"/>
            </a:endParaRPr>
          </a:p>
          <a:p>
            <a:pPr>
              <a:buClr>
                <a:srgbClr val="FFFF00"/>
              </a:buClr>
              <a:buSzPct val="100000"/>
              <a:buFont typeface="Arial" charset="0"/>
              <a:buChar char="•"/>
            </a:pPr>
            <a:endParaRPr lang="en-US" altLang="x-none" sz="1800" b="1" dirty="0">
              <a:solidFill>
                <a:srgbClr val="FFFF00"/>
              </a:solidFill>
              <a:latin typeface="+mn-lt"/>
              <a:ea typeface="System Font Bold" charset="0"/>
              <a:cs typeface="System Font Bold" charset="0"/>
              <a:sym typeface="System Font Bold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3958" y="1225376"/>
            <a:ext cx="5989459" cy="542942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53" y="4798250"/>
            <a:ext cx="5520267" cy="158265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159000" y="5641337"/>
            <a:ext cx="2831737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Mean Daily Flash Energy TREND</a:t>
            </a:r>
            <a:endParaRPr lang="en-US" sz="16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412" y="1401125"/>
            <a:ext cx="3660548" cy="322137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118686" y="1647645"/>
            <a:ext cx="1553630" cy="1384995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Size = 298,386,767</a:t>
            </a:r>
          </a:p>
          <a:p>
            <a:r>
              <a:rPr lang="en-US" sz="1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Mean = </a:t>
            </a: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254.3</a:t>
            </a:r>
            <a:r>
              <a:rPr lang="en-US" sz="1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1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fJ</a:t>
            </a:r>
            <a:endParaRPr lang="en-US" sz="1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Std. Dev. = 557.7 </a:t>
            </a:r>
            <a:r>
              <a:rPr lang="en-US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fJ</a:t>
            </a:r>
            <a:endParaRPr lang="en-US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sz="1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Max = 100,004.4 </a:t>
            </a:r>
            <a:r>
              <a:rPr lang="en-US" sz="1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fJ</a:t>
            </a:r>
            <a:endParaRPr lang="en-US" sz="1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Median = 87.0 </a:t>
            </a:r>
            <a:r>
              <a:rPr lang="en-US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fJ</a:t>
            </a:r>
            <a:endParaRPr lang="en-US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sz="1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Min = 1.5 </a:t>
            </a:r>
            <a:r>
              <a:rPr lang="en-US" sz="1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fJ</a:t>
            </a:r>
            <a:endParaRPr lang="en-US" sz="1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170358" y="3069385"/>
            <a:ext cx="122713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Flash Energy</a:t>
            </a:r>
          </a:p>
          <a:p>
            <a:pPr algn="ctr"/>
            <a:r>
              <a:rPr lang="en-US" sz="16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Freq. Dist.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15406" y="6070809"/>
            <a:ext cx="242374" cy="230832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US" sz="9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48832" y="4803288"/>
            <a:ext cx="357790" cy="230832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400</a:t>
            </a:r>
            <a:endParaRPr lang="en-US" sz="9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30787" y="5088754"/>
            <a:ext cx="357790" cy="230832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300</a:t>
            </a:r>
            <a:endParaRPr lang="en-US" sz="9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18458" y="5399647"/>
            <a:ext cx="357790" cy="230832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200</a:t>
            </a:r>
            <a:endParaRPr lang="en-US" sz="9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30787" y="5753207"/>
            <a:ext cx="357790" cy="230832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100</a:t>
            </a:r>
            <a:endParaRPr lang="en-US" sz="9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Rectangle 19"/>
          <p:cNvSpPr/>
          <p:nvPr/>
        </p:nvSpPr>
        <p:spPr>
          <a:xfrm rot="16200000">
            <a:off x="279495" y="5382754"/>
            <a:ext cx="293670" cy="24622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 J</a:t>
            </a:r>
            <a:endParaRPr lang="en-US" sz="1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48831" y="5633435"/>
            <a:ext cx="342301" cy="119772"/>
          </a:xfrm>
          <a:prstGeom prst="rect">
            <a:avLst/>
          </a:prstGeom>
          <a:solidFill>
            <a:srgbClr val="F9F9F9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48832" y="5301769"/>
            <a:ext cx="328352" cy="114415"/>
          </a:xfrm>
          <a:prstGeom prst="rect">
            <a:avLst/>
          </a:prstGeom>
          <a:solidFill>
            <a:srgbClr val="F9F9F9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53180" y="5951300"/>
            <a:ext cx="342301" cy="119772"/>
          </a:xfrm>
          <a:prstGeom prst="rect">
            <a:avLst/>
          </a:prstGeom>
          <a:solidFill>
            <a:srgbClr val="F9F9F9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553184" y="5010026"/>
            <a:ext cx="328352" cy="114415"/>
          </a:xfrm>
          <a:prstGeom prst="rect">
            <a:avLst/>
          </a:prstGeom>
          <a:solidFill>
            <a:srgbClr val="F9F9F9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8067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57200" y="6424084"/>
            <a:ext cx="2133600" cy="365125"/>
          </a:xfrm>
        </p:spPr>
        <p:txBody>
          <a:bodyPr/>
          <a:lstStyle/>
          <a:p>
            <a:fld id="{50A7AA11-AEC3-DB4F-8A59-F69C5CE6C25F}" type="slidenum">
              <a:rPr lang="en-US" altLang="x-none"/>
              <a:pPr/>
              <a:t>49</a:t>
            </a:fld>
            <a:endParaRPr lang="en-US" altLang="x-none"/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734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358553" y="87139"/>
            <a:ext cx="8229600" cy="1185863"/>
          </a:xfrm>
          <a:ln/>
        </p:spPr>
        <p:txBody>
          <a:bodyPr/>
          <a:lstStyle/>
          <a:p>
            <a:r>
              <a:rPr lang="en-US" dirty="0"/>
              <a:t>PLPT-GLM-013 (</a:t>
            </a:r>
            <a:r>
              <a:rPr lang="en-US" dirty="0" err="1"/>
              <a:t>cont</a:t>
            </a:r>
            <a:r>
              <a:rPr lang="en-US" dirty="0"/>
              <a:t>)</a:t>
            </a:r>
            <a:br>
              <a:rPr lang="en-US" altLang="x-none" dirty="0"/>
            </a:br>
            <a:r>
              <a:rPr lang="en-US" altLang="x-none" sz="2800" dirty="0"/>
              <a:t> Flash Energy: </a:t>
            </a:r>
            <a:r>
              <a:rPr lang="en-US" altLang="x-none" sz="1800" dirty="0"/>
              <a:t>TT/Lightning (Koshak/MSFC)</a:t>
            </a:r>
          </a:p>
        </p:txBody>
      </p:sp>
      <p:sp>
        <p:nvSpPr>
          <p:cNvPr id="2051" name="Rectangle 3"/>
          <p:cNvSpPr>
            <a:spLocks/>
          </p:cNvSpPr>
          <p:nvPr/>
        </p:nvSpPr>
        <p:spPr bwMode="auto">
          <a:xfrm>
            <a:off x="6319949" y="1419272"/>
            <a:ext cx="2617519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38100" tIns="38100" rIns="38100" bIns="38100"/>
          <a:lstStyle>
            <a:lvl1pPr marL="247650" indent="-2476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buClr>
                <a:srgbClr val="FFFF00"/>
              </a:buClr>
              <a:buSzPct val="100000"/>
              <a:buFont typeface="Arial" charset="0"/>
              <a:buChar char="•"/>
            </a:pPr>
            <a:r>
              <a:rPr lang="en-US" altLang="x-none" sz="1800" dirty="0">
                <a:solidFill>
                  <a:srgbClr val="FFFF00"/>
                </a:solidFill>
                <a:latin typeface="+mn-lt"/>
                <a:ea typeface="System Font Bold" charset="0"/>
                <a:cs typeface="System Font Bold" charset="0"/>
                <a:sym typeface="System Font Bold" charset="0"/>
              </a:rPr>
              <a:t>From Same Analysis:</a:t>
            </a:r>
          </a:p>
          <a:p>
            <a:pPr marL="0" indent="0">
              <a:buClr>
                <a:srgbClr val="FFFF00"/>
              </a:buClr>
              <a:buSzPct val="100000"/>
            </a:pPr>
            <a:r>
              <a:rPr lang="en-US" altLang="x-none" sz="1800" dirty="0">
                <a:solidFill>
                  <a:srgbClr val="FFFF00"/>
                </a:solidFill>
                <a:latin typeface="+mn-lt"/>
                <a:ea typeface="System Font Bold" charset="0"/>
                <a:cs typeface="System Font Bold" charset="0"/>
                <a:sym typeface="System Font Bold" charset="0"/>
              </a:rPr>
              <a:t>     2018: Jan 1 </a:t>
            </a:r>
            <a:r>
              <a:rPr lang="mr-IN" altLang="x-none" sz="1800" dirty="0">
                <a:solidFill>
                  <a:srgbClr val="FFFF00"/>
                </a:solidFill>
                <a:latin typeface="+mn-lt"/>
                <a:ea typeface="System Font Bold" charset="0"/>
                <a:cs typeface="System Font Bold" charset="0"/>
                <a:sym typeface="System Font Bold" charset="0"/>
              </a:rPr>
              <a:t>–</a:t>
            </a:r>
            <a:r>
              <a:rPr lang="en-US" altLang="x-none" sz="1800" dirty="0">
                <a:solidFill>
                  <a:srgbClr val="FFFF00"/>
                </a:solidFill>
                <a:latin typeface="+mn-lt"/>
                <a:ea typeface="System Font Bold" charset="0"/>
                <a:cs typeface="System Font Bold" charset="0"/>
                <a:sym typeface="System Font Bold" charset="0"/>
              </a:rPr>
              <a:t> Oct 15</a:t>
            </a:r>
          </a:p>
          <a:p>
            <a:pPr marL="0" indent="0">
              <a:buClr>
                <a:srgbClr val="FFFF00"/>
              </a:buClr>
              <a:buSzPct val="100000"/>
            </a:pPr>
            <a:r>
              <a:rPr lang="en-US" altLang="x-none" sz="1800" dirty="0">
                <a:solidFill>
                  <a:srgbClr val="FFFF00"/>
                </a:solidFill>
                <a:latin typeface="+mn-lt"/>
                <a:ea typeface="System Font Bold" charset="0"/>
                <a:cs typeface="System Font Bold" charset="0"/>
                <a:sym typeface="System Font Bold" charset="0"/>
              </a:rPr>
              <a:t>    </a:t>
            </a:r>
            <a:r>
              <a:rPr lang="en-US" altLang="x-none" sz="1400" dirty="0">
                <a:solidFill>
                  <a:srgbClr val="FFFF00"/>
                </a:solidFill>
                <a:latin typeface="+mn-lt"/>
                <a:ea typeface="System Font Bold" charset="0"/>
                <a:cs typeface="System Font Bold" charset="0"/>
                <a:sym typeface="System Font Bold" charset="0"/>
              </a:rPr>
              <a:t>(</a:t>
            </a:r>
            <a:r>
              <a:rPr lang="en-US" altLang="x-none" sz="1400" dirty="0">
                <a:solidFill>
                  <a:srgbClr val="FFC000"/>
                </a:solidFill>
                <a:latin typeface="+mn-lt"/>
                <a:ea typeface="System Font Bold" charset="0"/>
                <a:cs typeface="System Font Bold" charset="0"/>
                <a:sym typeface="System Font Bold" charset="0"/>
              </a:rPr>
              <a:t>9.5 months, 300 M flashes</a:t>
            </a:r>
            <a:r>
              <a:rPr lang="en-US" altLang="x-none" sz="1400" dirty="0">
                <a:solidFill>
                  <a:srgbClr val="FFFF00"/>
                </a:solidFill>
                <a:latin typeface="+mn-lt"/>
                <a:ea typeface="System Font Bold" charset="0"/>
                <a:cs typeface="System Font Bold" charset="0"/>
                <a:sym typeface="System Font Bold" charset="0"/>
              </a:rPr>
              <a:t>)</a:t>
            </a:r>
          </a:p>
          <a:p>
            <a:pPr marL="0" indent="0">
              <a:buClr>
                <a:srgbClr val="FFFF00"/>
              </a:buClr>
              <a:buSzPct val="100000"/>
            </a:pPr>
            <a:endParaRPr lang="en-US" altLang="x-none" sz="1800" dirty="0">
              <a:solidFill>
                <a:srgbClr val="FFFF00"/>
              </a:solidFill>
              <a:ea typeface="System Font Bold" charset="0"/>
              <a:cs typeface="System Font Bold" charset="0"/>
              <a:sym typeface="System Font Bold" charset="0"/>
            </a:endParaRPr>
          </a:p>
          <a:p>
            <a:pPr marL="0" indent="0">
              <a:buClr>
                <a:srgbClr val="FFFF00"/>
              </a:buClr>
              <a:buSzPct val="100000"/>
            </a:pPr>
            <a:endParaRPr lang="en-US" altLang="x-none" sz="1800" dirty="0">
              <a:solidFill>
                <a:srgbClr val="FFFF00"/>
              </a:solidFill>
              <a:ea typeface="System Font Bold" charset="0"/>
              <a:cs typeface="System Font Bold" charset="0"/>
              <a:sym typeface="System Font Bold" charset="0"/>
            </a:endParaRPr>
          </a:p>
          <a:p>
            <a:pPr marL="285750" indent="-285750">
              <a:buClr>
                <a:srgbClr val="FFFF00"/>
              </a:buClr>
              <a:buSzPct val="100000"/>
              <a:buFont typeface="Arial" charset="0"/>
              <a:buChar char="•"/>
            </a:pPr>
            <a:r>
              <a:rPr lang="en-US" altLang="x-none" sz="1800" dirty="0">
                <a:solidFill>
                  <a:srgbClr val="FFFF00"/>
                </a:solidFill>
                <a:ea typeface="System Font Bold" charset="0"/>
                <a:cs typeface="System Font Bold" charset="0"/>
                <a:sym typeface="System Font Bold" charset="0"/>
              </a:rPr>
              <a:t>Qualitatively similar to LIS radiance (Chronis &amp; Koshak, </a:t>
            </a:r>
            <a:r>
              <a:rPr lang="en-US" altLang="x-none" sz="1800" i="1" dirty="0">
                <a:solidFill>
                  <a:srgbClr val="FFFF00"/>
                </a:solidFill>
                <a:ea typeface="System Font Bold" charset="0"/>
                <a:cs typeface="System Font Bold" charset="0"/>
                <a:sym typeface="System Font Bold" charset="0"/>
              </a:rPr>
              <a:t>BAMS</a:t>
            </a:r>
            <a:r>
              <a:rPr lang="en-US" altLang="x-none" sz="1800" dirty="0">
                <a:solidFill>
                  <a:srgbClr val="FFFF00"/>
                </a:solidFill>
                <a:ea typeface="System Font Bold" charset="0"/>
                <a:cs typeface="System Font Bold" charset="0"/>
                <a:sym typeface="System Font Bold" charset="0"/>
              </a:rPr>
              <a:t> 2017).</a:t>
            </a:r>
          </a:p>
          <a:p>
            <a:pPr marL="285750" indent="-285750">
              <a:buClr>
                <a:srgbClr val="FFFF00"/>
              </a:buClr>
              <a:buSzPct val="100000"/>
              <a:buFont typeface="Arial" charset="0"/>
              <a:buChar char="•"/>
            </a:pPr>
            <a:endParaRPr lang="en-US" altLang="x-none" sz="1800" i="1" dirty="0">
              <a:solidFill>
                <a:srgbClr val="FFFF00"/>
              </a:solidFill>
              <a:ea typeface="System Font Bold" charset="0"/>
              <a:cs typeface="System Font Bold" charset="0"/>
              <a:sym typeface="System Font Bold" charset="0"/>
            </a:endParaRPr>
          </a:p>
          <a:p>
            <a:pPr marL="285750" indent="-285750">
              <a:buClr>
                <a:srgbClr val="FFFF00"/>
              </a:buClr>
              <a:buSzPct val="100000"/>
              <a:buFont typeface="Arial" charset="0"/>
              <a:buChar char="•"/>
            </a:pPr>
            <a:endParaRPr lang="en-US" altLang="x-none" sz="1800" i="1" dirty="0">
              <a:solidFill>
                <a:srgbClr val="FFFF00"/>
              </a:solidFill>
              <a:ea typeface="System Font Bold" charset="0"/>
              <a:cs typeface="System Font Bold" charset="0"/>
              <a:sym typeface="System Font Bold" charset="0"/>
            </a:endParaRPr>
          </a:p>
          <a:p>
            <a:pPr marL="285750" indent="-285750">
              <a:buClr>
                <a:srgbClr val="FFFF00"/>
              </a:buClr>
              <a:buSzPct val="100000"/>
              <a:buFont typeface="Arial" charset="0"/>
              <a:buChar char="•"/>
            </a:pPr>
            <a:r>
              <a:rPr lang="en-US" altLang="x-none" sz="1800" dirty="0">
                <a:solidFill>
                  <a:srgbClr val="FFFF00"/>
                </a:solidFill>
                <a:ea typeface="System Font Bold" charset="0"/>
                <a:cs typeface="System Font Bold" charset="0"/>
                <a:sym typeface="System Font Bold" charset="0"/>
              </a:rPr>
              <a:t>Investigation of causes of pattern is ongoing. Some factors:</a:t>
            </a:r>
          </a:p>
          <a:p>
            <a:pPr marL="495300" lvl="1" indent="-285750">
              <a:buClr>
                <a:srgbClr val="FFFF00"/>
              </a:buClr>
              <a:buSzPct val="100000"/>
              <a:buFont typeface="Arial" charset="0"/>
              <a:buChar char="•"/>
            </a:pPr>
            <a:r>
              <a:rPr lang="en-US" altLang="x-none" sz="1400" dirty="0">
                <a:solidFill>
                  <a:srgbClr val="FFFF00"/>
                </a:solidFill>
                <a:ea typeface="System Font Bold" charset="0"/>
                <a:cs typeface="System Font Bold" charset="0"/>
                <a:sym typeface="System Font Bold" charset="0"/>
              </a:rPr>
              <a:t>day/night detection</a:t>
            </a:r>
          </a:p>
          <a:p>
            <a:pPr marL="495300" lvl="1" indent="-285750">
              <a:buClr>
                <a:srgbClr val="FFFF00"/>
              </a:buClr>
              <a:buSzPct val="100000"/>
              <a:buFont typeface="Arial" charset="0"/>
              <a:buChar char="•"/>
            </a:pPr>
            <a:r>
              <a:rPr lang="en-US" altLang="x-none" sz="1400" dirty="0">
                <a:solidFill>
                  <a:srgbClr val="FFFF00"/>
                </a:solidFill>
                <a:ea typeface="System Font Bold" charset="0"/>
                <a:cs typeface="System Font Bold" charset="0"/>
                <a:sym typeface="System Font Bold" charset="0"/>
              </a:rPr>
              <a:t>flash rate v. flash strength</a:t>
            </a:r>
          </a:p>
          <a:p>
            <a:pPr marL="495300" lvl="1" indent="-285750">
              <a:buClr>
                <a:srgbClr val="FFFF00"/>
              </a:buClr>
              <a:buSzPct val="100000"/>
              <a:buFont typeface="Arial" charset="0"/>
              <a:buChar char="•"/>
            </a:pPr>
            <a:r>
              <a:rPr lang="en-US" altLang="x-none" sz="1400" dirty="0">
                <a:solidFill>
                  <a:srgbClr val="FFFF00"/>
                </a:solidFill>
                <a:ea typeface="System Font Bold" charset="0"/>
                <a:cs typeface="System Font Bold" charset="0"/>
                <a:sym typeface="System Font Bold" charset="0"/>
              </a:rPr>
              <a:t>storm type</a:t>
            </a:r>
          </a:p>
          <a:p>
            <a:pPr marL="495300" lvl="1" indent="-285750">
              <a:buClr>
                <a:srgbClr val="FFFF00"/>
              </a:buClr>
              <a:buSzPct val="100000"/>
              <a:buFont typeface="Arial" charset="0"/>
              <a:buChar char="•"/>
            </a:pPr>
            <a:r>
              <a:rPr lang="en-US" altLang="x-none" sz="1400" dirty="0">
                <a:solidFill>
                  <a:srgbClr val="FFFF00"/>
                </a:solidFill>
                <a:ea typeface="System Font Bold" charset="0"/>
                <a:cs typeface="System Font Bold" charset="0"/>
                <a:sym typeface="System Font Bold" charset="0"/>
              </a:rPr>
              <a:t>etc.</a:t>
            </a:r>
            <a:endParaRPr lang="en-US" altLang="x-none" sz="1400" dirty="0">
              <a:solidFill>
                <a:srgbClr val="FFC000"/>
              </a:solidFill>
              <a:ea typeface="System Font Bold" charset="0"/>
              <a:cs typeface="System Font Bold" charset="0"/>
              <a:sym typeface="System Font Bold" charset="0"/>
            </a:endParaRPr>
          </a:p>
          <a:p>
            <a:pPr marL="285750" indent="-285750">
              <a:buClr>
                <a:srgbClr val="FFFF00"/>
              </a:buClr>
              <a:buSzPct val="100000"/>
              <a:buFont typeface="Arial" charset="0"/>
              <a:buChar char="•"/>
            </a:pPr>
            <a:endParaRPr lang="en-US" altLang="x-none" sz="1800" b="1" dirty="0">
              <a:solidFill>
                <a:srgbClr val="FFFF00"/>
              </a:solidFill>
              <a:latin typeface="+mn-lt"/>
              <a:ea typeface="System Font Bold" charset="0"/>
              <a:cs typeface="System Font Bold" charset="0"/>
              <a:sym typeface="System Font Bold" charset="0"/>
            </a:endParaRPr>
          </a:p>
          <a:p>
            <a:pPr marL="285750" indent="-285750">
              <a:buClr>
                <a:srgbClr val="FFFF00"/>
              </a:buClr>
              <a:buSzPct val="100000"/>
              <a:buFont typeface="Arial" charset="0"/>
              <a:buChar char="•"/>
            </a:pPr>
            <a:endParaRPr lang="en-US" altLang="x-none" sz="1800" b="1" dirty="0">
              <a:solidFill>
                <a:srgbClr val="FFFF00"/>
              </a:solidFill>
              <a:latin typeface="+mn-lt"/>
              <a:ea typeface="System Font Bold" charset="0"/>
              <a:cs typeface="System Font Bold" charset="0"/>
              <a:sym typeface="System Font Bold" charset="0"/>
            </a:endParaRPr>
          </a:p>
          <a:p>
            <a:pPr marL="0" indent="0"/>
            <a:endParaRPr lang="en-US" altLang="x-none" sz="1800" b="1" dirty="0">
              <a:solidFill>
                <a:srgbClr val="FFFF00"/>
              </a:solidFill>
              <a:latin typeface="+mn-lt"/>
              <a:ea typeface="System Font Bold" charset="0"/>
              <a:cs typeface="System Font Bold" charset="0"/>
              <a:sym typeface="System Font Bold" charset="0"/>
            </a:endParaRPr>
          </a:p>
          <a:p>
            <a:pPr>
              <a:buClr>
                <a:srgbClr val="FFFF00"/>
              </a:buClr>
              <a:buSzPct val="100000"/>
              <a:buFont typeface="Arial" charset="0"/>
              <a:buChar char="•"/>
            </a:pPr>
            <a:endParaRPr lang="en-US" altLang="x-none" sz="1800" b="1" dirty="0">
              <a:solidFill>
                <a:srgbClr val="FFFF00"/>
              </a:solidFill>
              <a:latin typeface="+mn-lt"/>
              <a:ea typeface="System Font Bold" charset="0"/>
              <a:cs typeface="System Font Bold" charset="0"/>
              <a:sym typeface="System Font Bold" charset="0"/>
            </a:endParaRPr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8429625" y="6522509"/>
            <a:ext cx="257175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r"/>
            <a:fld id="{73E0B47D-6E8B-8D43-B39F-ABBF5399795F}" type="slidenum">
              <a:rPr lang="en-US" altLang="x-none">
                <a:solidFill>
                  <a:srgbClr val="FFFFFF"/>
                </a:solidFill>
                <a:latin typeface="System Font Regular" charset="0"/>
                <a:ea typeface="System Font Regular" charset="0"/>
                <a:cs typeface="System Font Regular" charset="0"/>
                <a:sym typeface="System Font Regular" charset="0"/>
              </a:rPr>
              <a:pPr algn="r"/>
              <a:t>49</a:t>
            </a:fld>
            <a:endParaRPr lang="en-US" altLang="x-none">
              <a:solidFill>
                <a:srgbClr val="FFFFFF"/>
              </a:solidFill>
              <a:latin typeface="System Font Regular" charset="0"/>
              <a:ea typeface="System Font Regular" charset="0"/>
              <a:cs typeface="System Font Regular" charset="0"/>
              <a:sym typeface="System Font Regular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831042" y="1261693"/>
            <a:ext cx="2892331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Diurnal Variation of Flash Energy</a:t>
            </a:r>
            <a:endParaRPr lang="en-US" sz="1600" b="0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44" y="1838718"/>
            <a:ext cx="5731261" cy="4683791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3370729" y="2017059"/>
            <a:ext cx="8965" cy="3980329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3379694" y="2336100"/>
            <a:ext cx="72327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local</a:t>
            </a:r>
          </a:p>
          <a:p>
            <a:pPr algn="ctr"/>
            <a:r>
              <a:rPr lang="en-US" sz="2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noon</a:t>
            </a:r>
            <a:endParaRPr lang="en-US" sz="20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388606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134" y="134647"/>
            <a:ext cx="8229600" cy="1143001"/>
          </a:xfrm>
        </p:spPr>
        <p:txBody>
          <a:bodyPr/>
          <a:lstStyle/>
          <a:p>
            <a:r>
              <a:rPr lang="en-US" dirty="0"/>
              <a:t>Important Validation Principles</a:t>
            </a:r>
            <a:br>
              <a:rPr lang="en-US" dirty="0"/>
            </a:br>
            <a:r>
              <a:rPr lang="en-US" sz="2400" dirty="0"/>
              <a:t>(see RIMP for more details)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5</a:t>
            </a:fld>
            <a:endParaRPr lang="en-US" altLang="en-US"/>
          </a:p>
        </p:txBody>
      </p:sp>
      <p:sp>
        <p:nvSpPr>
          <p:cNvPr id="5" name="TextBox 4"/>
          <p:cNvSpPr txBox="1"/>
          <p:nvPr/>
        </p:nvSpPr>
        <p:spPr>
          <a:xfrm>
            <a:off x="4166084" y="1677551"/>
            <a:ext cx="4520716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charset="0"/>
              <a:buChar char="•"/>
            </a:pPr>
            <a:r>
              <a:rPr lang="en-US" sz="1500" dirty="0">
                <a:solidFill>
                  <a:srgbClr val="FFC000"/>
                </a:solidFill>
              </a:rPr>
              <a:t>Targets of Opportunity (TOO)</a:t>
            </a:r>
            <a:r>
              <a:rPr lang="en-US" sz="1500" dirty="0">
                <a:solidFill>
                  <a:srgbClr val="FFFF00"/>
                </a:solidFill>
              </a:rPr>
              <a:t>: VAL of a Lightning Sensor differs from VAL of typical imager; i.e. since lightning transient, VAL is restricted to TOO.</a:t>
            </a:r>
          </a:p>
          <a:p>
            <a:pPr marL="285750" indent="-285750" algn="just">
              <a:buFont typeface="Arial" charset="0"/>
              <a:buChar char="•"/>
            </a:pPr>
            <a:endParaRPr lang="en-US" sz="1500" dirty="0">
              <a:solidFill>
                <a:srgbClr val="FFFF00"/>
              </a:solidFill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en-US" sz="1500" dirty="0">
                <a:solidFill>
                  <a:srgbClr val="FFC000"/>
                </a:solidFill>
              </a:rPr>
              <a:t>Flash DE &amp; FAR are Estimates: </a:t>
            </a:r>
            <a:r>
              <a:rPr lang="en-US" sz="1500" dirty="0">
                <a:solidFill>
                  <a:srgbClr val="FFFF00"/>
                </a:solidFill>
              </a:rPr>
              <a:t>Because reference data normally doesn’t detect all lightning.</a:t>
            </a:r>
          </a:p>
          <a:p>
            <a:pPr marL="285750" indent="-285750" algn="just">
              <a:buFont typeface="Arial" charset="0"/>
              <a:buChar char="•"/>
            </a:pPr>
            <a:endParaRPr lang="en-US" sz="1500" dirty="0">
              <a:solidFill>
                <a:srgbClr val="FFFF00"/>
              </a:solidFill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en-US" sz="1500" dirty="0">
                <a:solidFill>
                  <a:srgbClr val="FFC000"/>
                </a:solidFill>
              </a:rPr>
              <a:t>Source Physics: </a:t>
            </a:r>
            <a:r>
              <a:rPr lang="en-US" sz="1500" dirty="0">
                <a:solidFill>
                  <a:srgbClr val="FFFF00"/>
                </a:solidFill>
              </a:rPr>
              <a:t>GLM detects in the optical (near-IR) and many of the reference datasets are in the RF. (e.g., LMAs see discharge breakdown in the VHF that might not show up in optical </a:t>
            </a:r>
            <a:r>
              <a:rPr lang="en-US" sz="1500" dirty="0">
                <a:solidFill>
                  <a:srgbClr val="FFFF00"/>
                </a:solidFill>
                <a:sym typeface="Wingdings"/>
              </a:rPr>
              <a:t> apple/orange</a:t>
            </a:r>
            <a:r>
              <a:rPr lang="en-US" sz="1500" dirty="0">
                <a:solidFill>
                  <a:srgbClr val="FFFF00"/>
                </a:solidFill>
              </a:rPr>
              <a:t>).</a:t>
            </a:r>
          </a:p>
          <a:p>
            <a:pPr marL="285750" indent="-285750" algn="just">
              <a:buFont typeface="Arial" charset="0"/>
              <a:buChar char="•"/>
            </a:pPr>
            <a:endParaRPr lang="en-US" sz="1500" dirty="0">
              <a:solidFill>
                <a:srgbClr val="FFC000"/>
              </a:solidFill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en-US" sz="1500" dirty="0">
                <a:solidFill>
                  <a:srgbClr val="FFC000"/>
                </a:solidFill>
              </a:rPr>
              <a:t>Source Scattering:</a:t>
            </a:r>
            <a:r>
              <a:rPr lang="en-US" sz="1500" dirty="0">
                <a:solidFill>
                  <a:srgbClr val="FFFF00"/>
                </a:solidFill>
              </a:rPr>
              <a:t> Optical is cloud-scattered, but cloud is transparent to radio. So often see GLM detections near cloud edges where no radio sources.</a:t>
            </a:r>
          </a:p>
          <a:p>
            <a:pPr marL="285750" indent="-285750" algn="just">
              <a:buFont typeface="Arial" charset="0"/>
              <a:buChar char="•"/>
            </a:pPr>
            <a:endParaRPr lang="en-US" sz="1500" dirty="0">
              <a:solidFill>
                <a:srgbClr val="FFFF00"/>
              </a:solidFill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en-US" sz="1500" dirty="0">
                <a:solidFill>
                  <a:srgbClr val="FFC000"/>
                </a:solidFill>
              </a:rPr>
              <a:t>ISS/LIS &amp; FEGS are Critical: </a:t>
            </a:r>
            <a:r>
              <a:rPr lang="en-US" sz="1500" dirty="0">
                <a:solidFill>
                  <a:srgbClr val="FFFF00"/>
                </a:solidFill>
              </a:rPr>
              <a:t>More of an apple/apple comparison w/GLM.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134" y="1753751"/>
            <a:ext cx="3484746" cy="4071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0877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514"/>
            <a:ext cx="8229600" cy="1143001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6467" y="1373188"/>
            <a:ext cx="8229600" cy="452596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Introduction</a:t>
            </a:r>
          </a:p>
          <a:p>
            <a:pPr marL="0" indent="0">
              <a:buNone/>
            </a:pPr>
            <a:r>
              <a:rPr lang="en-US" dirty="0"/>
              <a:t>Performance Summary</a:t>
            </a:r>
          </a:p>
          <a:p>
            <a:pPr marL="0" indent="0">
              <a:buNone/>
            </a:pPr>
            <a:r>
              <a:rPr lang="en-US" dirty="0"/>
              <a:t>PLPT Review</a:t>
            </a:r>
          </a:p>
          <a:p>
            <a:pPr marL="0" indent="0">
              <a:buNone/>
            </a:pPr>
            <a:r>
              <a:rPr lang="en-US" sz="4400" dirty="0">
                <a:solidFill>
                  <a:srgbClr val="FFFF00"/>
                </a:solidFill>
              </a:rPr>
              <a:t>Field Campaign Overview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Progress Since Provisional Review</a:t>
            </a:r>
          </a:p>
          <a:p>
            <a:pPr marL="0" indent="0">
              <a:buNone/>
            </a:pPr>
            <a:r>
              <a:rPr lang="en-US" dirty="0"/>
              <a:t>Assessment of Maturity</a:t>
            </a:r>
          </a:p>
          <a:p>
            <a:pPr marL="0" indent="0">
              <a:buNone/>
            </a:pPr>
            <a:r>
              <a:rPr lang="en-US" dirty="0"/>
              <a:t>Summary and Recommendations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50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062838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515"/>
            <a:ext cx="8229600" cy="911824"/>
          </a:xfrm>
        </p:spPr>
        <p:txBody>
          <a:bodyPr/>
          <a:lstStyle/>
          <a:p>
            <a:r>
              <a:rPr lang="en-US" dirty="0"/>
              <a:t>Field Campaign</a:t>
            </a:r>
            <a:br>
              <a:rPr lang="en-US" dirty="0"/>
            </a:br>
            <a:r>
              <a:rPr lang="en-US" sz="2400" dirty="0"/>
              <a:t>Aircraft Instrumentation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51</a:t>
            </a:fld>
            <a:endParaRPr lang="en-US" altLang="en-US"/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57" y="1880477"/>
            <a:ext cx="8763000" cy="3540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4"/>
          <p:cNvSpPr txBox="1">
            <a:spLocks noChangeArrowheads="1"/>
          </p:cNvSpPr>
          <p:nvPr/>
        </p:nvSpPr>
        <p:spPr bwMode="auto">
          <a:xfrm>
            <a:off x="6465483" y="5514327"/>
            <a:ext cx="923925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1400" b="1">
                <a:solidFill>
                  <a:srgbClr val="0070C0"/>
                </a:solidFill>
              </a:rPr>
              <a:t>CPL</a:t>
            </a:r>
          </a:p>
          <a:p>
            <a:pPr algn="ctr">
              <a:spcBef>
                <a:spcPct val="0"/>
              </a:spcBef>
              <a:buNone/>
            </a:pPr>
            <a:r>
              <a:rPr lang="en-US" altLang="en-US" sz="1400" b="1">
                <a:solidFill>
                  <a:srgbClr val="0070C0"/>
                </a:solidFill>
              </a:rPr>
              <a:t>LIP</a:t>
            </a:r>
          </a:p>
        </p:txBody>
      </p:sp>
      <p:cxnSp>
        <p:nvCxnSpPr>
          <p:cNvPr id="10" name="Straight Arrow Connector 5"/>
          <p:cNvCxnSpPr>
            <a:cxnSpLocks noChangeShapeType="1"/>
            <a:stCxn id="9" idx="0"/>
          </p:cNvCxnSpPr>
          <p:nvPr/>
        </p:nvCxnSpPr>
        <p:spPr bwMode="auto">
          <a:xfrm flipH="1" flipV="1">
            <a:off x="6788095" y="4157571"/>
            <a:ext cx="139350" cy="1356756"/>
          </a:xfrm>
          <a:prstGeom prst="straightConnector1">
            <a:avLst/>
          </a:prstGeom>
          <a:noFill/>
          <a:ln w="9525" algn="ctr">
            <a:solidFill>
              <a:schemeClr val="tx1">
                <a:lumMod val="65000"/>
                <a:lumOff val="3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Straight Arrow Connector 2"/>
          <p:cNvCxnSpPr>
            <a:cxnSpLocks noChangeShapeType="1"/>
            <a:stCxn id="16" idx="0"/>
          </p:cNvCxnSpPr>
          <p:nvPr/>
        </p:nvCxnSpPr>
        <p:spPr bwMode="auto">
          <a:xfrm flipV="1">
            <a:off x="5235971" y="4798839"/>
            <a:ext cx="43958" cy="286988"/>
          </a:xfrm>
          <a:prstGeom prst="straightConnector1">
            <a:avLst/>
          </a:prstGeom>
          <a:noFill/>
          <a:ln w="9525" algn="ctr">
            <a:solidFill>
              <a:schemeClr val="tx1">
                <a:lumMod val="65000"/>
                <a:lumOff val="3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Line 4"/>
          <p:cNvSpPr>
            <a:spLocks noChangeShapeType="1"/>
          </p:cNvSpPr>
          <p:nvPr/>
        </p:nvSpPr>
        <p:spPr bwMode="auto">
          <a:xfrm flipH="1">
            <a:off x="4709913" y="1972512"/>
            <a:ext cx="201881" cy="1080655"/>
          </a:xfrm>
          <a:prstGeom prst="line">
            <a:avLst/>
          </a:prstGeom>
          <a:noFill/>
          <a:ln w="12700">
            <a:solidFill>
              <a:schemeClr val="tx1">
                <a:lumMod val="65000"/>
                <a:lumOff val="3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13" name="Text Box 54"/>
          <p:cNvSpPr txBox="1">
            <a:spLocks noChangeArrowheads="1"/>
          </p:cNvSpPr>
          <p:nvPr/>
        </p:nvSpPr>
        <p:spPr bwMode="auto">
          <a:xfrm>
            <a:off x="469301" y="4828528"/>
            <a:ext cx="611981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1400" b="1" dirty="0">
                <a:solidFill>
                  <a:srgbClr val="0070C0"/>
                </a:solidFill>
              </a:rPr>
              <a:t>CRS</a:t>
            </a:r>
          </a:p>
        </p:txBody>
      </p:sp>
      <p:cxnSp>
        <p:nvCxnSpPr>
          <p:cNvPr id="14" name="Straight Arrow Connector 2"/>
          <p:cNvCxnSpPr>
            <a:cxnSpLocks noChangeShapeType="1"/>
            <a:stCxn id="19" idx="0"/>
          </p:cNvCxnSpPr>
          <p:nvPr/>
        </p:nvCxnSpPr>
        <p:spPr bwMode="auto">
          <a:xfrm flipH="1" flipV="1">
            <a:off x="8094382" y="2732532"/>
            <a:ext cx="295151" cy="326570"/>
          </a:xfrm>
          <a:prstGeom prst="straightConnector1">
            <a:avLst/>
          </a:prstGeom>
          <a:noFill/>
          <a:ln w="9525" algn="ctr">
            <a:solidFill>
              <a:schemeClr val="tx1">
                <a:lumMod val="65000"/>
                <a:lumOff val="3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" name="Line 4"/>
          <p:cNvSpPr>
            <a:spLocks noChangeShapeType="1"/>
          </p:cNvSpPr>
          <p:nvPr/>
        </p:nvSpPr>
        <p:spPr bwMode="auto">
          <a:xfrm>
            <a:off x="2731683" y="1856727"/>
            <a:ext cx="1930729" cy="1220190"/>
          </a:xfrm>
          <a:prstGeom prst="line">
            <a:avLst/>
          </a:prstGeom>
          <a:noFill/>
          <a:ln w="12700">
            <a:solidFill>
              <a:schemeClr val="tx1">
                <a:lumMod val="65000"/>
                <a:lumOff val="3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16" name="Text Box 54"/>
          <p:cNvSpPr txBox="1">
            <a:spLocks noChangeArrowheads="1"/>
          </p:cNvSpPr>
          <p:nvPr/>
        </p:nvSpPr>
        <p:spPr bwMode="auto">
          <a:xfrm>
            <a:off x="4871524" y="5085828"/>
            <a:ext cx="728894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1400" b="1" dirty="0">
                <a:solidFill>
                  <a:srgbClr val="0070C0"/>
                </a:solidFill>
              </a:rPr>
              <a:t>GCAS</a:t>
            </a:r>
          </a:p>
        </p:txBody>
      </p:sp>
      <p:cxnSp>
        <p:nvCxnSpPr>
          <p:cNvPr id="17" name="Straight Arrow Connector 2"/>
          <p:cNvCxnSpPr>
            <a:cxnSpLocks noChangeShapeType="1"/>
            <a:stCxn id="13" idx="3"/>
          </p:cNvCxnSpPr>
          <p:nvPr/>
        </p:nvCxnSpPr>
        <p:spPr bwMode="auto">
          <a:xfrm flipV="1">
            <a:off x="1081282" y="3943816"/>
            <a:ext cx="1930461" cy="1038601"/>
          </a:xfrm>
          <a:prstGeom prst="straightConnector1">
            <a:avLst/>
          </a:prstGeom>
          <a:noFill/>
          <a:ln w="9525" algn="ctr">
            <a:solidFill>
              <a:schemeClr val="tx1">
                <a:lumMod val="65000"/>
                <a:lumOff val="3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Text Box 54"/>
          <p:cNvSpPr txBox="1">
            <a:spLocks noChangeArrowheads="1"/>
          </p:cNvSpPr>
          <p:nvPr/>
        </p:nvSpPr>
        <p:spPr bwMode="auto">
          <a:xfrm>
            <a:off x="2579283" y="1704328"/>
            <a:ext cx="611981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1400" b="1" dirty="0">
                <a:solidFill>
                  <a:srgbClr val="0070C0"/>
                </a:solidFill>
              </a:rPr>
              <a:t>LIP</a:t>
            </a:r>
          </a:p>
        </p:txBody>
      </p:sp>
      <p:sp>
        <p:nvSpPr>
          <p:cNvPr id="19" name="Text Box 54"/>
          <p:cNvSpPr txBox="1">
            <a:spLocks noChangeArrowheads="1"/>
          </p:cNvSpPr>
          <p:nvPr/>
        </p:nvSpPr>
        <p:spPr bwMode="auto">
          <a:xfrm>
            <a:off x="7875182" y="3059103"/>
            <a:ext cx="1028700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1400" b="1" dirty="0">
                <a:solidFill>
                  <a:srgbClr val="0070C0"/>
                </a:solidFill>
              </a:rPr>
              <a:t>EXRAD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883" y="1247127"/>
            <a:ext cx="1209571" cy="806380"/>
          </a:xfrm>
          <a:prstGeom prst="rect">
            <a:avLst/>
          </a:prstGeom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4087" y="5456097"/>
            <a:ext cx="863771" cy="1147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2" name="Picture 21" descr="IMAG2443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5197009"/>
            <a:ext cx="1474383" cy="831147"/>
          </a:xfrm>
          <a:prstGeom prst="rect">
            <a:avLst/>
          </a:prstGeom>
        </p:spPr>
      </p:pic>
      <p:pic>
        <p:nvPicPr>
          <p:cNvPr id="23" name="Picture 2" descr="&#10;cpl_image.psd                                                  0003AD69Macintosh HD                   BC591E22:"/>
          <p:cNvPicPr>
            <a:picLocks noChangeAspect="1" noChangeArrowheads="1"/>
          </p:cNvPicPr>
          <p:nvPr/>
        </p:nvPicPr>
        <p:blipFill>
          <a:blip r:embed="rId7" cstate="print"/>
          <a:srcRect b="443"/>
          <a:stretch>
            <a:fillRect/>
          </a:stretch>
        </p:blipFill>
        <p:spPr bwMode="auto">
          <a:xfrm>
            <a:off x="7456083" y="5197653"/>
            <a:ext cx="1392679" cy="107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6" descr="http://har.gsfc.nasa.gov/uploads/images_db/Screen%20Shot%202014-06-16%20at%202_58_23%20PM.png"/>
          <p:cNvPicPr>
            <a:picLocks noChangeAspect="1" noChangeArrowheads="1"/>
          </p:cNvPicPr>
          <p:nvPr/>
        </p:nvPicPr>
        <p:blipFill>
          <a:blip r:embed="rId8" cstate="print"/>
          <a:srcRect r="45401" b="50000"/>
          <a:stretch>
            <a:fillRect/>
          </a:stretch>
        </p:blipFill>
        <p:spPr bwMode="auto">
          <a:xfrm>
            <a:off x="7537232" y="3433177"/>
            <a:ext cx="1447800" cy="818322"/>
          </a:xfrm>
          <a:prstGeom prst="rect">
            <a:avLst/>
          </a:prstGeom>
          <a:noFill/>
        </p:spPr>
      </p:pic>
      <p:sp>
        <p:nvSpPr>
          <p:cNvPr id="25" name="Line 4"/>
          <p:cNvSpPr>
            <a:spLocks noChangeShapeType="1"/>
          </p:cNvSpPr>
          <p:nvPr/>
        </p:nvSpPr>
        <p:spPr bwMode="auto">
          <a:xfrm flipH="1">
            <a:off x="5678082" y="2249730"/>
            <a:ext cx="71910" cy="645923"/>
          </a:xfrm>
          <a:prstGeom prst="line">
            <a:avLst/>
          </a:prstGeom>
          <a:noFill/>
          <a:ln w="12700">
            <a:solidFill>
              <a:schemeClr val="tx1">
                <a:lumMod val="65000"/>
                <a:lumOff val="3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26" name="Text Box 54"/>
          <p:cNvSpPr txBox="1">
            <a:spLocks noChangeArrowheads="1"/>
          </p:cNvSpPr>
          <p:nvPr/>
        </p:nvSpPr>
        <p:spPr bwMode="auto">
          <a:xfrm>
            <a:off x="5170082" y="2181476"/>
            <a:ext cx="1143000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1400" b="1" dirty="0">
                <a:solidFill>
                  <a:srgbClr val="0070C0"/>
                </a:solidFill>
              </a:rPr>
              <a:t>INMARSAT</a:t>
            </a:r>
          </a:p>
        </p:txBody>
      </p:sp>
      <p:sp>
        <p:nvSpPr>
          <p:cNvPr id="27" name="Text Box 54"/>
          <p:cNvSpPr txBox="1">
            <a:spLocks noChangeArrowheads="1"/>
          </p:cNvSpPr>
          <p:nvPr/>
        </p:nvSpPr>
        <p:spPr bwMode="auto">
          <a:xfrm>
            <a:off x="5784445" y="1247127"/>
            <a:ext cx="1138237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1400" b="1" dirty="0">
                <a:solidFill>
                  <a:srgbClr val="0070C0"/>
                </a:solidFill>
              </a:rPr>
              <a:t>AVIRIS-NG</a:t>
            </a:r>
          </a:p>
          <a:p>
            <a:pPr algn="ctr">
              <a:spcBef>
                <a:spcPct val="0"/>
              </a:spcBef>
              <a:buNone/>
            </a:pPr>
            <a:r>
              <a:rPr lang="en-US" altLang="en-US" sz="1400" b="1" dirty="0">
                <a:solidFill>
                  <a:srgbClr val="0070C0"/>
                </a:solidFill>
              </a:rPr>
              <a:t>LIP</a:t>
            </a:r>
          </a:p>
        </p:txBody>
      </p:sp>
      <p:cxnSp>
        <p:nvCxnSpPr>
          <p:cNvPr id="28" name="Straight Arrow Connector 7"/>
          <p:cNvCxnSpPr>
            <a:cxnSpLocks noChangeShapeType="1"/>
            <a:stCxn id="27" idx="2"/>
          </p:cNvCxnSpPr>
          <p:nvPr/>
        </p:nvCxnSpPr>
        <p:spPr bwMode="auto">
          <a:xfrm>
            <a:off x="6353564" y="1770347"/>
            <a:ext cx="375155" cy="1270944"/>
          </a:xfrm>
          <a:prstGeom prst="straightConnector1">
            <a:avLst/>
          </a:prstGeom>
          <a:noFill/>
          <a:ln w="9525" algn="ctr">
            <a:solidFill>
              <a:schemeClr val="tx1">
                <a:lumMod val="65000"/>
                <a:lumOff val="3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9" name="Picture 4" descr="instruments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10757" y="678103"/>
            <a:ext cx="1071748" cy="1428999"/>
          </a:xfrm>
          <a:prstGeom prst="rect">
            <a:avLst/>
          </a:prstGeom>
          <a:noFill/>
        </p:spPr>
      </p:pic>
      <p:cxnSp>
        <p:nvCxnSpPr>
          <p:cNvPr id="30" name="Straight Arrow Connector 3"/>
          <p:cNvCxnSpPr>
            <a:cxnSpLocks noChangeShapeType="1"/>
            <a:stCxn id="32" idx="0"/>
          </p:cNvCxnSpPr>
          <p:nvPr/>
        </p:nvCxnSpPr>
        <p:spPr bwMode="auto">
          <a:xfrm flipV="1">
            <a:off x="3749271" y="4786963"/>
            <a:ext cx="117495" cy="298864"/>
          </a:xfrm>
          <a:prstGeom prst="straightConnector1">
            <a:avLst/>
          </a:prstGeom>
          <a:noFill/>
          <a:ln w="9525" algn="ctr">
            <a:solidFill>
              <a:schemeClr val="tx1">
                <a:lumMod val="65000"/>
                <a:lumOff val="3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1" name="Picture 4" descr="https://shis.ssec.wisc.edu/static/shis_outside_diagram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198282" y="5447057"/>
            <a:ext cx="2128662" cy="1161999"/>
          </a:xfrm>
          <a:prstGeom prst="rect">
            <a:avLst/>
          </a:prstGeom>
          <a:noFill/>
        </p:spPr>
      </p:pic>
      <p:sp>
        <p:nvSpPr>
          <p:cNvPr id="32" name="Text Box 54"/>
          <p:cNvSpPr txBox="1">
            <a:spLocks noChangeArrowheads="1"/>
          </p:cNvSpPr>
          <p:nvPr/>
        </p:nvSpPr>
        <p:spPr bwMode="auto">
          <a:xfrm>
            <a:off x="3341283" y="5085828"/>
            <a:ext cx="815975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1400" b="1" dirty="0">
                <a:solidFill>
                  <a:srgbClr val="0070C0"/>
                </a:solidFill>
              </a:rPr>
              <a:t>S-HIS</a:t>
            </a:r>
          </a:p>
        </p:txBody>
      </p:sp>
      <p:sp>
        <p:nvSpPr>
          <p:cNvPr id="33" name="Text Box 54"/>
          <p:cNvSpPr txBox="1">
            <a:spLocks noChangeArrowheads="1"/>
          </p:cNvSpPr>
          <p:nvPr/>
        </p:nvSpPr>
        <p:spPr bwMode="auto">
          <a:xfrm>
            <a:off x="4779408" y="1560825"/>
            <a:ext cx="685799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1400" b="1" dirty="0">
                <a:solidFill>
                  <a:srgbClr val="0070C0"/>
                </a:solidFill>
              </a:rPr>
              <a:t>FEGS</a:t>
            </a:r>
          </a:p>
        </p:txBody>
      </p:sp>
      <p:pic>
        <p:nvPicPr>
          <p:cNvPr id="34" name="Picture 1" descr="C:\Users\fpadula\Downloads\AFRC2016-0332-04.jpg"/>
          <p:cNvPicPr>
            <a:picLocks noChangeAspect="1" noChangeArrowheads="1"/>
          </p:cNvPicPr>
          <p:nvPr/>
        </p:nvPicPr>
        <p:blipFill>
          <a:blip r:embed="rId11" cstate="print"/>
          <a:srcRect l="8333" r="16667"/>
          <a:stretch>
            <a:fillRect/>
          </a:stretch>
        </p:blipFill>
        <p:spPr bwMode="auto">
          <a:xfrm>
            <a:off x="3490714" y="1149208"/>
            <a:ext cx="1219199" cy="10837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1459324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4957"/>
            <a:ext cx="9144000" cy="544316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73620" y="4456246"/>
            <a:ext cx="277791" cy="277791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/>
              <a:t>1</a:t>
            </a:r>
          </a:p>
        </p:txBody>
      </p:sp>
      <p:sp>
        <p:nvSpPr>
          <p:cNvPr id="7" name="Oval 6"/>
          <p:cNvSpPr/>
          <p:nvPr/>
        </p:nvSpPr>
        <p:spPr>
          <a:xfrm>
            <a:off x="1460340" y="4654945"/>
            <a:ext cx="277791" cy="277791"/>
          </a:xfrm>
          <a:prstGeom prst="ellipse">
            <a:avLst/>
          </a:prstGeom>
          <a:ln>
            <a:solidFill>
              <a:srgbClr val="5B55FE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2</a:t>
            </a:r>
          </a:p>
        </p:txBody>
      </p:sp>
      <p:sp>
        <p:nvSpPr>
          <p:cNvPr id="8" name="Oval 7"/>
          <p:cNvSpPr/>
          <p:nvPr/>
        </p:nvSpPr>
        <p:spPr>
          <a:xfrm>
            <a:off x="1508569" y="3892945"/>
            <a:ext cx="277791" cy="277791"/>
          </a:xfrm>
          <a:prstGeom prst="ellipse">
            <a:avLst/>
          </a:prstGeom>
          <a:ln>
            <a:solidFill>
              <a:srgbClr val="FD605D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3</a:t>
            </a:r>
          </a:p>
        </p:txBody>
      </p:sp>
      <p:sp>
        <p:nvSpPr>
          <p:cNvPr id="9" name="Oval 8"/>
          <p:cNvSpPr/>
          <p:nvPr/>
        </p:nvSpPr>
        <p:spPr>
          <a:xfrm>
            <a:off x="2849302" y="4053062"/>
            <a:ext cx="277791" cy="277791"/>
          </a:xfrm>
          <a:prstGeom prst="ellipse">
            <a:avLst/>
          </a:prstGeom>
          <a:ln>
            <a:solidFill>
              <a:srgbClr val="9E9E9E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4</a:t>
            </a:r>
          </a:p>
        </p:txBody>
      </p:sp>
      <p:sp>
        <p:nvSpPr>
          <p:cNvPr id="10" name="Oval 9"/>
          <p:cNvSpPr/>
          <p:nvPr/>
        </p:nvSpPr>
        <p:spPr>
          <a:xfrm>
            <a:off x="6041985" y="6057408"/>
            <a:ext cx="277791" cy="277791"/>
          </a:xfrm>
          <a:prstGeom prst="ellipse">
            <a:avLst/>
          </a:prstGeom>
          <a:ln>
            <a:solidFill>
              <a:srgbClr val="59C01C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/>
              <a:t>5</a:t>
            </a:r>
            <a:endParaRPr lang="en-US" sz="1600" dirty="0"/>
          </a:p>
        </p:txBody>
      </p:sp>
      <p:sp>
        <p:nvSpPr>
          <p:cNvPr id="11" name="Oval 10"/>
          <p:cNvSpPr/>
          <p:nvPr/>
        </p:nvSpPr>
        <p:spPr>
          <a:xfrm>
            <a:off x="4125414" y="3856988"/>
            <a:ext cx="277791" cy="277791"/>
          </a:xfrm>
          <a:prstGeom prst="ellipse">
            <a:avLst/>
          </a:prstGeom>
          <a:ln>
            <a:solidFill>
              <a:srgbClr val="879EEB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6</a:t>
            </a:r>
          </a:p>
        </p:txBody>
      </p:sp>
      <p:sp>
        <p:nvSpPr>
          <p:cNvPr id="12" name="Oval 11"/>
          <p:cNvSpPr/>
          <p:nvPr/>
        </p:nvSpPr>
        <p:spPr>
          <a:xfrm>
            <a:off x="6430703" y="4191958"/>
            <a:ext cx="277791" cy="277791"/>
          </a:xfrm>
          <a:prstGeom prst="ellipse">
            <a:avLst/>
          </a:prstGeom>
          <a:ln>
            <a:solidFill>
              <a:srgbClr val="7DC278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7</a:t>
            </a:r>
          </a:p>
        </p:txBody>
      </p:sp>
      <p:sp>
        <p:nvSpPr>
          <p:cNvPr id="13" name="Oval 12"/>
          <p:cNvSpPr/>
          <p:nvPr/>
        </p:nvSpPr>
        <p:spPr>
          <a:xfrm>
            <a:off x="7796516" y="2949597"/>
            <a:ext cx="277791" cy="277791"/>
          </a:xfrm>
          <a:prstGeom prst="ellipse">
            <a:avLst/>
          </a:prstGeom>
          <a:ln>
            <a:solidFill>
              <a:srgbClr val="9B343D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8</a:t>
            </a:r>
          </a:p>
        </p:txBody>
      </p:sp>
      <p:sp>
        <p:nvSpPr>
          <p:cNvPr id="14" name="Oval 13"/>
          <p:cNvSpPr/>
          <p:nvPr/>
        </p:nvSpPr>
        <p:spPr>
          <a:xfrm>
            <a:off x="5794095" y="4110919"/>
            <a:ext cx="277791" cy="277791"/>
          </a:xfrm>
          <a:prstGeom prst="ellipse">
            <a:avLst/>
          </a:prstGeom>
          <a:ln>
            <a:solidFill>
              <a:srgbClr val="E4A1E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9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7732" y="6533348"/>
            <a:ext cx="69756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*Flight #10 - April 27, 2017 - Huntsville, AL not shown due to aircraft navigation not reporting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3832713" y="4267633"/>
            <a:ext cx="367408" cy="307777"/>
            <a:chOff x="3832713" y="4267633"/>
            <a:chExt cx="367408" cy="307777"/>
          </a:xfrm>
        </p:grpSpPr>
        <p:sp>
          <p:nvSpPr>
            <p:cNvPr id="18" name="Oval 17"/>
            <p:cNvSpPr/>
            <p:nvPr/>
          </p:nvSpPr>
          <p:spPr>
            <a:xfrm>
              <a:off x="3865947" y="4282627"/>
              <a:ext cx="277791" cy="277791"/>
            </a:xfrm>
            <a:prstGeom prst="ellips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832713" y="4267633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11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7260748" y="4859875"/>
            <a:ext cx="367408" cy="307777"/>
            <a:chOff x="7260748" y="4859875"/>
            <a:chExt cx="367408" cy="307777"/>
          </a:xfrm>
        </p:grpSpPr>
        <p:sp>
          <p:nvSpPr>
            <p:cNvPr id="20" name="Oval 19"/>
            <p:cNvSpPr/>
            <p:nvPr/>
          </p:nvSpPr>
          <p:spPr>
            <a:xfrm>
              <a:off x="7293982" y="4874869"/>
              <a:ext cx="277791" cy="277791"/>
            </a:xfrm>
            <a:prstGeom prst="ellipse">
              <a:avLst/>
            </a:prstGeom>
            <a:ln>
              <a:solidFill>
                <a:srgbClr val="5FA0BD"/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260748" y="4859875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12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362003" y="2905685"/>
            <a:ext cx="367408" cy="307777"/>
            <a:chOff x="3362003" y="2905685"/>
            <a:chExt cx="367408" cy="307777"/>
          </a:xfrm>
        </p:grpSpPr>
        <p:sp>
          <p:nvSpPr>
            <p:cNvPr id="22" name="Oval 21"/>
            <p:cNvSpPr/>
            <p:nvPr/>
          </p:nvSpPr>
          <p:spPr>
            <a:xfrm>
              <a:off x="3395237" y="2920679"/>
              <a:ext cx="277791" cy="277791"/>
            </a:xfrm>
            <a:prstGeom prst="ellipse">
              <a:avLst/>
            </a:prstGeom>
            <a:ln>
              <a:solidFill>
                <a:srgbClr val="AE5CAF"/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362003" y="2905685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13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5308475" y="4910033"/>
            <a:ext cx="367408" cy="307777"/>
            <a:chOff x="5308475" y="4910033"/>
            <a:chExt cx="367408" cy="307777"/>
          </a:xfrm>
        </p:grpSpPr>
        <p:sp>
          <p:nvSpPr>
            <p:cNvPr id="24" name="Oval 23"/>
            <p:cNvSpPr/>
            <p:nvPr/>
          </p:nvSpPr>
          <p:spPr>
            <a:xfrm>
              <a:off x="5341709" y="4925027"/>
              <a:ext cx="277791" cy="277791"/>
            </a:xfrm>
            <a:prstGeom prst="ellipse">
              <a:avLst/>
            </a:prstGeom>
            <a:ln>
              <a:solidFill>
                <a:srgbClr val="5F5BE0"/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308475" y="4910033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14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8188651" y="5544710"/>
            <a:ext cx="367408" cy="307777"/>
            <a:chOff x="8188651" y="5544710"/>
            <a:chExt cx="367408" cy="307777"/>
          </a:xfrm>
        </p:grpSpPr>
        <p:sp>
          <p:nvSpPr>
            <p:cNvPr id="26" name="Oval 25"/>
            <p:cNvSpPr/>
            <p:nvPr/>
          </p:nvSpPr>
          <p:spPr>
            <a:xfrm>
              <a:off x="8221885" y="5559704"/>
              <a:ext cx="277791" cy="277791"/>
            </a:xfrm>
            <a:prstGeom prst="ellipse">
              <a:avLst/>
            </a:prstGeom>
            <a:ln>
              <a:solidFill>
                <a:srgbClr val="AAC017"/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188651" y="5544710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15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4058413" y="4747986"/>
            <a:ext cx="367408" cy="307777"/>
            <a:chOff x="4058413" y="4747986"/>
            <a:chExt cx="367408" cy="307777"/>
          </a:xfrm>
        </p:grpSpPr>
        <p:sp>
          <p:nvSpPr>
            <p:cNvPr id="28" name="Oval 27"/>
            <p:cNvSpPr/>
            <p:nvPr/>
          </p:nvSpPr>
          <p:spPr>
            <a:xfrm>
              <a:off x="4091647" y="4762980"/>
              <a:ext cx="277791" cy="277791"/>
            </a:xfrm>
            <a:prstGeom prst="ellipse">
              <a:avLst/>
            </a:prstGeom>
            <a:ln>
              <a:solidFill>
                <a:srgbClr val="616161"/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058413" y="4747986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16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625032" y="1527858"/>
            <a:ext cx="4842317" cy="1080724"/>
          </a:xfrm>
          <a:prstGeom prst="rect">
            <a:avLst/>
          </a:prstGeom>
          <a:solidFill>
            <a:srgbClr val="FFFFFF">
              <a:alpha val="69020"/>
            </a:srgb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GOES-R ABI &amp; GLM Field Campaign </a:t>
            </a:r>
            <a:r>
              <a:rPr lang="en-US" sz="2400" b="1" dirty="0">
                <a:solidFill>
                  <a:srgbClr val="FF0000"/>
                </a:solidFill>
              </a:rPr>
              <a:t>Great Success! </a:t>
            </a:r>
            <a:r>
              <a:rPr lang="mr-IN" sz="2400" b="1" dirty="0">
                <a:solidFill>
                  <a:srgbClr val="FF0000"/>
                </a:solidFill>
              </a:rPr>
              <a:t>…</a:t>
            </a:r>
            <a:r>
              <a:rPr lang="en-US" sz="2400" b="1" dirty="0">
                <a:solidFill>
                  <a:srgbClr val="FF0000"/>
                </a:solidFill>
              </a:rPr>
              <a:t> Much Lightning!</a:t>
            </a:r>
          </a:p>
        </p:txBody>
      </p:sp>
      <p:sp>
        <p:nvSpPr>
          <p:cNvPr id="37" name="Rectangle 36"/>
          <p:cNvSpPr/>
          <p:nvPr/>
        </p:nvSpPr>
        <p:spPr>
          <a:xfrm>
            <a:off x="76944" y="6097809"/>
            <a:ext cx="1944763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1100" b="1" dirty="0">
                <a:ln/>
                <a:solidFill>
                  <a:srgbClr val="FFFF00"/>
                </a:solidFill>
                <a:ea typeface="Britannic Bold" charset="0"/>
                <a:cs typeface="Britannic Bold" charset="0"/>
              </a:rPr>
              <a:t>Slide courtesy of Frank </a:t>
            </a:r>
            <a:r>
              <a:rPr lang="en-US" sz="1100" b="1" dirty="0" err="1">
                <a:ln/>
                <a:solidFill>
                  <a:srgbClr val="FFFF00"/>
                </a:solidFill>
                <a:ea typeface="Britannic Bold" charset="0"/>
                <a:cs typeface="Britannic Bold" charset="0"/>
              </a:rPr>
              <a:t>Padula</a:t>
            </a:r>
            <a:endParaRPr lang="en-US" sz="1100" b="1" cap="none" spc="0" dirty="0">
              <a:ln/>
              <a:solidFill>
                <a:srgbClr val="FFFF00"/>
              </a:solidFill>
              <a:effectLst/>
              <a:ea typeface="Britannic Bold" charset="0"/>
              <a:cs typeface="Britannic Bold" charset="0"/>
            </a:endParaRPr>
          </a:p>
        </p:txBody>
      </p:sp>
      <p:sp>
        <p:nvSpPr>
          <p:cNvPr id="38" name="Title 1"/>
          <p:cNvSpPr txBox="1">
            <a:spLocks/>
          </p:cNvSpPr>
          <p:nvPr/>
        </p:nvSpPr>
        <p:spPr bwMode="auto">
          <a:xfrm>
            <a:off x="622787" y="-28044"/>
            <a:ext cx="82296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dirty="0"/>
              <a:t>GLM Field Campaign</a:t>
            </a:r>
          </a:p>
          <a:p>
            <a:r>
              <a:rPr lang="en-US" sz="2000" dirty="0">
                <a:solidFill>
                  <a:srgbClr val="FFFF00"/>
                </a:solidFill>
              </a:rPr>
              <a:t>(March 21 </a:t>
            </a:r>
            <a:r>
              <a:rPr lang="mr-IN" sz="2000" dirty="0">
                <a:solidFill>
                  <a:srgbClr val="FFFF00"/>
                </a:solidFill>
              </a:rPr>
              <a:t>–</a:t>
            </a:r>
            <a:r>
              <a:rPr lang="en-US" sz="2000" dirty="0">
                <a:solidFill>
                  <a:srgbClr val="FFFF00"/>
                </a:solidFill>
              </a:rPr>
              <a:t> May 17, 2017)</a:t>
            </a:r>
          </a:p>
        </p:txBody>
      </p:sp>
    </p:spTree>
    <p:extLst>
      <p:ext uri="{BB962C8B-B14F-4D97-AF65-F5344CB8AC3E}">
        <p14:creationId xmlns:p14="http://schemas.microsoft.com/office/powerpoint/2010/main" val="11817831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GLM Field Campaign</a:t>
            </a:r>
            <a:br>
              <a:rPr lang="en-US" dirty="0"/>
            </a:br>
            <a:r>
              <a:rPr lang="en-US" sz="2800" dirty="0">
                <a:solidFill>
                  <a:srgbClr val="FFFF00"/>
                </a:solidFill>
              </a:rPr>
              <a:t>(March 21 </a:t>
            </a:r>
            <a:r>
              <a:rPr lang="mr-IN" sz="2800" dirty="0">
                <a:solidFill>
                  <a:srgbClr val="FFFF00"/>
                </a:solidFill>
              </a:rPr>
              <a:t>–</a:t>
            </a:r>
            <a:r>
              <a:rPr lang="en-US" sz="2800" dirty="0">
                <a:solidFill>
                  <a:srgbClr val="FFFF00"/>
                </a:solidFill>
              </a:rPr>
              <a:t> May 17, 2017)</a:t>
            </a:r>
            <a:endParaRPr lang="en-US" sz="28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123825" y="1258888"/>
            <a:ext cx="8562975" cy="1363636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Example data plots from storm overflights</a:t>
            </a:r>
          </a:p>
          <a:p>
            <a:r>
              <a:rPr lang="en-US" dirty="0"/>
              <a:t>Not noise, just VERY high lightning rates</a:t>
            </a:r>
          </a:p>
          <a:p>
            <a:r>
              <a:rPr lang="en-US" dirty="0"/>
              <a:t>Thousands and thousands of flashes (still have not counted them all)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8175D-0E56-4116-B7A7-F37D38CF2937}" type="slidenum">
              <a:rPr lang="en-US" altLang="en-US" smtClean="0"/>
              <a:pPr/>
              <a:t>53</a:t>
            </a:fld>
            <a:endParaRPr lang="en-US" altLang="en-US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" y="2460598"/>
            <a:ext cx="8915672" cy="4187851"/>
          </a:xfrm>
        </p:spPr>
      </p:pic>
    </p:spTree>
    <p:extLst>
      <p:ext uri="{BB962C8B-B14F-4D97-AF65-F5344CB8AC3E}">
        <p14:creationId xmlns:p14="http://schemas.microsoft.com/office/powerpoint/2010/main" val="29039386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/>
          <p:cNvGraphicFramePr>
            <a:graphicFrameLocks noGrp="1"/>
          </p:cNvGraphicFramePr>
          <p:nvPr>
            <p:extLst/>
          </p:nvPr>
        </p:nvGraphicFramePr>
        <p:xfrm>
          <a:off x="81552" y="1809323"/>
          <a:ext cx="8982237" cy="3604540"/>
        </p:xfrm>
        <a:graphic>
          <a:graphicData uri="http://schemas.openxmlformats.org/drawingml/2006/table">
            <a:tbl>
              <a:tblPr/>
              <a:tblGrid>
                <a:gridCol w="9456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00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78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812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331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7002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6252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2939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4917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7376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99461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61474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13347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284165">
                <a:tc>
                  <a:txBody>
                    <a:bodyPr/>
                    <a:lstStyle/>
                    <a:p>
                      <a:pPr algn="l" fontAlgn="b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5365" marR="5365" marT="536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GLM Collection Matrix [hours of lightning observed]</a:t>
                      </a:r>
                    </a:p>
                  </a:txBody>
                  <a:tcPr marL="5365" marR="5365" marT="536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381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Location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65" marR="5365" marT="53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Day Operations (Total: 21 </a:t>
                      </a:r>
                      <a:r>
                        <a:rPr lang="en-US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hrs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)</a:t>
                      </a:r>
                    </a:p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~53 %</a:t>
                      </a:r>
                      <a:r>
                        <a:rPr lang="en-US" sz="14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of total lightning </a:t>
                      </a:r>
                      <a:r>
                        <a:rPr lang="en-US" sz="1400" b="1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obs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65" marR="5365" marT="53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Night Operations </a:t>
                      </a:r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charset="0"/>
                        </a:rPr>
                        <a:t>(Total: 15 </a:t>
                      </a:r>
                      <a:r>
                        <a:rPr lang="en-US" sz="14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charset="0"/>
                        </a:rPr>
                        <a:t>hrs</a:t>
                      </a:r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charset="0"/>
                        </a:rPr>
                        <a:t>)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charset="0"/>
                        </a:rPr>
                        <a:t>~38 % </a:t>
                      </a:r>
                      <a:r>
                        <a:rPr lang="en-US" sz="1400" b="1" i="0" u="none" strike="noStrike" baseline="0" dirty="0">
                          <a:solidFill>
                            <a:schemeClr val="bg1"/>
                          </a:solidFill>
                          <a:effectLst/>
                          <a:latin typeface="Calibri" charset="0"/>
                        </a:rPr>
                        <a:t>of total lightning </a:t>
                      </a:r>
                      <a:r>
                        <a:rPr lang="en-US" sz="1400" b="1" i="0" u="none" strike="noStrike" baseline="0" dirty="0" err="1">
                          <a:solidFill>
                            <a:schemeClr val="bg1"/>
                          </a:solidFill>
                          <a:effectLst/>
                          <a:latin typeface="Calibri" charset="0"/>
                        </a:rPr>
                        <a:t>obs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charset="0"/>
                      </a:endParaRPr>
                    </a:p>
                  </a:txBody>
                  <a:tcPr marL="5365" marR="5365" marT="53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Twilight Operations (Total: 3.5 </a:t>
                      </a:r>
                      <a:r>
                        <a:rPr lang="en-US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hrs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) ~9 % </a:t>
                      </a:r>
                      <a:r>
                        <a:rPr lang="en-US" sz="14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of total lightning </a:t>
                      </a:r>
                      <a:r>
                        <a:rPr lang="en-US" sz="1400" b="1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obs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65" marR="5365" marT="536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2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Compact</a:t>
                      </a:r>
                    </a:p>
                  </a:txBody>
                  <a:tcPr marL="5365" marR="5365" marT="53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Horizontally</a:t>
                      </a:r>
                      <a:r>
                        <a:rPr lang="en-US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Extensive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65" marR="5365" marT="53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Flash Rate Low</a:t>
                      </a:r>
                    </a:p>
                  </a:txBody>
                  <a:tcPr marL="5365" marR="5365" marT="53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Flash Rate</a:t>
                      </a:r>
                      <a:r>
                        <a:rPr lang="en-US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High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65" marR="5365" marT="53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Compact</a:t>
                      </a:r>
                    </a:p>
                  </a:txBody>
                  <a:tcPr marL="5365" marR="5365" marT="53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charset="0"/>
                        </a:rPr>
                        <a:t>Horizontally</a:t>
                      </a:r>
                      <a:r>
                        <a:rPr lang="en-US" sz="1400" b="0" i="0" u="none" strike="noStrike" baseline="0" dirty="0">
                          <a:solidFill>
                            <a:schemeClr val="bg1"/>
                          </a:solidFill>
                          <a:effectLst/>
                          <a:latin typeface="Calibri" charset="0"/>
                        </a:rPr>
                        <a:t> Extensive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charset="0"/>
                      </a:endParaRPr>
                    </a:p>
                  </a:txBody>
                  <a:tcPr marL="5365" marR="5365" marT="53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charset="0"/>
                        </a:rPr>
                        <a:t>Flash Rate Low</a:t>
                      </a:r>
                    </a:p>
                  </a:txBody>
                  <a:tcPr marL="5365" marR="5365" marT="53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charset="0"/>
                        </a:rPr>
                        <a:t>Flash Rate</a:t>
                      </a:r>
                      <a:r>
                        <a:rPr lang="en-US" sz="1400" b="0" i="0" u="none" strike="noStrike" baseline="0" dirty="0">
                          <a:solidFill>
                            <a:schemeClr val="bg1"/>
                          </a:solidFill>
                          <a:effectLst/>
                          <a:latin typeface="Calibri" charset="0"/>
                        </a:rPr>
                        <a:t> High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charset="0"/>
                      </a:endParaRPr>
                    </a:p>
                  </a:txBody>
                  <a:tcPr marL="5365" marR="5365" marT="53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Compact</a:t>
                      </a:r>
                    </a:p>
                  </a:txBody>
                  <a:tcPr marL="5365" marR="5365" marT="53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Horizontally</a:t>
                      </a:r>
                      <a:r>
                        <a:rPr lang="en-US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Extensive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65" marR="5365" marT="53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Flash Rate Low</a:t>
                      </a:r>
                    </a:p>
                  </a:txBody>
                  <a:tcPr marL="5365" marR="5365" marT="53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Flash Rate</a:t>
                      </a:r>
                      <a:r>
                        <a:rPr lang="en-US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High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65" marR="5365" marT="53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929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Northern, AL</a:t>
                      </a:r>
                    </a:p>
                  </a:txBody>
                  <a:tcPr marL="5365" marR="5365" marT="536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4.5</a:t>
                      </a:r>
                    </a:p>
                  </a:txBody>
                  <a:tcPr marL="5365" marR="5365" marT="53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5365" marR="5365" marT="53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1</a:t>
                      </a:r>
                    </a:p>
                  </a:txBody>
                  <a:tcPr marL="5365" marR="5365" marT="53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3.5</a:t>
                      </a:r>
                    </a:p>
                  </a:txBody>
                  <a:tcPr marL="5365" marR="5365" marT="53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5365" marR="5365" marT="53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 2.5</a:t>
                      </a:r>
                    </a:p>
                  </a:txBody>
                  <a:tcPr marL="5365" marR="5365" marT="53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 2.5</a:t>
                      </a:r>
                    </a:p>
                  </a:txBody>
                  <a:tcPr marL="5365" marR="5365" marT="53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5365" marR="5365" marT="53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1.5</a:t>
                      </a:r>
                    </a:p>
                  </a:txBody>
                  <a:tcPr marL="5365" marR="5365" marT="53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5365" marR="5365" marT="53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5365" marR="5365" marT="53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1.5</a:t>
                      </a:r>
                    </a:p>
                  </a:txBody>
                  <a:tcPr marL="5365" marR="5365" marT="53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929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Norman, OK</a:t>
                      </a:r>
                    </a:p>
                  </a:txBody>
                  <a:tcPr marL="5365" marR="5365" marT="536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5365" marR="5365" marT="53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0.5</a:t>
                      </a:r>
                    </a:p>
                  </a:txBody>
                  <a:tcPr marL="5365" marR="5365" marT="53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5365" marR="5365" marT="53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0.5</a:t>
                      </a:r>
                    </a:p>
                  </a:txBody>
                  <a:tcPr marL="5365" marR="5365" marT="53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 0.5</a:t>
                      </a:r>
                    </a:p>
                  </a:txBody>
                  <a:tcPr marL="5365" marR="5365" marT="53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 8.5</a:t>
                      </a:r>
                    </a:p>
                  </a:txBody>
                  <a:tcPr marL="5365" marR="5365" marT="53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 1</a:t>
                      </a:r>
                    </a:p>
                  </a:txBody>
                  <a:tcPr marL="5365" marR="5365" marT="53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 8</a:t>
                      </a:r>
                    </a:p>
                  </a:txBody>
                  <a:tcPr marL="5365" marR="5365" marT="53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5365" marR="5365" marT="53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1</a:t>
                      </a:r>
                    </a:p>
                  </a:txBody>
                  <a:tcPr marL="5365" marR="5365" marT="53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0.5</a:t>
                      </a:r>
                    </a:p>
                  </a:txBody>
                  <a:tcPr marL="5365" marR="5365" marT="53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0.5</a:t>
                      </a:r>
                    </a:p>
                  </a:txBody>
                  <a:tcPr marL="5365" marR="5365" marT="53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929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Lubbock, TX</a:t>
                      </a:r>
                    </a:p>
                  </a:txBody>
                  <a:tcPr marL="5365" marR="5365" marT="536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5365" marR="5365" marT="53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5365" marR="5365" marT="53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5365" marR="5365" marT="53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5365" marR="5365" marT="53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5365" marR="5365" marT="53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 0.5</a:t>
                      </a:r>
                    </a:p>
                  </a:txBody>
                  <a:tcPr marL="5365" marR="5365" marT="53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5365" marR="5365" marT="53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0.5 </a:t>
                      </a:r>
                    </a:p>
                  </a:txBody>
                  <a:tcPr marL="5365" marR="5365" marT="53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5365" marR="5365" marT="53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5365" marR="5365" marT="53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5365" marR="5365" marT="53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5365" marR="5365" marT="53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929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KSC, FL</a:t>
                      </a:r>
                    </a:p>
                  </a:txBody>
                  <a:tcPr marL="5365" marR="5365" marT="536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</a:t>
                      </a:r>
                      <a:endParaRPr lang="sk-SK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365" marR="5365" marT="53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5365" marR="5365" marT="53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1</a:t>
                      </a:r>
                    </a:p>
                  </a:txBody>
                  <a:tcPr marL="5365" marR="5365" marT="53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5365" marR="5365" marT="53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5365" marR="5365" marT="53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5365" marR="5365" marT="53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5365" marR="5365" marT="53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5365" marR="5365" marT="53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5365" marR="5365" marT="53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5365" marR="5365" marT="53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5365" marR="5365" marT="53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5365" marR="5365" marT="53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929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Ft. Collins, CO</a:t>
                      </a:r>
                    </a:p>
                  </a:txBody>
                  <a:tcPr marL="5365" marR="5365" marT="536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2</a:t>
                      </a:r>
                    </a:p>
                  </a:txBody>
                  <a:tcPr marL="5365" marR="5365" marT="53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0.5</a:t>
                      </a:r>
                    </a:p>
                  </a:txBody>
                  <a:tcPr marL="5365" marR="5365" marT="53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5365" marR="5365" marT="53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2.5</a:t>
                      </a:r>
                    </a:p>
                  </a:txBody>
                  <a:tcPr marL="5365" marR="5365" marT="53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5365" marR="5365" marT="53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5365" marR="5365" marT="53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5365" marR="5365" marT="53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5365" marR="5365" marT="53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5365" marR="5365" marT="53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0.5 </a:t>
                      </a:r>
                    </a:p>
                  </a:txBody>
                  <a:tcPr marL="5365" marR="5365" marT="53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5365" marR="5365" marT="53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 0.5 </a:t>
                      </a:r>
                    </a:p>
                  </a:txBody>
                  <a:tcPr marL="5365" marR="5365" marT="53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929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Atlanta, GA</a:t>
                      </a:r>
                    </a:p>
                  </a:txBody>
                  <a:tcPr marL="5365" marR="5365" marT="536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1</a:t>
                      </a:r>
                    </a:p>
                  </a:txBody>
                  <a:tcPr marL="5365" marR="5365" marT="53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5365" marR="5365" marT="53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1</a:t>
                      </a:r>
                    </a:p>
                  </a:txBody>
                  <a:tcPr marL="5365" marR="5365" marT="53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5365" marR="5365" marT="53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5365" marR="5365" marT="53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5365" marR="5365" marT="53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5365" marR="5365" marT="53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5365" marR="5365" marT="53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5365" marR="5365" marT="53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5365" marR="5365" marT="53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5365" marR="5365" marT="53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5365" marR="5365" marT="53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929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Toronto, Ca.</a:t>
                      </a:r>
                    </a:p>
                  </a:txBody>
                  <a:tcPr marL="5365" marR="5365" marT="536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5365" marR="5365" marT="53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5365" marR="5365" marT="53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5365" marR="5365" marT="53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5365" marR="5365" marT="53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5365" marR="5365" marT="53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 3</a:t>
                      </a:r>
                    </a:p>
                  </a:txBody>
                  <a:tcPr marL="5365" marR="5365" marT="53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 1.5</a:t>
                      </a:r>
                    </a:p>
                  </a:txBody>
                  <a:tcPr marL="5365" marR="5365" marT="53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 1.5</a:t>
                      </a:r>
                    </a:p>
                  </a:txBody>
                  <a:tcPr marL="5365" marR="5365" marT="53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5365" marR="5365" marT="53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0.5</a:t>
                      </a:r>
                    </a:p>
                  </a:txBody>
                  <a:tcPr marL="5365" marR="5365" marT="53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5365" marR="5365" marT="53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0.5</a:t>
                      </a:r>
                    </a:p>
                  </a:txBody>
                  <a:tcPr marL="5365" marR="5365" marT="53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929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Land</a:t>
                      </a:r>
                    </a:p>
                  </a:txBody>
                  <a:tcPr marL="5365" marR="5365" marT="536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1.5 </a:t>
                      </a:r>
                    </a:p>
                  </a:txBody>
                  <a:tcPr marL="5365" marR="5365" marT="53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4.5</a:t>
                      </a:r>
                    </a:p>
                  </a:txBody>
                  <a:tcPr marL="5365" marR="5365" marT="53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3 </a:t>
                      </a:r>
                    </a:p>
                  </a:txBody>
                  <a:tcPr marL="5365" marR="5365" marT="53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3</a:t>
                      </a:r>
                    </a:p>
                  </a:txBody>
                  <a:tcPr marL="5365" marR="5365" marT="53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5365" marR="5365" marT="53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5365" marR="5365" marT="53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5365" marR="5365" marT="53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5365" marR="5365" marT="53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5365" marR="5365" marT="53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5365" marR="5365" marT="53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5365" marR="5365" marT="53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5365" marR="5365" marT="53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929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Ocean</a:t>
                      </a:r>
                    </a:p>
                  </a:txBody>
                  <a:tcPr marL="5365" marR="5365" marT="53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3.5</a:t>
                      </a:r>
                    </a:p>
                  </a:txBody>
                  <a:tcPr marL="5365" marR="5365" marT="53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2</a:t>
                      </a:r>
                    </a:p>
                  </a:txBody>
                  <a:tcPr marL="5365" marR="5365" marT="53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5.5 </a:t>
                      </a:r>
                    </a:p>
                  </a:txBody>
                  <a:tcPr marL="5365" marR="5365" marT="53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5365" marR="5365" marT="53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5365" marR="5365" marT="53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5365" marR="5365" marT="53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5365" marR="5365" marT="53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5365" marR="5365" marT="53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5365" marR="5365" marT="53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5365" marR="5365" marT="53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5365" marR="5365" marT="53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5365" marR="5365" marT="53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1575" y="5700710"/>
            <a:ext cx="46941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ISS Overpasses over Lightning: 3 cases (2 daytime and 1 night)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11218" y="6519446"/>
            <a:ext cx="2412905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1400" b="1" dirty="0">
                <a:ln/>
                <a:solidFill>
                  <a:srgbClr val="FFFF00"/>
                </a:solidFill>
                <a:ea typeface="Times New Roman" charset="0"/>
                <a:cs typeface="Times New Roman" charset="0"/>
              </a:rPr>
              <a:t>Slide courtesy of Frank </a:t>
            </a:r>
            <a:r>
              <a:rPr lang="en-US" sz="1400" b="1" dirty="0" err="1">
                <a:ln/>
                <a:solidFill>
                  <a:srgbClr val="FFFF00"/>
                </a:solidFill>
                <a:ea typeface="Times New Roman" charset="0"/>
                <a:cs typeface="Times New Roman" charset="0"/>
              </a:rPr>
              <a:t>Padula</a:t>
            </a:r>
            <a:endParaRPr lang="en-US" sz="1400" b="1" cap="none" spc="0" dirty="0">
              <a:ln/>
              <a:solidFill>
                <a:srgbClr val="FFFF00"/>
              </a:solidFill>
              <a:effectLst/>
              <a:ea typeface="Times New Roman" charset="0"/>
              <a:cs typeface="Times New Roman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470387" y="219606"/>
            <a:ext cx="82296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dirty="0"/>
              <a:t>Field Campaign</a:t>
            </a:r>
          </a:p>
          <a:p>
            <a:r>
              <a:rPr lang="en-US" sz="2000" dirty="0">
                <a:solidFill>
                  <a:srgbClr val="FFFF00"/>
                </a:solidFill>
              </a:rPr>
              <a:t>GLM Data Collection Matrix</a:t>
            </a:r>
          </a:p>
        </p:txBody>
      </p:sp>
    </p:spTree>
    <p:extLst>
      <p:ext uri="{BB962C8B-B14F-4D97-AF65-F5344CB8AC3E}">
        <p14:creationId xmlns:p14="http://schemas.microsoft.com/office/powerpoint/2010/main" val="194801676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GLM Field Campaign Key Results</a:t>
            </a:r>
            <a:endParaRPr lang="en-US" sz="28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186578" y="1223027"/>
            <a:ext cx="8562975" cy="4487489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No wasted/failed flights!</a:t>
            </a:r>
          </a:p>
          <a:p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FEGS provided detailed GLM DE as function of pulse amplitude</a:t>
            </a:r>
          </a:p>
          <a:p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Over 10,000 FEGS flashes obtained with coincident E-field</a:t>
            </a:r>
          </a:p>
          <a:p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Several critical FEGS overflights of LMA systems, resulting in rich inter-comparison datasets that will literally take years to analyze</a:t>
            </a:r>
          </a:p>
          <a:p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Very robust collection matrix, with multiple storm types, across the diurnal cycle</a:t>
            </a:r>
          </a:p>
          <a:p>
            <a:pPr lvl="1"/>
            <a:r>
              <a:rPr lang="en-US" sz="2000" dirty="0">
                <a:solidFill>
                  <a:srgbClr val="FFFF00"/>
                </a:solidFill>
              </a:rPr>
              <a:t>First overpass of TLMA coverage area</a:t>
            </a:r>
          </a:p>
          <a:p>
            <a:pPr lvl="1"/>
            <a:r>
              <a:rPr lang="en-US" sz="2000" dirty="0">
                <a:solidFill>
                  <a:srgbClr val="FFFF00"/>
                </a:solidFill>
              </a:rPr>
              <a:t>California tornadic storm overflight</a:t>
            </a:r>
          </a:p>
          <a:p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8175D-0E56-4116-B7A7-F37D38CF2937}" type="slidenum">
              <a:rPr lang="en-US" altLang="en-US" smtClean="0"/>
              <a:pPr/>
              <a:t>55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781913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514"/>
            <a:ext cx="8229600" cy="1143001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6467" y="1830388"/>
            <a:ext cx="8229600" cy="452596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Introduction</a:t>
            </a:r>
          </a:p>
          <a:p>
            <a:pPr marL="0" indent="0">
              <a:buNone/>
            </a:pPr>
            <a:r>
              <a:rPr lang="en-US" dirty="0"/>
              <a:t>Performance Summary</a:t>
            </a:r>
          </a:p>
          <a:p>
            <a:pPr marL="0" indent="0">
              <a:buNone/>
            </a:pPr>
            <a:r>
              <a:rPr lang="en-US" dirty="0"/>
              <a:t>PLPT Review</a:t>
            </a:r>
          </a:p>
          <a:p>
            <a:pPr marL="0" indent="0">
              <a:buNone/>
            </a:pPr>
            <a:r>
              <a:rPr lang="en-US" dirty="0"/>
              <a:t>Field Campaign Overview</a:t>
            </a:r>
          </a:p>
          <a:p>
            <a:pPr marL="0" indent="0">
              <a:buNone/>
            </a:pPr>
            <a:r>
              <a:rPr lang="en-US" sz="4400" dirty="0">
                <a:solidFill>
                  <a:srgbClr val="FFFF00"/>
                </a:solidFill>
              </a:rPr>
              <a:t>Progress Since Provisional Review</a:t>
            </a:r>
          </a:p>
          <a:p>
            <a:pPr marL="0" indent="0">
              <a:buNone/>
            </a:pPr>
            <a:r>
              <a:rPr lang="en-US" dirty="0"/>
              <a:t>Assessment of Maturity</a:t>
            </a:r>
          </a:p>
          <a:p>
            <a:pPr marL="0" indent="0">
              <a:buNone/>
            </a:pPr>
            <a:r>
              <a:rPr lang="en-US" dirty="0"/>
              <a:t>Summary and Recommendations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56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439955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66114"/>
            <a:ext cx="8229600" cy="2872241"/>
          </a:xfrm>
        </p:spPr>
        <p:txBody>
          <a:bodyPr/>
          <a:lstStyle/>
          <a:p>
            <a:pPr marL="0" indent="0">
              <a:buNone/>
            </a:pPr>
            <a:r>
              <a:rPr lang="en-US" sz="4400" dirty="0">
                <a:solidFill>
                  <a:srgbClr val="FFFF00"/>
                </a:solidFill>
              </a:rPr>
              <a:t>Progress Since Provisional Review</a:t>
            </a:r>
          </a:p>
          <a:p>
            <a:pPr marL="0" indent="0">
              <a:buNone/>
            </a:pPr>
            <a:r>
              <a:rPr lang="en-US" sz="3600" dirty="0">
                <a:solidFill>
                  <a:srgbClr val="FFFF00"/>
                </a:solidFill>
              </a:rPr>
              <a:t>		</a:t>
            </a:r>
            <a:r>
              <a:rPr lang="en-US" dirty="0">
                <a:solidFill>
                  <a:srgbClr val="FFC3D7"/>
                </a:solidFill>
              </a:rPr>
              <a:t>False Alarm Mitigation</a:t>
            </a:r>
          </a:p>
          <a:p>
            <a:pPr marL="0" indent="0">
              <a:buNone/>
            </a:pPr>
            <a:r>
              <a:rPr lang="en-US" dirty="0">
                <a:solidFill>
                  <a:srgbClr val="FFC3D7"/>
                </a:solidFill>
              </a:rPr>
              <a:t>		</a:t>
            </a:r>
            <a:r>
              <a:rPr lang="en-US" dirty="0"/>
              <a:t>Understanding Depleted DE in CONUS NW</a:t>
            </a:r>
          </a:p>
          <a:p>
            <a:pPr marL="0" indent="0">
              <a:buNone/>
            </a:pPr>
            <a:r>
              <a:rPr lang="en-US" dirty="0">
                <a:solidFill>
                  <a:srgbClr val="FFC3D7"/>
                </a:solidFill>
              </a:rPr>
              <a:t>		</a:t>
            </a:r>
            <a:r>
              <a:rPr lang="en-US" dirty="0"/>
              <a:t>Summary ADRs/WRs &amp; Maturity Status</a:t>
            </a:r>
          </a:p>
          <a:p>
            <a:pPr marL="0" indent="0">
              <a:buNone/>
            </a:pPr>
            <a:r>
              <a:rPr lang="en-US" dirty="0"/>
              <a:t>		Additional Details on Data Quality</a:t>
            </a:r>
          </a:p>
          <a:p>
            <a:pPr marL="0" indent="0">
              <a:buNone/>
            </a:pPr>
            <a:r>
              <a:rPr lang="en-US" sz="3600" dirty="0">
                <a:solidFill>
                  <a:srgbClr val="FFC3D7"/>
                </a:solidFill>
              </a:rPr>
              <a:t>	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57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546193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False Event Rate</a:t>
            </a:r>
            <a:br>
              <a:rPr lang="en-US" dirty="0"/>
            </a:br>
            <a:r>
              <a:rPr lang="en-US" sz="2400" dirty="0"/>
              <a:t>2018-01-11 07:00 -10:00 UTC (Armstrong/MIT-LL)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0626"/>
            <a:ext cx="8515350" cy="5530850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Executed offline GLM GPA event filters on solar glint period with (yellow) and without (orange) blooming filter for three-hour period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Without blooming filter, the number of false lightning events is the difference between the OFF and ON cases</a:t>
            </a:r>
          </a:p>
          <a:p>
            <a:pPr lvl="1"/>
            <a:r>
              <a:rPr lang="en-US" dirty="0"/>
              <a:t>False event rate (w/o </a:t>
            </a:r>
            <a:r>
              <a:rPr lang="en-US" dirty="0" err="1"/>
              <a:t>BlmgF</a:t>
            </a:r>
            <a:r>
              <a:rPr lang="en-US" dirty="0"/>
              <a:t>) = Lightning Events (OFF –ON)/Lightning Events(OFF)</a:t>
            </a:r>
          </a:p>
          <a:p>
            <a:pPr marL="0" indent="0" algn="ctr">
              <a:buNone/>
            </a:pPr>
            <a:r>
              <a:rPr lang="en-US" b="1" dirty="0"/>
              <a:t>FER = 74 %</a:t>
            </a:r>
          </a:p>
          <a:p>
            <a:pPr marL="0" indent="0" algn="ctr">
              <a:buNone/>
            </a:pPr>
            <a:endParaRPr lang="en-US" dirty="0"/>
          </a:p>
          <a:p>
            <a:r>
              <a:rPr lang="en-US" dirty="0"/>
              <a:t>Treating all lightning events outside of 3-hr glint period as true lightning, the 24-hr false event rate</a:t>
            </a:r>
          </a:p>
          <a:p>
            <a:pPr marL="0" indent="0" algn="ctr">
              <a:buNone/>
            </a:pPr>
            <a:r>
              <a:rPr lang="en-US" b="1" dirty="0"/>
              <a:t>FER(24-Hr) = 25 %</a:t>
            </a:r>
          </a:p>
          <a:p>
            <a:pPr marL="0" indent="0" algn="ctr">
              <a:buNone/>
            </a:pPr>
            <a:endParaRPr lang="en-US" dirty="0"/>
          </a:p>
          <a:p>
            <a:r>
              <a:rPr lang="en-US" dirty="0"/>
              <a:t>FER correlated as an upper-bound to False Alarm Rate</a:t>
            </a:r>
          </a:p>
          <a:p>
            <a:endParaRPr lang="en-US" dirty="0"/>
          </a:p>
          <a:p>
            <a:r>
              <a:rPr lang="en-US" sz="4400" dirty="0">
                <a:solidFill>
                  <a:srgbClr val="FFFF00"/>
                </a:solidFill>
              </a:rPr>
              <a:t>5% FAR is not met without blooming filter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0E245-9D50-4F3E-AC26-7B9CB19F70AC}" type="slidenum">
              <a:rPr lang="en-US" altLang="en-US" smtClean="0"/>
              <a:pPr/>
              <a:t>58</a:t>
            </a:fld>
            <a:endParaRPr lang="en-US" alt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1600200" y="1701800"/>
          <a:ext cx="60960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1239687716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287321145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299323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 </a:t>
                      </a:r>
                      <a:r>
                        <a:rPr lang="en-US" b="1" dirty="0"/>
                        <a:t>Blooming Filter Status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10142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OFF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54255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Lightning Events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22,440,003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5,867,642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41229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False Events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12,081,709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28,654,070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75979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Total Events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34,521,712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34,521,712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37987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998426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7787"/>
            <a:ext cx="8229600" cy="1143001"/>
          </a:xfrm>
        </p:spPr>
        <p:txBody>
          <a:bodyPr/>
          <a:lstStyle/>
          <a:p>
            <a:r>
              <a:rPr lang="en-US" sz="3200" dirty="0"/>
              <a:t>GLM FAR Summary &amp; Path Forward</a:t>
            </a:r>
            <a:br>
              <a:rPr lang="en-US" sz="3200" dirty="0"/>
            </a:br>
            <a:r>
              <a:rPr lang="en-US" sz="2400" dirty="0"/>
              <a:t>(Armstrong/MIT-LL)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1514476"/>
            <a:ext cx="8296275" cy="5181600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Significant improvement to False Event Rate demonstrated with offline-GPA using the GLM-vendor blooming filter </a:t>
            </a:r>
          </a:p>
          <a:p>
            <a:pPr lvl="1"/>
            <a:r>
              <a:rPr lang="en-US" dirty="0">
                <a:solidFill>
                  <a:srgbClr val="FFFF00"/>
                </a:solidFill>
              </a:rPr>
              <a:t>FER reduction correlated with an upper-bound to False Alarm Rate reduction</a:t>
            </a:r>
          </a:p>
          <a:p>
            <a:pPr lvl="1"/>
            <a:r>
              <a:rPr lang="en-US" dirty="0">
                <a:solidFill>
                  <a:srgbClr val="FFFF00"/>
                </a:solidFill>
              </a:rPr>
              <a:t>Reduces data dropouts from solar glint and solar intrusion conditions</a:t>
            </a:r>
          </a:p>
          <a:p>
            <a:r>
              <a:rPr lang="en-US" dirty="0">
                <a:solidFill>
                  <a:srgbClr val="FFFF00"/>
                </a:solidFill>
              </a:rPr>
              <a:t>Ground Segment scheduled implementation of blooming filter for data operations nominally in April 2019 (DO.08)</a:t>
            </a:r>
          </a:p>
          <a:p>
            <a:pPr lvl="1"/>
            <a:r>
              <a:rPr lang="en-US" dirty="0">
                <a:solidFill>
                  <a:srgbClr val="FFFF00"/>
                </a:solidFill>
              </a:rPr>
              <a:t>Implementation to occur before Full Validation PS-PVR (GLM-17)</a:t>
            </a:r>
          </a:p>
          <a:p>
            <a:r>
              <a:rPr lang="en-US" dirty="0">
                <a:solidFill>
                  <a:srgbClr val="FFFF00"/>
                </a:solidFill>
              </a:rPr>
              <a:t>Peer Stakeholder Product Validation Review</a:t>
            </a:r>
          </a:p>
          <a:p>
            <a:pPr lvl="1"/>
            <a:r>
              <a:rPr lang="en-US" dirty="0">
                <a:solidFill>
                  <a:srgbClr val="FFFF00"/>
                </a:solidFill>
              </a:rPr>
              <a:t>CWG to test GLM data following GS blooming filter implementation for operational false alarm rate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0E245-9D50-4F3E-AC26-7B9CB19F70AC}" type="slidenum">
              <a:rPr lang="en-US" altLang="en-US" smtClean="0"/>
              <a:pPr/>
              <a:t>59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61461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514"/>
            <a:ext cx="8229600" cy="1143001"/>
          </a:xfrm>
        </p:spPr>
        <p:txBody>
          <a:bodyPr/>
          <a:lstStyle/>
          <a:p>
            <a:r>
              <a:rPr lang="en-US" dirty="0"/>
              <a:t>Post-Launch Product Tests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1098" y="5892581"/>
            <a:ext cx="82426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Full test plans and procedures are given in the GLM Readiness, Implementation, and Management Plan (RIMP v1.2; 416-R-RIMP-0313)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6</a:t>
            </a:fld>
            <a:endParaRPr lang="en-US" altLang="en-US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958056" y="2383543"/>
            <a:ext cx="11440548" cy="704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9657813"/>
              </p:ext>
            </p:extLst>
          </p:nvPr>
        </p:nvGraphicFramePr>
        <p:xfrm>
          <a:off x="213404" y="1449813"/>
          <a:ext cx="8678047" cy="36969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330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449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72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Test ID</a:t>
                      </a:r>
                      <a:endParaRPr lang="en-US" sz="2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Abbreviated Test Titles for GLM</a:t>
                      </a:r>
                      <a:endParaRPr lang="en-US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179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PLPT-GLM-001</a:t>
                      </a:r>
                      <a:endParaRPr lang="en-US" sz="16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Validate DE/FER using med/long-range networks (e.g., NLDN, EN, GLD360)</a:t>
                      </a:r>
                      <a:endParaRPr lang="en-US" sz="16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179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PLPT-GLM-002</a:t>
                      </a:r>
                      <a:endParaRPr lang="en-US" sz="16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Validate DE/FER using short-range networks (e.g., LMAs)</a:t>
                      </a:r>
                      <a:endParaRPr lang="en-US" sz="16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179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PLPT-GLM-003</a:t>
                      </a:r>
                      <a:endParaRPr lang="en-US" sz="16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Validate Storm DE and Storm FAR using very long range systems (</a:t>
                      </a:r>
                      <a:r>
                        <a:rPr lang="en-US" sz="1400" dirty="0">
                          <a:effectLst/>
                        </a:rPr>
                        <a:t>WWLLN, NEXRAD</a:t>
                      </a:r>
                      <a:r>
                        <a:rPr lang="en-US" sz="1600" dirty="0">
                          <a:effectLst/>
                        </a:rPr>
                        <a:t>)</a:t>
                      </a:r>
                      <a:endParaRPr lang="en-US" sz="16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179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PLPT-GLM-004</a:t>
                      </a:r>
                      <a:endParaRPr lang="en-US" sz="16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Validate DE/FER using very short range optical systems (FEGS)</a:t>
                      </a:r>
                      <a:endParaRPr lang="en-US" sz="16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179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PLPT-GLM-005</a:t>
                      </a:r>
                      <a:endParaRPr lang="en-US" sz="16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Validate DE/FER using orbit-based optical systems (e.g., ISS/LIS)</a:t>
                      </a:r>
                      <a:endParaRPr lang="en-US" sz="16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179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PLPT-GLM-006</a:t>
                      </a:r>
                      <a:endParaRPr lang="en-US" sz="16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Validate DE/FER using ground-based E-field networks (e.g. HAMMA, LIP)</a:t>
                      </a:r>
                      <a:endParaRPr lang="en-US" sz="16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179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PLPT-GLM-009</a:t>
                      </a:r>
                      <a:endParaRPr lang="en-US" sz="16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Validate L1b-L2 Cluster/Filter by comparing w/Spec (i.e. Mach) code</a:t>
                      </a:r>
                      <a:endParaRPr lang="en-US" sz="16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179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PLPT-GLM-010</a:t>
                      </a:r>
                      <a:endParaRPr lang="en-US" sz="16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Validate L0-L1b Filter Algorithms by comparing w/Spec (i.e. Mach) code</a:t>
                      </a:r>
                      <a:endParaRPr lang="en-US" sz="16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179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PLPT-GLM-011</a:t>
                      </a:r>
                      <a:endParaRPr lang="en-US" sz="16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Validate GLM INR w/comparisons to well-located ground points</a:t>
                      </a:r>
                      <a:endParaRPr lang="en-US" sz="16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179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PLPT-GLM-012</a:t>
                      </a:r>
                      <a:endParaRPr lang="en-US" sz="16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Validate GLM BG DCC radiances with </a:t>
                      </a:r>
                      <a:r>
                        <a:rPr lang="en-US" sz="1600" dirty="0" err="1">
                          <a:effectLst/>
                        </a:rPr>
                        <a:t>trendings</a:t>
                      </a:r>
                      <a:r>
                        <a:rPr lang="en-US" sz="1600" dirty="0">
                          <a:effectLst/>
                        </a:rPr>
                        <a:t> &amp; comparisons</a:t>
                      </a:r>
                      <a:endParaRPr lang="en-US" sz="16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179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PLPT-GLM-013</a:t>
                      </a:r>
                      <a:endParaRPr lang="en-US" sz="16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Validate GLM Flash Energies with </a:t>
                      </a:r>
                      <a:r>
                        <a:rPr lang="en-US" sz="1600" dirty="0" err="1">
                          <a:effectLst/>
                        </a:rPr>
                        <a:t>trendings</a:t>
                      </a:r>
                      <a:r>
                        <a:rPr lang="en-US" sz="1600" dirty="0">
                          <a:effectLst/>
                        </a:rPr>
                        <a:t> &amp; comparisons</a:t>
                      </a:r>
                      <a:endParaRPr lang="en-US" sz="16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734004" y="262084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80074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66114"/>
            <a:ext cx="8229600" cy="3447006"/>
          </a:xfrm>
        </p:spPr>
        <p:txBody>
          <a:bodyPr/>
          <a:lstStyle/>
          <a:p>
            <a:pPr marL="0" indent="0">
              <a:buNone/>
            </a:pPr>
            <a:r>
              <a:rPr lang="en-US" sz="4400" dirty="0">
                <a:solidFill>
                  <a:srgbClr val="FFFF00"/>
                </a:solidFill>
              </a:rPr>
              <a:t>Progress Since Provisional Review</a:t>
            </a:r>
          </a:p>
          <a:p>
            <a:pPr marL="0" indent="0">
              <a:buNone/>
            </a:pPr>
            <a:r>
              <a:rPr lang="en-US" sz="3600" dirty="0">
                <a:solidFill>
                  <a:srgbClr val="FFFF00"/>
                </a:solidFill>
              </a:rPr>
              <a:t>		</a:t>
            </a:r>
            <a:r>
              <a:rPr lang="en-US" dirty="0"/>
              <a:t>False Alarm Mitigation</a:t>
            </a:r>
          </a:p>
          <a:p>
            <a:pPr marL="0" indent="0">
              <a:buNone/>
            </a:pPr>
            <a:r>
              <a:rPr lang="en-US" dirty="0">
                <a:solidFill>
                  <a:srgbClr val="FFC3D7"/>
                </a:solidFill>
              </a:rPr>
              <a:t>		Understanding Depleted DE in CONUS NW</a:t>
            </a:r>
          </a:p>
          <a:p>
            <a:pPr marL="0" indent="0">
              <a:buNone/>
            </a:pPr>
            <a:r>
              <a:rPr lang="en-US" dirty="0">
                <a:solidFill>
                  <a:srgbClr val="FFC3D7"/>
                </a:solidFill>
              </a:rPr>
              <a:t>		</a:t>
            </a:r>
            <a:r>
              <a:rPr lang="en-US" dirty="0"/>
              <a:t>Summary ADRs/WRs &amp; Maturity Status</a:t>
            </a:r>
          </a:p>
          <a:p>
            <a:pPr marL="0" indent="0">
              <a:buNone/>
            </a:pPr>
            <a:r>
              <a:rPr lang="en-US" dirty="0"/>
              <a:t>		Additional Details on Data Quality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3600" dirty="0">
                <a:solidFill>
                  <a:srgbClr val="FFC3D7"/>
                </a:solidFill>
              </a:rPr>
              <a:t>	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60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944600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49212"/>
            <a:ext cx="8229600" cy="1143001"/>
          </a:xfrm>
        </p:spPr>
        <p:txBody>
          <a:bodyPr/>
          <a:lstStyle/>
          <a:p>
            <a:r>
              <a:rPr lang="en-US" altLang="x-none" sz="2600" dirty="0">
                <a:solidFill>
                  <a:prstClr val="white"/>
                </a:solidFill>
              </a:rPr>
              <a:t>Understanding Depleted DE in NW CONUS</a:t>
            </a:r>
            <a:br>
              <a:rPr lang="en-US" altLang="x-none" sz="2800" dirty="0">
                <a:solidFill>
                  <a:prstClr val="white"/>
                </a:solidFill>
              </a:rPr>
            </a:br>
            <a:r>
              <a:rPr lang="en-US" altLang="x-none" sz="1400" dirty="0">
                <a:solidFill>
                  <a:srgbClr val="FFFF00"/>
                </a:solidFill>
              </a:rPr>
              <a:t>Flash Energy: TT/Lightning (Koshak/MSFC): Spatial Distribution of Flash Energy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5734050" y="1192213"/>
            <a:ext cx="3257550" cy="5313361"/>
          </a:xfrm>
        </p:spPr>
        <p:txBody>
          <a:bodyPr>
            <a:normAutofit lnSpcReduction="10000"/>
          </a:bodyPr>
          <a:lstStyle/>
          <a:p>
            <a:pPr>
              <a:buClr>
                <a:srgbClr val="FFFF00"/>
              </a:buClr>
              <a:buSzPct val="100000"/>
              <a:buFont typeface="Arial" charset="0"/>
              <a:buChar char="•"/>
            </a:pPr>
            <a:r>
              <a:rPr lang="en-US" altLang="x-none" sz="1800" dirty="0">
                <a:solidFill>
                  <a:srgbClr val="FFFF00"/>
                </a:solidFill>
                <a:ea typeface="System Font Bold" charset="0"/>
                <a:cs typeface="System Font Bold" charset="0"/>
                <a:sym typeface="System Font Bold" charset="0"/>
              </a:rPr>
              <a:t>From Same Analysis:</a:t>
            </a:r>
          </a:p>
          <a:p>
            <a:pPr lvl="1">
              <a:buClr>
                <a:srgbClr val="FFFF00"/>
              </a:buClr>
              <a:buSzPct val="100000"/>
              <a:buFont typeface="Arial" charset="0"/>
              <a:buChar char="•"/>
            </a:pPr>
            <a:r>
              <a:rPr lang="en-US" altLang="x-none" sz="1400" dirty="0">
                <a:solidFill>
                  <a:srgbClr val="FFFF00"/>
                </a:solidFill>
                <a:ea typeface="System Font Bold" charset="0"/>
                <a:cs typeface="System Font Bold" charset="0"/>
                <a:sym typeface="System Font Bold" charset="0"/>
              </a:rPr>
              <a:t>2018: Jan 1 </a:t>
            </a:r>
            <a:r>
              <a:rPr lang="mr-IN" altLang="x-none" sz="1400" dirty="0">
                <a:solidFill>
                  <a:srgbClr val="FFFF00"/>
                </a:solidFill>
                <a:ea typeface="System Font Bold" charset="0"/>
                <a:cs typeface="System Font Bold" charset="0"/>
                <a:sym typeface="System Font Bold" charset="0"/>
              </a:rPr>
              <a:t>–</a:t>
            </a:r>
            <a:r>
              <a:rPr lang="en-US" altLang="x-none" sz="1400" dirty="0">
                <a:solidFill>
                  <a:srgbClr val="FFFF00"/>
                </a:solidFill>
                <a:ea typeface="System Font Bold" charset="0"/>
                <a:cs typeface="System Font Bold" charset="0"/>
                <a:sym typeface="System Font Bold" charset="0"/>
              </a:rPr>
              <a:t> Oct 15</a:t>
            </a:r>
          </a:p>
          <a:p>
            <a:pPr lvl="1">
              <a:buClr>
                <a:srgbClr val="FFFF00"/>
              </a:buClr>
              <a:buSzPct val="100000"/>
              <a:buFont typeface="Arial" charset="0"/>
              <a:buChar char="•"/>
            </a:pPr>
            <a:r>
              <a:rPr lang="en-US" altLang="x-none" sz="1400" dirty="0">
                <a:solidFill>
                  <a:srgbClr val="FFFF00"/>
                </a:solidFill>
                <a:ea typeface="System Font Bold" charset="0"/>
                <a:cs typeface="System Font Bold" charset="0"/>
                <a:sym typeface="System Font Bold" charset="0"/>
              </a:rPr>
              <a:t>(</a:t>
            </a:r>
            <a:r>
              <a:rPr lang="en-US" altLang="x-none" sz="1400" dirty="0">
                <a:solidFill>
                  <a:srgbClr val="FFC000"/>
                </a:solidFill>
                <a:ea typeface="System Font Bold" charset="0"/>
                <a:cs typeface="System Font Bold" charset="0"/>
                <a:sym typeface="System Font Bold" charset="0"/>
              </a:rPr>
              <a:t>9.5 months, 300 M flashes</a:t>
            </a:r>
            <a:r>
              <a:rPr lang="en-US" altLang="x-none" sz="1400" dirty="0">
                <a:solidFill>
                  <a:srgbClr val="FFFF00"/>
                </a:solidFill>
                <a:ea typeface="System Font Bold" charset="0"/>
                <a:cs typeface="System Font Bold" charset="0"/>
                <a:sym typeface="System Font Bold" charset="0"/>
              </a:rPr>
              <a:t>)</a:t>
            </a:r>
          </a:p>
          <a:p>
            <a:pPr marL="0" indent="0">
              <a:buClr>
                <a:srgbClr val="FFFF00"/>
              </a:buClr>
              <a:buSzPct val="100000"/>
            </a:pPr>
            <a:endParaRPr lang="en-US" altLang="x-none" sz="1800" dirty="0">
              <a:solidFill>
                <a:srgbClr val="FFFF00"/>
              </a:solidFill>
              <a:ea typeface="System Font Bold" charset="0"/>
              <a:cs typeface="System Font Bold" charset="0"/>
              <a:sym typeface="System Font Bold" charset="0"/>
            </a:endParaRPr>
          </a:p>
          <a:p>
            <a:pPr marL="285750" indent="-285750">
              <a:buClr>
                <a:srgbClr val="FFFF00"/>
              </a:buClr>
              <a:buSzPct val="100000"/>
              <a:buFont typeface="Arial" charset="0"/>
              <a:buChar char="•"/>
            </a:pPr>
            <a:r>
              <a:rPr lang="en-US" altLang="x-none" sz="1800" dirty="0">
                <a:solidFill>
                  <a:srgbClr val="FFFF00"/>
                </a:solidFill>
                <a:ea typeface="System Font Bold" charset="0"/>
                <a:cs typeface="System Font Bold" charset="0"/>
                <a:sym typeface="System Font Bold" charset="0"/>
              </a:rPr>
              <a:t>Two Known Effects:</a:t>
            </a:r>
          </a:p>
          <a:p>
            <a:pPr marL="685800" lvl="1">
              <a:buClr>
                <a:srgbClr val="FFFF00"/>
              </a:buClr>
              <a:buSzPct val="100000"/>
              <a:buFont typeface="Arial" charset="0"/>
              <a:buChar char="•"/>
            </a:pPr>
            <a:r>
              <a:rPr lang="en-US" altLang="x-none" sz="1400" dirty="0">
                <a:solidFill>
                  <a:srgbClr val="FFC000"/>
                </a:solidFill>
                <a:ea typeface="System Font Bold" charset="0"/>
                <a:cs typeface="System Font Bold" charset="0"/>
                <a:sym typeface="System Font Bold" charset="0"/>
              </a:rPr>
              <a:t>Nature:</a:t>
            </a:r>
            <a:r>
              <a:rPr lang="en-US" altLang="x-none" sz="1400" dirty="0">
                <a:solidFill>
                  <a:srgbClr val="FFFF00"/>
                </a:solidFill>
                <a:ea typeface="System Font Bold" charset="0"/>
                <a:cs typeface="System Font Bold" charset="0"/>
                <a:sym typeface="System Font Bold" charset="0"/>
              </a:rPr>
              <a:t> Flashes more energetic over ocean than land</a:t>
            </a:r>
          </a:p>
          <a:p>
            <a:pPr marL="685800" lvl="1">
              <a:buClr>
                <a:srgbClr val="FFFF00"/>
              </a:buClr>
              <a:buSzPct val="100000"/>
              <a:buFont typeface="Arial" charset="0"/>
              <a:buChar char="•"/>
            </a:pPr>
            <a:r>
              <a:rPr lang="en-US" altLang="x-none" sz="1400" dirty="0">
                <a:solidFill>
                  <a:srgbClr val="FFC000"/>
                </a:solidFill>
                <a:ea typeface="System Font Bold" charset="0"/>
                <a:cs typeface="System Font Bold" charset="0"/>
                <a:sym typeface="System Font Bold" charset="0"/>
              </a:rPr>
              <a:t>Instrument:  </a:t>
            </a:r>
            <a:r>
              <a:rPr lang="en-US" altLang="x-none" sz="1400" dirty="0">
                <a:solidFill>
                  <a:srgbClr val="FFFF00"/>
                </a:solidFill>
                <a:ea typeface="System Font Bold" charset="0"/>
                <a:cs typeface="System Font Bold" charset="0"/>
                <a:sym typeface="System Font Bold" charset="0"/>
              </a:rPr>
              <a:t>More energy needed @ higher boresight angle to detect </a:t>
            </a:r>
          </a:p>
          <a:p>
            <a:pPr marL="0" indent="0">
              <a:buClr>
                <a:srgbClr val="FFFF00"/>
              </a:buClr>
              <a:buSzPct val="100000"/>
            </a:pPr>
            <a:endParaRPr lang="en-US" altLang="x-none" sz="1800" dirty="0">
              <a:solidFill>
                <a:srgbClr val="FFFF00"/>
              </a:solidFill>
              <a:ea typeface="System Font Bold" charset="0"/>
              <a:cs typeface="System Font Bold" charset="0"/>
              <a:sym typeface="System Font Bold" charset="0"/>
            </a:endParaRPr>
          </a:p>
          <a:p>
            <a:pPr marL="285750" indent="-285750">
              <a:buClr>
                <a:srgbClr val="FFFF00"/>
              </a:buClr>
              <a:buSzPct val="100000"/>
              <a:buFont typeface="Arial" charset="0"/>
              <a:buChar char="•"/>
            </a:pPr>
            <a:r>
              <a:rPr lang="en-US" altLang="x-none" sz="1800" dirty="0">
                <a:solidFill>
                  <a:srgbClr val="FFFF00"/>
                </a:solidFill>
                <a:ea typeface="System Font Bold" charset="0"/>
                <a:cs typeface="System Font Bold" charset="0"/>
                <a:sym typeface="System Font Bold" charset="0"/>
              </a:rPr>
              <a:t>Expect: </a:t>
            </a:r>
            <a:r>
              <a:rPr lang="en-US" altLang="x-none" sz="1600" dirty="0">
                <a:solidFill>
                  <a:srgbClr val="FFC000"/>
                </a:solidFill>
                <a:ea typeface="System Font Bold" charset="0"/>
                <a:cs typeface="System Font Bold" charset="0"/>
                <a:sym typeface="System Font Bold" charset="0"/>
              </a:rPr>
              <a:t>more difficult to detect at large boresight angle over land; i.e. </a:t>
            </a:r>
            <a:r>
              <a:rPr lang="en-US" altLang="x-none" sz="1600" i="1" dirty="0">
                <a:solidFill>
                  <a:srgbClr val="FFC000"/>
                </a:solidFill>
                <a:ea typeface="System Font Bold" charset="0"/>
                <a:cs typeface="System Font Bold" charset="0"/>
                <a:sym typeface="System Font Bold" charset="0"/>
              </a:rPr>
              <a:t>depletion of flash DE in NW CONUS</a:t>
            </a:r>
          </a:p>
          <a:p>
            <a:pPr marL="285750" indent="-285750">
              <a:buClr>
                <a:srgbClr val="FFFF00"/>
              </a:buClr>
              <a:buSzPct val="100000"/>
              <a:buFont typeface="Arial" charset="0"/>
              <a:buChar char="•"/>
            </a:pPr>
            <a:endParaRPr lang="en-US" altLang="x-none" sz="1800" i="1" dirty="0">
              <a:solidFill>
                <a:srgbClr val="FFC000"/>
              </a:solidFill>
              <a:ea typeface="System Font Bold" charset="0"/>
              <a:cs typeface="System Font Bold" charset="0"/>
              <a:sym typeface="System Font Bold" charset="0"/>
            </a:endParaRPr>
          </a:p>
          <a:p>
            <a:pPr marL="285750" indent="-285750">
              <a:buClr>
                <a:srgbClr val="FFFF00"/>
              </a:buClr>
              <a:buSzPct val="100000"/>
              <a:buFont typeface="Arial" charset="0"/>
              <a:buChar char="•"/>
            </a:pPr>
            <a:r>
              <a:rPr lang="en-US" altLang="x-none" sz="1800" dirty="0">
                <a:solidFill>
                  <a:srgbClr val="FFFF00"/>
                </a:solidFill>
                <a:ea typeface="System Font Bold" charset="0"/>
                <a:cs typeface="System Font Bold" charset="0"/>
                <a:sym typeface="System Font Bold" charset="0"/>
              </a:rPr>
              <a:t>LIS: </a:t>
            </a:r>
            <a:r>
              <a:rPr lang="en-US" altLang="x-none" sz="1600" dirty="0">
                <a:solidFill>
                  <a:srgbClr val="FFC000"/>
                </a:solidFill>
                <a:ea typeface="System Font Bold" charset="0"/>
                <a:cs typeface="System Font Bold" charset="0"/>
                <a:sym typeface="System Font Bold" charset="0"/>
              </a:rPr>
              <a:t>should have higher flash DE over NW CONUS than GLM since no large boresight effect with LIS (except locally)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61</a:t>
            </a:fld>
            <a:endParaRPr lang="en-US" alt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72" y="1287568"/>
            <a:ext cx="5197829" cy="5433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39942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57200" y="6424084"/>
            <a:ext cx="2133600" cy="365125"/>
          </a:xfrm>
        </p:spPr>
        <p:txBody>
          <a:bodyPr/>
          <a:lstStyle/>
          <a:p>
            <a:fld id="{50A7AA11-AEC3-DB4F-8A59-F69C5CE6C25F}" type="slidenum">
              <a:rPr lang="en-US" altLang="x-none"/>
              <a:pPr/>
              <a:t>62</a:t>
            </a:fld>
            <a:endParaRPr lang="en-US" altLang="x-none"/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734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8429625" y="6522509"/>
            <a:ext cx="257175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r"/>
            <a:fld id="{73E0B47D-6E8B-8D43-B39F-ABBF5399795F}" type="slidenum">
              <a:rPr lang="en-US" altLang="x-none">
                <a:solidFill>
                  <a:srgbClr val="FFFFFF"/>
                </a:solidFill>
                <a:latin typeface="System Font Regular" charset="0"/>
                <a:ea typeface="System Font Regular" charset="0"/>
                <a:cs typeface="System Font Regular" charset="0"/>
                <a:sym typeface="System Font Regular" charset="0"/>
              </a:rPr>
              <a:pPr algn="r"/>
              <a:t>62</a:t>
            </a:fld>
            <a:endParaRPr lang="en-US" altLang="x-none">
              <a:solidFill>
                <a:srgbClr val="FFFFFF"/>
              </a:solidFill>
              <a:latin typeface="System Font Regular" charset="0"/>
              <a:ea typeface="System Font Regular" charset="0"/>
              <a:cs typeface="System Font Regular" charset="0"/>
              <a:sym typeface="System Font Regular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32608" y="1142519"/>
            <a:ext cx="782560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As expected: ISS/LIS </a:t>
            </a:r>
            <a:r>
              <a:rPr lang="en-US" sz="24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Has Better DE over NW CONUS than GLM</a:t>
            </a:r>
            <a:endParaRPr lang="en-US" sz="2400" b="0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474" y="1614292"/>
            <a:ext cx="8739052" cy="450097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50470" y="6125377"/>
            <a:ext cx="724576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NW CONUS:  ISS/LIS </a:t>
            </a:r>
            <a:r>
              <a:rPr lang="en-US" sz="240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>
                <a:ln w="0"/>
                <a:solidFill>
                  <a:srgbClr val="FFE53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57%</a:t>
            </a:r>
            <a:r>
              <a:rPr lang="en-US" sz="240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compared to </a:t>
            </a:r>
            <a:r>
              <a:rPr lang="en-US" sz="2400" dirty="0">
                <a:ln w="0"/>
                <a:solidFill>
                  <a:schemeClr val="bg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25-50%</a:t>
            </a:r>
            <a:r>
              <a:rPr lang="en-US" sz="24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for GLM</a:t>
            </a:r>
            <a:endParaRPr lang="en-US" sz="2400" b="0" cap="none" spc="0" dirty="0">
              <a:ln w="0"/>
              <a:solidFill>
                <a:srgbClr val="00B0F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358553" y="39514"/>
            <a:ext cx="8229600" cy="1185863"/>
          </a:xfrm>
          <a:ln/>
        </p:spPr>
        <p:txBody>
          <a:bodyPr/>
          <a:lstStyle/>
          <a:p>
            <a:r>
              <a:rPr lang="en-US" altLang="x-none" sz="2800" dirty="0"/>
              <a:t> </a:t>
            </a:r>
            <a:r>
              <a:rPr lang="en-US" altLang="x-none" sz="2600" dirty="0"/>
              <a:t>Understanding Depleted DE in NW CONUS</a:t>
            </a:r>
            <a:br>
              <a:rPr lang="en-US" altLang="x-none" sz="2800" dirty="0"/>
            </a:br>
            <a:r>
              <a:rPr lang="en-US" altLang="x-none" sz="1400" dirty="0">
                <a:solidFill>
                  <a:srgbClr val="FFFF00"/>
                </a:solidFill>
              </a:rPr>
              <a:t>ISS/LIS Flash DE (</a:t>
            </a:r>
            <a:r>
              <a:rPr lang="en-US" altLang="x-none" sz="1400" dirty="0" err="1">
                <a:solidFill>
                  <a:srgbClr val="FFFF00"/>
                </a:solidFill>
              </a:rPr>
              <a:t>Virts</a:t>
            </a:r>
            <a:r>
              <a:rPr lang="en-US" altLang="x-none" sz="1400" dirty="0">
                <a:solidFill>
                  <a:srgbClr val="FFFF00"/>
                </a:solidFill>
              </a:rPr>
              <a:t>/NPP)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667" y="6622298"/>
            <a:ext cx="299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EE38"/>
                </a:solidFill>
              </a:rPr>
              <a:t>Full analysis included ~250,000 flashes</a:t>
            </a:r>
          </a:p>
        </p:txBody>
      </p:sp>
    </p:spTree>
    <p:extLst>
      <p:ext uri="{BB962C8B-B14F-4D97-AF65-F5344CB8AC3E}">
        <p14:creationId xmlns:p14="http://schemas.microsoft.com/office/powerpoint/2010/main" val="51134931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66114"/>
            <a:ext cx="8229600" cy="2872241"/>
          </a:xfrm>
        </p:spPr>
        <p:txBody>
          <a:bodyPr/>
          <a:lstStyle/>
          <a:p>
            <a:pPr marL="0" indent="0">
              <a:buNone/>
            </a:pPr>
            <a:r>
              <a:rPr lang="en-US" sz="4400" dirty="0">
                <a:solidFill>
                  <a:srgbClr val="FFFF00"/>
                </a:solidFill>
              </a:rPr>
              <a:t>Progress Since Provisional Review</a:t>
            </a:r>
          </a:p>
          <a:p>
            <a:pPr marL="0" indent="0">
              <a:buNone/>
            </a:pPr>
            <a:r>
              <a:rPr lang="en-US" sz="3600" dirty="0">
                <a:solidFill>
                  <a:srgbClr val="FFFF00"/>
                </a:solidFill>
              </a:rPr>
              <a:t>		</a:t>
            </a:r>
            <a:r>
              <a:rPr lang="en-US" dirty="0"/>
              <a:t>False Alarm Mitigation</a:t>
            </a:r>
          </a:p>
          <a:p>
            <a:pPr marL="0" indent="0">
              <a:buNone/>
            </a:pPr>
            <a:r>
              <a:rPr lang="en-US" dirty="0">
                <a:solidFill>
                  <a:srgbClr val="FFC3D7"/>
                </a:solidFill>
              </a:rPr>
              <a:t>		</a:t>
            </a:r>
            <a:r>
              <a:rPr lang="en-US" dirty="0"/>
              <a:t>Understanding Depleted DE in CONUS NW</a:t>
            </a:r>
          </a:p>
          <a:p>
            <a:pPr marL="0" indent="0">
              <a:buNone/>
            </a:pPr>
            <a:r>
              <a:rPr lang="en-US" dirty="0">
                <a:solidFill>
                  <a:srgbClr val="FFC3D7"/>
                </a:solidFill>
              </a:rPr>
              <a:t>		Summary ADRs/WRs &amp; Maturity Status</a:t>
            </a:r>
          </a:p>
          <a:p>
            <a:pPr marL="0" indent="0">
              <a:buNone/>
            </a:pPr>
            <a:r>
              <a:rPr lang="en-US" dirty="0">
                <a:solidFill>
                  <a:srgbClr val="FFC3D7"/>
                </a:solidFill>
              </a:rPr>
              <a:t>		</a:t>
            </a:r>
            <a:r>
              <a:rPr lang="en-US" dirty="0"/>
              <a:t>Additional Details on Data Quality</a:t>
            </a:r>
          </a:p>
          <a:p>
            <a:pPr marL="0" indent="0">
              <a:buNone/>
            </a:pPr>
            <a:r>
              <a:rPr lang="en-US" sz="3600" dirty="0">
                <a:solidFill>
                  <a:srgbClr val="FFC3D7"/>
                </a:solidFill>
              </a:rPr>
              <a:t>	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63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368829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Status at Provisional Maturity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232610" y="1138555"/>
          <a:ext cx="8686800" cy="558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5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Past Performance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Current Status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Future Outlook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11125" indent="-111125" algn="l">
                        <a:buFont typeface="Arial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Accurate and stable.</a:t>
                      </a:r>
                    </a:p>
                    <a:p>
                      <a:pPr marL="111125" indent="-111125" algn="l">
                        <a:buFont typeface="Arial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Multiple updates to RTEP LUTs have optimized sensitivity</a:t>
                      </a:r>
                    </a:p>
                    <a:p>
                      <a:pPr marL="111125" indent="-111125" algn="l">
                        <a:buFont typeface="Arial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Acceptable gain, dynamic range, bias, and diurnal stability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</a:rPr>
                        <a:t> from beginning.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  <a:p>
                      <a:pPr marL="111125" indent="-111125" algn="l">
                        <a:buFont typeface="Arial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Critical 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</a:rPr>
                        <a:t>issues:</a:t>
                      </a:r>
                    </a:p>
                    <a:p>
                      <a:pPr marL="234950" lvl="1" indent="-111125" algn="l">
                        <a:buFont typeface="Wingdings" pitchFamily="2" charset="2"/>
                        <a:buChar char="§"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None.</a:t>
                      </a:r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111125" indent="-111125" algn="l">
                        <a:buFont typeface="Arial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Performance has been good and stable without critical issues.</a:t>
                      </a:r>
                    </a:p>
                    <a:p>
                      <a:pPr marL="111125" indent="-111125" algn="l">
                        <a:buFont typeface="Arial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Major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</a:rPr>
                        <a:t> remaining issues:</a:t>
                      </a:r>
                    </a:p>
                    <a:p>
                      <a:pPr marL="230188" lvl="1" indent="-122238" algn="l">
                        <a:buFont typeface="Wingdings" pitchFamily="2" charset="2"/>
                        <a:buChar char="§"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Want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</a:rPr>
                        <a:t> more assessments over other regions, seasons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  <a:p>
                      <a:pPr marL="230188" lvl="1" indent="-122238" algn="l">
                        <a:buFont typeface="Wingdings" pitchFamily="2" charset="2"/>
                        <a:buChar char="§"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Flashes from Inverted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</a:rPr>
                        <a:t> polarity storms proving difficult to detect but such storms not as common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111125" indent="-111125" algn="l">
                        <a:buFont typeface="Arial" pitchFamily="34" charset="0"/>
                        <a:buChar char="•"/>
                      </a:pPr>
                      <a:r>
                        <a:rPr lang="en-US" sz="1200" dirty="0"/>
                        <a:t>Good instrument</a:t>
                      </a:r>
                    </a:p>
                    <a:p>
                      <a:pPr marL="111125" indent="-111125" algn="l">
                        <a:buFont typeface="Arial" pitchFamily="34" charset="0"/>
                        <a:buChar char="•"/>
                      </a:pPr>
                      <a:r>
                        <a:rPr lang="en-US" sz="1200" dirty="0"/>
                        <a:t>Team expertise</a:t>
                      </a:r>
                    </a:p>
                    <a:p>
                      <a:pPr marL="111125" indent="-111125" algn="l">
                        <a:buFont typeface="Arial" pitchFamily="34" charset="0"/>
                        <a:buChar char="•"/>
                      </a:pPr>
                      <a:r>
                        <a:rPr lang="en-US" sz="1200" dirty="0"/>
                        <a:t>Flash splitting is rare, well understood, but needs mitigation with current WR  </a:t>
                      </a:r>
                    </a:p>
                  </a:txBody>
                  <a:tcPr>
                    <a:solidFill>
                      <a:srgbClr val="99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11125" indent="-111125" algn="l">
                        <a:buFont typeface="Arial" pitchFamily="34" charset="0"/>
                        <a:buChar char="•"/>
                      </a:pPr>
                      <a:r>
                        <a:rPr lang="en-US" sz="1200" dirty="0"/>
                        <a:t>Large,</a:t>
                      </a:r>
                      <a:r>
                        <a:rPr lang="en-US" sz="1200" baseline="0" dirty="0"/>
                        <a:t> and continuous</a:t>
                      </a:r>
                      <a:endParaRPr lang="en-US" sz="1200" dirty="0"/>
                    </a:p>
                    <a:p>
                      <a:pPr marL="111125" indent="-111125" algn="l">
                        <a:buFont typeface="Arial" pitchFamily="34" charset="0"/>
                        <a:buChar char="•"/>
                      </a:pPr>
                      <a:r>
                        <a:rPr lang="en-US" sz="1200" dirty="0"/>
                        <a:t>Critical </a:t>
                      </a:r>
                      <a:r>
                        <a:rPr lang="en-US" sz="1200" baseline="0" dirty="0"/>
                        <a:t>issues:</a:t>
                      </a:r>
                      <a:endParaRPr lang="en-US" sz="1200" dirty="0"/>
                    </a:p>
                    <a:p>
                      <a:pPr marL="234950" lvl="1" indent="-111125" algn="l">
                        <a:buFont typeface="Wingdings" pitchFamily="2" charset="2"/>
                        <a:buChar char="§"/>
                      </a:pPr>
                      <a:r>
                        <a:rPr lang="en-US" sz="1200" dirty="0"/>
                        <a:t>High</a:t>
                      </a:r>
                      <a:r>
                        <a:rPr lang="en-US" sz="1200" baseline="0" dirty="0"/>
                        <a:t> energy particles causing radiation “dots”</a:t>
                      </a:r>
                      <a:endParaRPr lang="en-US" sz="1200" dirty="0"/>
                    </a:p>
                    <a:p>
                      <a:pPr marL="234950" lvl="1" indent="-111125" algn="l">
                        <a:buFont typeface="Wingdings" pitchFamily="2" charset="2"/>
                        <a:buChar char="§"/>
                      </a:pPr>
                      <a:r>
                        <a:rPr lang="en-US" sz="1200" dirty="0"/>
                        <a:t>L0</a:t>
                      </a:r>
                      <a:r>
                        <a:rPr lang="en-US" sz="1200" baseline="0" dirty="0"/>
                        <a:t> data mishandling in GS creating duplicative “dots”</a:t>
                      </a:r>
                      <a:endParaRPr lang="en-US" sz="1200" dirty="0"/>
                    </a:p>
                    <a:p>
                      <a:pPr marL="234950" lvl="1" indent="-111125" algn="l">
                        <a:buFont typeface="Wingdings" pitchFamily="2" charset="2"/>
                        <a:buChar char="§"/>
                      </a:pPr>
                      <a:r>
                        <a:rPr lang="en-US" sz="1200" dirty="0"/>
                        <a:t>Large</a:t>
                      </a:r>
                      <a:r>
                        <a:rPr lang="en-US" sz="1200" baseline="0" dirty="0"/>
                        <a:t> regions have these noise sources (particularly evident over ocean where little lightning) </a:t>
                      </a:r>
                    </a:p>
                    <a:p>
                      <a:pPr marL="234950" lvl="1" indent="-111125" algn="l">
                        <a:buFont typeface="Wingdings" pitchFamily="2" charset="2"/>
                        <a:buChar char="§"/>
                      </a:pPr>
                      <a:r>
                        <a:rPr lang="en-US" sz="1200" baseline="0" dirty="0"/>
                        <a:t>Blooming</a:t>
                      </a:r>
                      <a:endParaRPr lang="en-US" sz="1200" dirty="0"/>
                    </a:p>
                  </a:txBody>
                  <a:tcPr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marL="111125" indent="-111125" algn="l">
                        <a:buFont typeface="Arial" pitchFamily="34" charset="0"/>
                        <a:buChar char="•"/>
                      </a:pPr>
                      <a:r>
                        <a:rPr lang="en-US" sz="1200" dirty="0"/>
                        <a:t>Critical issues have been resolved (see</a:t>
                      </a:r>
                      <a:r>
                        <a:rPr lang="en-US" sz="1200" baseline="0" dirty="0"/>
                        <a:t> example next slide)</a:t>
                      </a:r>
                      <a:r>
                        <a:rPr lang="en-US" sz="1200" dirty="0"/>
                        <a:t>.</a:t>
                      </a:r>
                    </a:p>
                    <a:p>
                      <a:pPr marL="111125" indent="-111125" algn="l">
                        <a:buFont typeface="Arial" pitchFamily="34" charset="0"/>
                        <a:buChar char="•"/>
                      </a:pPr>
                      <a:r>
                        <a:rPr lang="en-US" sz="1200" dirty="0"/>
                        <a:t>Overall performance </a:t>
                      </a:r>
                      <a:r>
                        <a:rPr lang="en-US" sz="1200" baseline="0" dirty="0"/>
                        <a:t>acceptable.</a:t>
                      </a:r>
                    </a:p>
                    <a:p>
                      <a:pPr marL="111125" indent="-111125" algn="l">
                        <a:buFont typeface="Arial" pitchFamily="34" charset="0"/>
                        <a:buChar char="•"/>
                      </a:pPr>
                      <a:r>
                        <a:rPr lang="en-US" sz="1200" baseline="0" dirty="0"/>
                        <a:t>Improvements being tested:</a:t>
                      </a:r>
                      <a:endParaRPr lang="en-US" sz="1200" dirty="0"/>
                    </a:p>
                    <a:p>
                      <a:pPr marL="234950" lvl="1" indent="-111125" algn="l">
                        <a:buFont typeface="Wingdings" pitchFamily="2" charset="2"/>
                        <a:buChar char="§"/>
                      </a:pPr>
                      <a:r>
                        <a:rPr lang="en-US" sz="1200" dirty="0"/>
                        <a:t>“Put back” filter to recapture flashes removed by Single</a:t>
                      </a:r>
                      <a:r>
                        <a:rPr lang="en-US" sz="1200" baseline="0" dirty="0"/>
                        <a:t> Group Flash (SGF) filter</a:t>
                      </a:r>
                    </a:p>
                    <a:p>
                      <a:pPr marL="234950" lvl="1" indent="-111125" algn="l">
                        <a:buFont typeface="Wingdings" pitchFamily="2" charset="2"/>
                        <a:buChar char="§"/>
                      </a:pPr>
                      <a:r>
                        <a:rPr lang="en-US" sz="1200" baseline="0" dirty="0"/>
                        <a:t>Vendor L0-L1b filter to remove noise </a:t>
                      </a:r>
                    </a:p>
                    <a:p>
                      <a:pPr marL="111125" marR="0" lvl="0" indent="-1111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baseline="0" dirty="0"/>
                        <a:t>Basic Blooming Filter approaches exist, but details still to be clarified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111125" indent="-111125" algn="l">
                        <a:buFont typeface="Arial" pitchFamily="34" charset="0"/>
                        <a:buChar char="•"/>
                      </a:pPr>
                      <a:r>
                        <a:rPr lang="en-US" sz="1200" baseline="0" dirty="0"/>
                        <a:t>Good Instrument</a:t>
                      </a:r>
                    </a:p>
                    <a:p>
                      <a:pPr marL="111125" indent="-111125" algn="l">
                        <a:buFont typeface="Arial" pitchFamily="34" charset="0"/>
                        <a:buChar char="•"/>
                      </a:pPr>
                      <a:r>
                        <a:rPr lang="en-US" sz="1200" baseline="0" dirty="0"/>
                        <a:t>Team expertise. </a:t>
                      </a:r>
                    </a:p>
                    <a:p>
                      <a:pPr marL="111125" indent="-111125" algn="l">
                        <a:buFont typeface="Arial" pitchFamily="34" charset="0"/>
                        <a:buChar char="•"/>
                      </a:pPr>
                      <a:r>
                        <a:rPr lang="en-US" sz="1200" baseline="0" dirty="0"/>
                        <a:t>Good understanding of major issues.</a:t>
                      </a:r>
                    </a:p>
                    <a:p>
                      <a:pPr marL="111125" indent="-111125" algn="l">
                        <a:buFont typeface="Arial" pitchFamily="34" charset="0"/>
                        <a:buChar char="•"/>
                      </a:pPr>
                      <a:r>
                        <a:rPr lang="en-US" sz="1200" baseline="0" dirty="0">
                          <a:solidFill>
                            <a:schemeClr val="tx1"/>
                          </a:solidFill>
                        </a:rPr>
                        <a:t>Want to further improve noise reduction by L2 “put back algorithm” and/or revised L0-L1 filtering  (so some algorithm changes desired)</a:t>
                      </a:r>
                    </a:p>
                    <a:p>
                      <a:pPr marL="111125" indent="-111125" algn="l">
                        <a:buFont typeface="Arial" pitchFamily="34" charset="0"/>
                        <a:buChar char="•"/>
                      </a:pPr>
                      <a:r>
                        <a:rPr lang="en-US" sz="1200" baseline="0" dirty="0">
                          <a:solidFill>
                            <a:schemeClr val="tx1"/>
                          </a:solidFill>
                        </a:rPr>
                        <a:t>Want working Blooming Filter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9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INR/time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11125" marR="0" lvl="1" indent="-1111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baseline="0" dirty="0"/>
                        <a:t>Large and variable location errors</a:t>
                      </a:r>
                    </a:p>
                    <a:p>
                      <a:pPr marL="111125" marR="0" lvl="1" indent="-1111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/>
                        <a:t>Critical issues:</a:t>
                      </a:r>
                    </a:p>
                    <a:p>
                      <a:pPr marL="234950" marR="0" lvl="2" indent="-1111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baseline="0" dirty="0"/>
                        <a:t>proper setting of INR LUTs including lens distortion </a:t>
                      </a:r>
                      <a:r>
                        <a:rPr lang="en-US" sz="1200" baseline="0" dirty="0" err="1"/>
                        <a:t>coeffs</a:t>
                      </a:r>
                      <a:endParaRPr lang="en-US" sz="1200" baseline="0" dirty="0"/>
                    </a:p>
                    <a:p>
                      <a:pPr marL="234950" marR="0" lvl="2" indent="-1111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baseline="0" dirty="0"/>
                        <a:t>Time-of-Flight correction</a:t>
                      </a:r>
                    </a:p>
                    <a:p>
                      <a:pPr marL="234950" marR="0" lvl="2" indent="-1111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baseline="0" dirty="0"/>
                        <a:t>Time (order, scale-factor, offset) settings</a:t>
                      </a:r>
                    </a:p>
                    <a:p>
                      <a:pPr marL="234950" marR="0" lvl="2" indent="-1111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baseline="0" dirty="0"/>
                        <a:t>Time in filename</a:t>
                      </a:r>
                    </a:p>
                  </a:txBody>
                  <a:tcPr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marL="111125" indent="-111125" algn="l">
                        <a:buFont typeface="Arial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Critical issues have been resolved.</a:t>
                      </a:r>
                    </a:p>
                    <a:p>
                      <a:pPr marL="111125" indent="-111125" algn="l">
                        <a:buFont typeface="Arial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Recent performance is 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</a:rPr>
                        <a:t>acceptable.</a:t>
                      </a:r>
                    </a:p>
                    <a:p>
                      <a:pPr marL="111125" indent="-111125" algn="l">
                        <a:buFont typeface="Arial" pitchFamily="34" charset="0"/>
                        <a:buChar char="•"/>
                      </a:pPr>
                      <a:r>
                        <a:rPr lang="en-US" sz="1200" baseline="0" dirty="0">
                          <a:solidFill>
                            <a:schemeClr val="tx1"/>
                          </a:solidFill>
                        </a:rPr>
                        <a:t>Major remaining issues: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  <a:p>
                      <a:pPr marL="234950" lvl="1" indent="-111125" algn="l">
                        <a:buFont typeface="Wingdings" pitchFamily="2" charset="2"/>
                        <a:buChar char="§"/>
                      </a:pPr>
                      <a:r>
                        <a:rPr lang="en-US" sz="1200" baseline="0" dirty="0">
                          <a:solidFill>
                            <a:schemeClr val="tx1"/>
                          </a:solidFill>
                        </a:rPr>
                        <a:t>Time-of-Flight correction still needed in L2 (is implemented in L1b)</a:t>
                      </a:r>
                    </a:p>
                    <a:p>
                      <a:pPr marL="234950" lvl="1" indent="-111125" algn="l">
                        <a:buFont typeface="Wingdings" pitchFamily="2" charset="2"/>
                        <a:buChar char="§"/>
                      </a:pPr>
                      <a:r>
                        <a:rPr lang="en-US" sz="1200" baseline="0" dirty="0">
                          <a:solidFill>
                            <a:schemeClr val="tx1"/>
                          </a:solidFill>
                        </a:rPr>
                        <a:t>Time order still an issue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111125" indent="-111125" algn="l">
                        <a:buFont typeface="Arial" pitchFamily="34" charset="0"/>
                        <a:buChar char="•"/>
                      </a:pPr>
                      <a:r>
                        <a:rPr lang="en-US" sz="1200" baseline="0" dirty="0">
                          <a:solidFill>
                            <a:schemeClr val="tx1"/>
                          </a:solidFill>
                        </a:rPr>
                        <a:t>Good Instrument </a:t>
                      </a:r>
                    </a:p>
                    <a:p>
                      <a:pPr marL="111125" indent="-111125" algn="l">
                        <a:buFont typeface="Arial" pitchFamily="34" charset="0"/>
                        <a:buChar char="•"/>
                      </a:pPr>
                      <a:r>
                        <a:rPr lang="en-US" sz="1200" baseline="0" dirty="0">
                          <a:solidFill>
                            <a:schemeClr val="tx1"/>
                          </a:solidFill>
                        </a:rPr>
                        <a:t>Team expertise. </a:t>
                      </a:r>
                      <a:endParaRPr lang="en-US" sz="1200" baseline="0" dirty="0"/>
                    </a:p>
                    <a:p>
                      <a:pPr marL="111125" indent="-111125" algn="l">
                        <a:buFont typeface="Arial" pitchFamily="34" charset="0"/>
                        <a:buChar char="•"/>
                      </a:pPr>
                      <a:r>
                        <a:rPr lang="en-US" sz="1200" baseline="0" dirty="0"/>
                        <a:t>Good understanding of major issues. Corrections are in various stages of</a:t>
                      </a:r>
                      <a:r>
                        <a:rPr lang="en-US" sz="1200" dirty="0"/>
                        <a:t> implementation in GS.</a:t>
                      </a:r>
                    </a:p>
                  </a:txBody>
                  <a:tcPr>
                    <a:solidFill>
                      <a:srgbClr val="99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64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1769560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4241" y="42828"/>
            <a:ext cx="6185759" cy="1143001"/>
          </a:xfrm>
        </p:spPr>
        <p:txBody>
          <a:bodyPr/>
          <a:lstStyle/>
          <a:p>
            <a:r>
              <a:rPr lang="en-US" sz="3200" b="1" dirty="0"/>
              <a:t>Progress Since Provisional</a:t>
            </a:r>
            <a:br>
              <a:rPr lang="en-US" sz="3200" b="1" dirty="0"/>
            </a:br>
            <a:r>
              <a:rPr lang="en-US" sz="2000" dirty="0">
                <a:solidFill>
                  <a:srgbClr val="FFFF00"/>
                </a:solidFill>
              </a:rPr>
              <a:t>(and defining the Full analysis period) 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1584129"/>
              </p:ext>
            </p:extLst>
          </p:nvPr>
        </p:nvGraphicFramePr>
        <p:xfrm>
          <a:off x="263527" y="2132401"/>
          <a:ext cx="8616777" cy="23761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15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55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391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91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950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639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4781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WR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ADR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Title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PRO Release or DO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Date in</a:t>
                      </a:r>
                      <a:r>
                        <a:rPr lang="en-US" sz="1200" b="1" i="0" u="none" strike="noStrike" baseline="0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 OE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Impact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317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5244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485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 Metadata contain non-</a:t>
                      </a:r>
                      <a:r>
                        <a:rPr lang="en-US" sz="1200" b="0" dirty="0" err="1">
                          <a:solidFill>
                            <a:schemeClr val="tx1"/>
                          </a:solidFill>
                        </a:rPr>
                        <a:t>ascii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 quote marks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PR.06.07.00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baseline="0" dirty="0">
                          <a:solidFill>
                            <a:schemeClr val="tx1"/>
                          </a:solidFill>
                        </a:rPr>
                        <a:t>29 Jan 2018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other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3176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4948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421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Lightning L2 event time </a:t>
                      </a:r>
                      <a:r>
                        <a:rPr lang="en-US" sz="12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scale_factor</a:t>
                      </a:r>
                      <a:r>
                        <a:rPr lang="en-US" sz="12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is incorrect- PRO Type 1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DO.06.03.00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baseline="0" dirty="0">
                          <a:solidFill>
                            <a:schemeClr val="tx1"/>
                          </a:solidFill>
                        </a:rPr>
                        <a:t>19 Jun 2018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time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3176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5399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GLM L1 EFRC service periodically crashes when processing live GRB data</a:t>
                      </a:r>
                      <a:endParaRPr lang="en-US" sz="12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DO.06.03.00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baseline="0" dirty="0">
                          <a:solidFill>
                            <a:schemeClr val="tx1"/>
                          </a:solidFill>
                        </a:rPr>
                        <a:t>19 Jun 2018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other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317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5573F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540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200" b="0" i="0" dirty="0">
                          <a:solidFill>
                            <a:schemeClr val="tx1"/>
                          </a:solidFill>
                        </a:rPr>
                        <a:t>Metadata change for satellite </a:t>
                      </a:r>
                      <a:r>
                        <a:rPr lang="en-US" sz="1200" b="0" i="0" dirty="0" err="1">
                          <a:solidFill>
                            <a:schemeClr val="tx1"/>
                          </a:solidFill>
                        </a:rPr>
                        <a:t>subpoint</a:t>
                      </a:r>
                      <a:endParaRPr lang="en-US" sz="12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dirty="0">
                          <a:solidFill>
                            <a:schemeClr val="tx1"/>
                          </a:solidFill>
                        </a:rPr>
                        <a:t>PR.06.16.00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solidFill>
                            <a:schemeClr val="tx1"/>
                          </a:solidFill>
                        </a:rPr>
                        <a:t>07</a:t>
                      </a:r>
                      <a:r>
                        <a:rPr lang="en-US" sz="1200" b="0" i="0" baseline="0" dirty="0">
                          <a:solidFill>
                            <a:schemeClr val="tx1"/>
                          </a:solidFill>
                        </a:rPr>
                        <a:t> Aug 2018</a:t>
                      </a:r>
                      <a:endParaRPr lang="en-US" sz="12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other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3176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5996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628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2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GLM - Add Parenthetical Information to CALINR</a:t>
                      </a:r>
                      <a:r>
                        <a:rPr lang="en-US" sz="1200" b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LUTs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PR.07.00.01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baseline="0" dirty="0">
                          <a:solidFill>
                            <a:schemeClr val="tx1"/>
                          </a:solidFill>
                        </a:rPr>
                        <a:t>15 Oct 2018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other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3176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6217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728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 Update GOES-16 GLM LUT to CDRL 79 Rev J;  swallows</a:t>
                      </a:r>
                      <a:r>
                        <a:rPr lang="en-US" sz="1200" b="1" baseline="0" dirty="0">
                          <a:solidFill>
                            <a:schemeClr val="tx1"/>
                          </a:solidFill>
                        </a:rPr>
                        <a:t> ADR637 (Parallax</a:t>
                      </a:r>
                    </a:p>
                    <a:p>
                      <a:r>
                        <a:rPr lang="en-US" sz="1200" b="1" baseline="0" dirty="0">
                          <a:solidFill>
                            <a:schemeClr val="tx1"/>
                          </a:solidFill>
                        </a:rPr>
                        <a:t> Lite)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PR.07.01.00</a:t>
                      </a:r>
                      <a:endParaRPr lang="en-US" sz="1200" b="1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baseline="0" dirty="0">
                          <a:solidFill>
                            <a:schemeClr val="tx1"/>
                          </a:solidFill>
                        </a:rPr>
                        <a:t> early Nov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DE/FAR/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location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65</a:t>
            </a:fld>
            <a:endParaRPr lang="en-US" altLang="en-US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253400" y="1370395"/>
            <a:ext cx="4801199" cy="436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bg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bg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G16 PROV PS-PVR was on 19 Jan 2018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253400" y="1725437"/>
            <a:ext cx="8524840" cy="436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bg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bg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PR.06/07 &amp; DO.06 Fixes Since PROV: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200053" y="4991661"/>
            <a:ext cx="4761413" cy="436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bg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bg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But ADR 728 went into DE on Sept 25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200053" y="5510903"/>
            <a:ext cx="8395038" cy="436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bg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bg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So Selected Analyses Period in 2018:  </a:t>
            </a:r>
            <a:r>
              <a:rPr lang="en-US" sz="2000" b="1" dirty="0">
                <a:solidFill>
                  <a:srgbClr val="FFFF00"/>
                </a:solidFill>
              </a:rPr>
              <a:t>Sep 26 </a:t>
            </a:r>
            <a:r>
              <a:rPr lang="mr-IN" sz="2000" b="1" dirty="0">
                <a:solidFill>
                  <a:srgbClr val="FFFF00"/>
                </a:solidFill>
              </a:rPr>
              <a:t>–</a:t>
            </a:r>
            <a:r>
              <a:rPr lang="en-US" sz="2000" b="1" dirty="0">
                <a:solidFill>
                  <a:srgbClr val="FFFF00"/>
                </a:solidFill>
              </a:rPr>
              <a:t> Oct 26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200053" y="6055290"/>
            <a:ext cx="8395038" cy="436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bg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bg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Special DE Portal (Sep 26 </a:t>
            </a:r>
            <a:r>
              <a:rPr lang="mr-IN" sz="20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–</a:t>
            </a:r>
            <a:r>
              <a:rPr lang="en-US" sz="20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Oct 15); Normal PDA OE feed (Oct 15 </a:t>
            </a:r>
            <a:r>
              <a:rPr lang="mr-IN" sz="20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–</a:t>
            </a:r>
            <a:r>
              <a:rPr lang="en-US" sz="20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Oct 26)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9688293"/>
              </p:ext>
            </p:extLst>
          </p:nvPr>
        </p:nvGraphicFramePr>
        <p:xfrm>
          <a:off x="5418150" y="4713453"/>
          <a:ext cx="3462864" cy="38210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32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85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85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085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0851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0851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0851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0851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82103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bg1"/>
                          </a:solidFill>
                        </a:rPr>
                        <a:t>Priority</a:t>
                      </a:r>
                      <a:r>
                        <a:rPr lang="en-US" sz="1200" b="0" baseline="0" dirty="0">
                          <a:solidFill>
                            <a:schemeClr val="bg1"/>
                          </a:solidFill>
                        </a:rPr>
                        <a:t> Key</a:t>
                      </a:r>
                      <a:endParaRPr lang="en-US" sz="1200" b="0" dirty="0">
                        <a:solidFill>
                          <a:schemeClr val="bg1"/>
                        </a:solidFill>
                      </a:endParaRP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66218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2368" y="22058"/>
            <a:ext cx="5991225" cy="1143001"/>
          </a:xfrm>
        </p:spPr>
        <p:txBody>
          <a:bodyPr/>
          <a:lstStyle/>
          <a:p>
            <a:r>
              <a:rPr lang="en-US" sz="3200" b="1" dirty="0"/>
              <a:t>Progress Since Provisional (cont.)</a:t>
            </a:r>
            <a:br>
              <a:rPr lang="en-US" sz="3200" b="1" dirty="0"/>
            </a:br>
            <a:r>
              <a:rPr lang="en-US" sz="1800" dirty="0">
                <a:solidFill>
                  <a:srgbClr val="FFFF00"/>
                </a:solidFill>
              </a:rPr>
              <a:t>(WRs for DO.07.00.00;  DE: 21 Aug 2018,  OE: 15 Oct 2018)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279712"/>
              </p:ext>
            </p:extLst>
          </p:nvPr>
        </p:nvGraphicFramePr>
        <p:xfrm>
          <a:off x="269591" y="1772075"/>
          <a:ext cx="8616778" cy="28758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373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25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992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575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40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WR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ADR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Title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Impact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461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3561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/>
                        <a:t>674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/>
                        <a:t> Update GLM EFRC Algorithm to use updated CALINR format provided by GLM</a:t>
                      </a:r>
                    </a:p>
                    <a:p>
                      <a:r>
                        <a:rPr lang="en-US" sz="1200" b="0" dirty="0"/>
                        <a:t> Flight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other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461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4477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--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/>
                        <a:t> GLM L2 LCFA product has ‘n/a’ for</a:t>
                      </a:r>
                      <a:r>
                        <a:rPr lang="en-US" sz="1200" b="0" baseline="0" dirty="0"/>
                        <a:t> </a:t>
                      </a:r>
                      <a:r>
                        <a:rPr lang="en-US" sz="1200" b="0" dirty="0" err="1"/>
                        <a:t>production_data_source</a:t>
                      </a:r>
                      <a:endParaRPr lang="en-US" sz="1200" b="0" dirty="0"/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other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5659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4507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338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 Use adjusted event times in Lightning L2+ product</a:t>
                      </a:r>
                      <a:r>
                        <a:rPr lang="en-US" sz="1200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000" b="0" baseline="0" dirty="0">
                          <a:solidFill>
                            <a:schemeClr val="tx1"/>
                          </a:solidFill>
                        </a:rPr>
                        <a:t>(TOF &amp; associated)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time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5659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4696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382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 Group and flash areas GLM</a:t>
                      </a:r>
                      <a:r>
                        <a:rPr lang="en-US" sz="1200" b="0" baseline="0" dirty="0">
                          <a:solidFill>
                            <a:schemeClr val="tx1"/>
                          </a:solidFill>
                        </a:rPr>
                        <a:t> L2  (</a:t>
                      </a:r>
                      <a:r>
                        <a:rPr lang="en-US" sz="1100" b="0" baseline="0" dirty="0">
                          <a:solidFill>
                            <a:schemeClr val="tx1"/>
                          </a:solidFill>
                        </a:rPr>
                        <a:t>Discrepancy 20% between GS &amp; LM</a:t>
                      </a:r>
                      <a:r>
                        <a:rPr lang="en-US" sz="1200" b="0" baseline="0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areas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565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5545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538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 GLM L1b LUT update for East- PRO Release Type 1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DE/FAR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5659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5525 &amp; 4695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376*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 [Orphan and childless event and groups</a:t>
                      </a:r>
                      <a:r>
                        <a:rPr lang="en-US" sz="1200" b="0" baseline="0" dirty="0">
                          <a:solidFill>
                            <a:schemeClr val="tx1"/>
                          </a:solidFill>
                        </a:rPr>
                        <a:t> in GLM L2]   &amp;   [Family Links]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family links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66</a:t>
            </a:fld>
            <a:endParaRPr lang="en-US" altLang="en-US"/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39504" y="6356350"/>
            <a:ext cx="8238141" cy="365125"/>
          </a:xfrm>
        </p:spPr>
        <p:txBody>
          <a:bodyPr/>
          <a:lstStyle/>
          <a:p>
            <a:pPr algn="l">
              <a:defRPr/>
            </a:pPr>
            <a:r>
              <a:rPr lang="en-US" sz="1400" b="1" dirty="0">
                <a:solidFill>
                  <a:srgbClr val="FFFF00"/>
                </a:solidFill>
              </a:rPr>
              <a:t>*This ADR/WRs now closed/complete. Although implemented, only downward links are included due to </a:t>
            </a:r>
          </a:p>
          <a:p>
            <a:pPr algn="l">
              <a:defRPr/>
            </a:pPr>
            <a:r>
              <a:rPr lang="en-US" sz="1400" b="1" dirty="0">
                <a:solidFill>
                  <a:srgbClr val="FFFF00"/>
                </a:solidFill>
              </a:rPr>
              <a:t> bandwidth constraints. 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5820473"/>
              </p:ext>
            </p:extLst>
          </p:nvPr>
        </p:nvGraphicFramePr>
        <p:xfrm>
          <a:off x="2359284" y="5419910"/>
          <a:ext cx="4437392" cy="3715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46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46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46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46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5467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5467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5467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5467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30466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bg1"/>
                          </a:solidFill>
                        </a:rPr>
                        <a:t>Priority</a:t>
                      </a:r>
                      <a:r>
                        <a:rPr lang="en-US" sz="1200" b="0" baseline="0" dirty="0">
                          <a:solidFill>
                            <a:schemeClr val="bg1"/>
                          </a:solidFill>
                        </a:rPr>
                        <a:t> Key</a:t>
                      </a:r>
                      <a:endParaRPr lang="en-US" sz="1200" b="0" dirty="0">
                        <a:solidFill>
                          <a:schemeClr val="bg1"/>
                        </a:solidFill>
                      </a:endParaRP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472228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2368" y="22058"/>
            <a:ext cx="5991225" cy="1143001"/>
          </a:xfrm>
        </p:spPr>
        <p:txBody>
          <a:bodyPr/>
          <a:lstStyle/>
          <a:p>
            <a:r>
              <a:rPr lang="en-US" sz="3200" b="1" dirty="0"/>
              <a:t>Future Fixes</a:t>
            </a:r>
            <a:br>
              <a:rPr lang="en-US" sz="3200" b="1" dirty="0"/>
            </a:br>
            <a:r>
              <a:rPr lang="en-US" sz="2000" dirty="0">
                <a:solidFill>
                  <a:srgbClr val="FFFF00"/>
                </a:solidFill>
              </a:rPr>
              <a:t>(WRs for DO.08.00.00;  </a:t>
            </a:r>
            <a:r>
              <a:rPr lang="en-US" sz="1600" dirty="0">
                <a:solidFill>
                  <a:srgbClr val="FFFF00"/>
                </a:solidFill>
              </a:rPr>
              <a:t>DE: ~ April 2019,  OE: ~Late June 2019</a:t>
            </a:r>
            <a:r>
              <a:rPr lang="en-US" sz="2000" dirty="0">
                <a:solidFill>
                  <a:srgbClr val="FFFF00"/>
                </a:solidFill>
              </a:rPr>
              <a:t>)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3453204"/>
              </p:ext>
            </p:extLst>
          </p:nvPr>
        </p:nvGraphicFramePr>
        <p:xfrm>
          <a:off x="269591" y="1590828"/>
          <a:ext cx="8616778" cy="387382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67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80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445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1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8565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510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WR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ADR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Title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PR Type 2 *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Impacts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234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5937/4697F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374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 GLM Blooming Filter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No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 FAR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7234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5930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615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 Burst of GLM events caused GLM L2+ outage (e.g., EXIS cruciform scans)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Yes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FAR/DE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9814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6097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647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 Implement GLM</a:t>
                      </a:r>
                      <a:r>
                        <a:rPr lang="en-US" sz="1200" b="0" baseline="0" dirty="0">
                          <a:solidFill>
                            <a:schemeClr val="tx1"/>
                          </a:solidFill>
                        </a:rPr>
                        <a:t> 2</a:t>
                      </a:r>
                      <a:r>
                        <a:rPr lang="en-US" sz="1200" b="0" baseline="30000" dirty="0">
                          <a:solidFill>
                            <a:schemeClr val="tx1"/>
                          </a:solidFill>
                        </a:rPr>
                        <a:t>nd</a:t>
                      </a:r>
                      <a:r>
                        <a:rPr lang="en-US" sz="1200" b="0" baseline="0" dirty="0">
                          <a:solidFill>
                            <a:schemeClr val="tx1"/>
                          </a:solidFill>
                        </a:rPr>
                        <a:t>-level threshold (for optimal threshold adjust)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Yes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DE/FAR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9814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5981F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648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 GLM GPA Coherency Filter LUT [depends</a:t>
                      </a:r>
                      <a:r>
                        <a:rPr lang="en-US" sz="1200" b="0" baseline="0" dirty="0">
                          <a:solidFill>
                            <a:schemeClr val="tx1"/>
                          </a:solidFill>
                        </a:rPr>
                        <a:t> on code implementation of ADR 647]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Yes 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DE/FAR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9814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6098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649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 Implement updated GLM Data</a:t>
                      </a:r>
                      <a:r>
                        <a:rPr lang="en-US" sz="1200" b="0" baseline="0" dirty="0">
                          <a:solidFill>
                            <a:schemeClr val="tx1"/>
                          </a:solidFill>
                        </a:rPr>
                        <a:t> Burst Filter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Yes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FAR/DE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9814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6073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638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 GLM glint box updated/fixed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Yes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FAR/DE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9814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4705 </a:t>
                      </a:r>
                      <a:r>
                        <a:rPr lang="en-US" sz="1000" b="0" dirty="0">
                          <a:solidFill>
                            <a:schemeClr val="tx1"/>
                          </a:solidFill>
                        </a:rPr>
                        <a:t>(on hold)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375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 Time Order, GLM L2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No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time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9814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4758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373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 GLM event geolocation does not match vendor</a:t>
                      </a:r>
                      <a:r>
                        <a:rPr lang="en-US" sz="1200" b="0" baseline="0" dirty="0">
                          <a:solidFill>
                            <a:schemeClr val="tx1"/>
                          </a:solidFill>
                        </a:rPr>
                        <a:t> results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No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location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981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5016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--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 </a:t>
                      </a:r>
                      <a:r>
                        <a:rPr lang="en-US" sz="1200" b="0" dirty="0"/>
                        <a:t>GLM Coastline algorithm falls behind, BG</a:t>
                      </a:r>
                      <a:r>
                        <a:rPr lang="en-US" sz="1200" b="0" baseline="0" dirty="0"/>
                        <a:t> images are missed</a:t>
                      </a:r>
                      <a:endParaRPr lang="en-US" sz="1200" b="0" dirty="0"/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TBD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other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981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5640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--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 GLM EFRC failing to properly read in L1alpha BG object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TBD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other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981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6116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701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 GLM L2+ LCFA product’s yaw flip flag is fill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TBD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other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67</a:t>
            </a:fld>
            <a:endParaRPr lang="en-US" altLang="en-US"/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1128" y="6492875"/>
            <a:ext cx="7825946" cy="365125"/>
          </a:xfrm>
        </p:spPr>
        <p:txBody>
          <a:bodyPr/>
          <a:lstStyle/>
          <a:p>
            <a:pPr algn="l">
              <a:defRPr/>
            </a:pPr>
            <a:r>
              <a:rPr lang="en-US" sz="1400" dirty="0">
                <a:solidFill>
                  <a:srgbClr val="FFFF00"/>
                </a:solidFill>
              </a:rPr>
              <a:t>*PR Type 2 are fast-tracks so that a “Yes” in this column means fix might go in prior to DO.08. 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5499670"/>
              </p:ext>
            </p:extLst>
          </p:nvPr>
        </p:nvGraphicFramePr>
        <p:xfrm>
          <a:off x="2451084" y="5848237"/>
          <a:ext cx="4437392" cy="3715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46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46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46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46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5467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5467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5467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5467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30466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bg1"/>
                          </a:solidFill>
                        </a:rPr>
                        <a:t>Priority</a:t>
                      </a:r>
                      <a:r>
                        <a:rPr lang="en-US" sz="1200" b="0" baseline="0" dirty="0">
                          <a:solidFill>
                            <a:schemeClr val="bg1"/>
                          </a:solidFill>
                        </a:rPr>
                        <a:t> Key</a:t>
                      </a:r>
                      <a:endParaRPr lang="en-US" sz="1200" b="0" dirty="0">
                        <a:solidFill>
                          <a:schemeClr val="bg1"/>
                        </a:solidFill>
                      </a:endParaRP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363961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2368" y="22058"/>
            <a:ext cx="5991225" cy="1143001"/>
          </a:xfrm>
        </p:spPr>
        <p:txBody>
          <a:bodyPr/>
          <a:lstStyle/>
          <a:p>
            <a:r>
              <a:rPr lang="en-US" sz="3200" b="1" dirty="0"/>
              <a:t>Future Fixes (cont.) </a:t>
            </a:r>
            <a:br>
              <a:rPr lang="en-US" sz="3200" b="1" dirty="0"/>
            </a:br>
            <a:r>
              <a:rPr lang="en-US" sz="1800" dirty="0">
                <a:solidFill>
                  <a:srgbClr val="FFFF00"/>
                </a:solidFill>
              </a:rPr>
              <a:t>(Possibly for DO.08.00.00, or else either earlier or later)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8627839"/>
              </p:ext>
            </p:extLst>
          </p:nvPr>
        </p:nvGraphicFramePr>
        <p:xfrm>
          <a:off x="269591" y="1462949"/>
          <a:ext cx="8616778" cy="39188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67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80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445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1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8565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1893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WR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ADR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Title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PR Type 2 *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Impacts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887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4662F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461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 GLM Data Quality</a:t>
                      </a:r>
                      <a:r>
                        <a:rPr lang="en-US" sz="1200" baseline="0" dirty="0"/>
                        <a:t> Product </a:t>
                      </a:r>
                      <a:r>
                        <a:rPr lang="en-US" sz="1200" b="1" baseline="0" dirty="0">
                          <a:solidFill>
                            <a:srgbClr val="C00000"/>
                          </a:solidFill>
                        </a:rPr>
                        <a:t>[ADDITIONAL PRODUCT REQUIRES SPSRB APPROVAL]</a:t>
                      </a:r>
                      <a:endParaRPr lang="en-US" sz="1200" b="1" dirty="0">
                        <a:solidFill>
                          <a:srgbClr val="C00000"/>
                        </a:solidFill>
                      </a:endParaRP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No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user interpretation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887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not created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646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 GLM Gridded Product </a:t>
                      </a:r>
                      <a:r>
                        <a:rPr lang="en-US" sz="1200" b="1" baseline="0" dirty="0">
                          <a:solidFill>
                            <a:srgbClr val="C00000"/>
                          </a:solidFill>
                        </a:rPr>
                        <a:t>[ADDITIONAL PRODUCT REQUIRES SPSRB APPROVAL]</a:t>
                      </a:r>
                      <a:endParaRPr lang="en-US" sz="1200" b="1" dirty="0">
                        <a:solidFill>
                          <a:srgbClr val="C00000"/>
                        </a:solidFill>
                      </a:endParaRP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No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user interpretation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8874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6460F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645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 GLM Parallax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No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location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8874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5983F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650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 GLM GPA INR: Account for diurnal variation </a:t>
                      </a:r>
                      <a:r>
                        <a:rPr lang="en-US" sz="1200" b="0" dirty="0">
                          <a:solidFill>
                            <a:srgbClr val="C00000"/>
                          </a:solidFill>
                        </a:rPr>
                        <a:t>[in analysis by Flight, low priority]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TBD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location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887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5480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519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 GLM LCFA lightning radiation filter threshold (regarding SGF) </a:t>
                      </a:r>
                      <a:r>
                        <a:rPr lang="en-US" sz="1200" dirty="0">
                          <a:solidFill>
                            <a:srgbClr val="C00000"/>
                          </a:solidFill>
                        </a:rPr>
                        <a:t>[in analysis]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TBD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DE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887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5984F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652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 GLM GPA keep first event in flash </a:t>
                      </a:r>
                      <a:r>
                        <a:rPr lang="en-US" sz="1200" b="0" dirty="0">
                          <a:solidFill>
                            <a:srgbClr val="C00000"/>
                          </a:solidFill>
                        </a:rPr>
                        <a:t>[in analysis by Flight, low priority]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TBD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data loss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8874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6465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738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 </a:t>
                      </a: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Optical Energy Distortions in PDA Stream (from Michigan bolide analysis) </a:t>
                      </a:r>
                      <a:r>
                        <a:rPr lang="en-US" sz="1200" b="0" i="0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[better</a:t>
                      </a:r>
                    </a:p>
                    <a:p>
                      <a:r>
                        <a:rPr lang="en-US" sz="1200" b="0" i="0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energy range</a:t>
                      </a:r>
                      <a:r>
                        <a:rPr lang="en-US" sz="1200" b="0" i="0" kern="1200" baseline="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estimates being found]</a:t>
                      </a:r>
                      <a:endParaRPr lang="en-US" sz="1200" dirty="0">
                        <a:solidFill>
                          <a:srgbClr val="C00000"/>
                        </a:solidFill>
                      </a:endParaRP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Yes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energetics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8874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not created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739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 Dark</a:t>
                      </a:r>
                      <a:r>
                        <a:rPr lang="en-US" sz="1200" baseline="0" dirty="0"/>
                        <a:t> Flashes (flashes with 0 energy, i.e. &lt;1.5fJ) </a:t>
                      </a:r>
                      <a:r>
                        <a:rPr lang="en-US" sz="1200" baseline="0" dirty="0">
                          <a:solidFill>
                            <a:srgbClr val="C00000"/>
                          </a:solidFill>
                        </a:rPr>
                        <a:t>[likely to be merged w/738]</a:t>
                      </a:r>
                      <a:endParaRPr lang="en-US" sz="1200" dirty="0">
                        <a:solidFill>
                          <a:srgbClr val="C00000"/>
                        </a:solidFill>
                      </a:endParaRP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TBD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DE/FAR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8874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6466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740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 Duplicate</a:t>
                      </a:r>
                      <a:r>
                        <a:rPr lang="en-US" sz="1200" baseline="0" dirty="0"/>
                        <a:t> Groups &amp; Events Found in GLM L2 files </a:t>
                      </a:r>
                      <a:r>
                        <a:rPr lang="en-US" sz="1200" dirty="0">
                          <a:solidFill>
                            <a:srgbClr val="C00000"/>
                          </a:solidFill>
                        </a:rPr>
                        <a:t>[in analysis]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TBD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energetics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68</a:t>
            </a:fld>
            <a:endParaRPr lang="en-US" altLang="en-US"/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1128" y="6492875"/>
            <a:ext cx="7825946" cy="365125"/>
          </a:xfrm>
        </p:spPr>
        <p:txBody>
          <a:bodyPr/>
          <a:lstStyle/>
          <a:p>
            <a:pPr algn="l">
              <a:defRPr/>
            </a:pPr>
            <a:r>
              <a:rPr lang="en-US" sz="1400" dirty="0">
                <a:solidFill>
                  <a:srgbClr val="FFFF00"/>
                </a:solidFill>
              </a:rPr>
              <a:t>*PR Type 2 are fast-tracks so that a “Yes” in this column means fix might go in prior to DO.08. 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7665869"/>
              </p:ext>
            </p:extLst>
          </p:nvPr>
        </p:nvGraphicFramePr>
        <p:xfrm>
          <a:off x="2503337" y="5916500"/>
          <a:ext cx="4437392" cy="3715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46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46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46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46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5467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5467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5467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5467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30466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bg1"/>
                          </a:solidFill>
                        </a:rPr>
                        <a:t>Priority</a:t>
                      </a:r>
                      <a:r>
                        <a:rPr lang="en-US" sz="1200" b="0" baseline="0" dirty="0">
                          <a:solidFill>
                            <a:schemeClr val="bg1"/>
                          </a:solidFill>
                        </a:rPr>
                        <a:t> Key</a:t>
                      </a:r>
                      <a:endParaRPr lang="en-US" sz="1200" b="0" dirty="0">
                        <a:solidFill>
                          <a:schemeClr val="bg1"/>
                        </a:solidFill>
                      </a:endParaRP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669409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Status at Full Maturity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53327278"/>
              </p:ext>
            </p:extLst>
          </p:nvPr>
        </p:nvGraphicFramePr>
        <p:xfrm>
          <a:off x="199036" y="899274"/>
          <a:ext cx="8745928" cy="58222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28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097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097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336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51295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Past Status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Current Status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Future Outlook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6865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11125" indent="-111125" algn="l">
                        <a:buFont typeface="Arial" pitchFamily="34" charset="0"/>
                        <a:buChar char="•"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Performance has been good and stable without critical issues.</a:t>
                      </a:r>
                    </a:p>
                    <a:p>
                      <a:pPr marL="111125" indent="-111125" algn="l">
                        <a:buFont typeface="Arial" pitchFamily="34" charset="0"/>
                        <a:buChar char="•"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Major</a:t>
                      </a:r>
                      <a:r>
                        <a:rPr lang="en-US" sz="1100" baseline="0" dirty="0">
                          <a:solidFill>
                            <a:schemeClr val="tx1"/>
                          </a:solidFill>
                        </a:rPr>
                        <a:t> remaining issues:</a:t>
                      </a:r>
                    </a:p>
                    <a:p>
                      <a:pPr marL="230188" lvl="1" indent="-122238" algn="l">
                        <a:buFont typeface="Wingdings" pitchFamily="2" charset="2"/>
                        <a:buChar char="§"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Want</a:t>
                      </a:r>
                      <a:r>
                        <a:rPr lang="en-US" sz="1100" baseline="0" dirty="0">
                          <a:solidFill>
                            <a:schemeClr val="tx1"/>
                          </a:solidFill>
                        </a:rPr>
                        <a:t> more assessments over other regions, seasons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  <a:p>
                      <a:pPr marL="230188" lvl="1" indent="-122238" algn="l">
                        <a:buFont typeface="Wingdings" pitchFamily="2" charset="2"/>
                        <a:buChar char="§"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Flashes from Inverted</a:t>
                      </a:r>
                      <a:r>
                        <a:rPr lang="en-US" sz="1100" baseline="0" dirty="0">
                          <a:solidFill>
                            <a:schemeClr val="tx1"/>
                          </a:solidFill>
                        </a:rPr>
                        <a:t> polarity storms proving difficult to detect but such storms not as common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111125" indent="-111125" algn="l">
                        <a:buFont typeface="Arial" pitchFamily="34" charset="0"/>
                        <a:buChar char="•"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Performance</a:t>
                      </a:r>
                      <a:r>
                        <a:rPr lang="en-US" sz="1100" baseline="0" dirty="0">
                          <a:solidFill>
                            <a:schemeClr val="tx1"/>
                          </a:solidFill>
                        </a:rPr>
                        <a:t> verified to meet spec (bulk full FOV values obtained). 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  <a:p>
                      <a:pPr marL="111125" indent="-111125" algn="l">
                        <a:buFont typeface="Arial" pitchFamily="34" charset="0"/>
                        <a:buChar char="•"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Substantially</a:t>
                      </a:r>
                      <a:r>
                        <a:rPr lang="en-US" sz="1100" baseline="0" dirty="0">
                          <a:solidFill>
                            <a:schemeClr val="tx1"/>
                          </a:solidFill>
                        </a:rPr>
                        <a:t> more validation data accumulated across all seasons.</a:t>
                      </a:r>
                    </a:p>
                    <a:p>
                      <a:pPr marL="111125" indent="-111125" algn="l">
                        <a:buFont typeface="Arial" pitchFamily="34" charset="0"/>
                        <a:buChar char="•"/>
                      </a:pPr>
                      <a:r>
                        <a:rPr lang="en-US" sz="1100" baseline="0" dirty="0">
                          <a:solidFill>
                            <a:schemeClr val="tx1"/>
                          </a:solidFill>
                        </a:rPr>
                        <a:t>Regional gaps filled.</a:t>
                      </a:r>
                    </a:p>
                    <a:p>
                      <a:pPr marL="111125" indent="-111125" algn="l">
                        <a:buFont typeface="Arial" pitchFamily="34" charset="0"/>
                        <a:buChar char="•"/>
                      </a:pPr>
                      <a:r>
                        <a:rPr lang="en-US" sz="1100" baseline="0" dirty="0">
                          <a:solidFill>
                            <a:schemeClr val="tx1"/>
                          </a:solidFill>
                        </a:rPr>
                        <a:t>Understanding of CONUS NW depletion improved.</a:t>
                      </a:r>
                    </a:p>
                    <a:p>
                      <a:pPr marL="111125" indent="-111125" algn="l">
                        <a:buFont typeface="Arial" pitchFamily="34" charset="0"/>
                        <a:buChar char="•"/>
                      </a:pPr>
                      <a:r>
                        <a:rPr lang="en-US" sz="1100" baseline="0" dirty="0">
                          <a:solidFill>
                            <a:schemeClr val="tx1"/>
                          </a:solidFill>
                        </a:rPr>
                        <a:t>Additional examples from inverted polarity &amp; hail storms documented.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111125" marR="0" indent="-1111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1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G16 was</a:t>
                      </a:r>
                      <a:r>
                        <a:rPr lang="en-US" sz="1100" b="0" i="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configured with elevated RTEP thresholds (GLM06167 CDRL089 Rev J) to</a:t>
                      </a:r>
                      <a:r>
                        <a:rPr lang="en-US" sz="1100" b="0" i="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handle</a:t>
                      </a:r>
                      <a:r>
                        <a:rPr lang="en-US" sz="11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“bar” false event artifacts.  After DO.08 2</a:t>
                      </a:r>
                      <a:r>
                        <a:rPr lang="en-US" sz="1100" b="0" i="0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nd</a:t>
                      </a:r>
                      <a:r>
                        <a:rPr lang="en-US" sz="11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Lev Thresh deployed, thresholds will be lower resulting</a:t>
                      </a:r>
                      <a:r>
                        <a:rPr lang="en-US" sz="1100" b="0" i="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in </a:t>
                      </a:r>
                      <a:r>
                        <a:rPr lang="en-US" sz="11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better DE.</a:t>
                      </a:r>
                      <a:r>
                        <a:rPr lang="en-US" sz="1100" baseline="0" dirty="0"/>
                        <a:t> </a:t>
                      </a:r>
                    </a:p>
                    <a:p>
                      <a:pPr marL="111125" marR="0" indent="-1111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100" baseline="0" dirty="0"/>
                        <a:t>Keep 1</a:t>
                      </a:r>
                      <a:r>
                        <a:rPr lang="en-US" sz="1100" baseline="30000" dirty="0"/>
                        <a:t>st</a:t>
                      </a:r>
                      <a:r>
                        <a:rPr lang="en-US" sz="1100" baseline="0" dirty="0"/>
                        <a:t> event in flash in DO.08</a:t>
                      </a:r>
                    </a:p>
                    <a:p>
                      <a:pPr marL="111125" indent="-111125" algn="l">
                        <a:buFont typeface="Arial" pitchFamily="34" charset="0"/>
                        <a:buChar char="•"/>
                      </a:pPr>
                      <a:endParaRPr lang="en-US" sz="1100" b="0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9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1994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11125" indent="-111125" algn="l">
                        <a:buFont typeface="Arial" pitchFamily="34" charset="0"/>
                        <a:buChar char="•"/>
                      </a:pPr>
                      <a:r>
                        <a:rPr lang="en-US" sz="1100" dirty="0"/>
                        <a:t>Critical issues have been resolved (see</a:t>
                      </a:r>
                      <a:r>
                        <a:rPr lang="en-US" sz="1100" baseline="0" dirty="0"/>
                        <a:t> example next slide)</a:t>
                      </a:r>
                      <a:r>
                        <a:rPr lang="en-US" sz="1100" dirty="0"/>
                        <a:t>.</a:t>
                      </a:r>
                    </a:p>
                    <a:p>
                      <a:pPr marL="111125" indent="-111125" algn="l">
                        <a:buFont typeface="Arial" pitchFamily="34" charset="0"/>
                        <a:buChar char="•"/>
                      </a:pPr>
                      <a:r>
                        <a:rPr lang="en-US" sz="1100" dirty="0"/>
                        <a:t>Overall performance </a:t>
                      </a:r>
                      <a:r>
                        <a:rPr lang="en-US" sz="1100" baseline="0" dirty="0"/>
                        <a:t>acceptable.</a:t>
                      </a:r>
                    </a:p>
                    <a:p>
                      <a:pPr marL="111125" indent="-111125" algn="l">
                        <a:buFont typeface="Arial" pitchFamily="34" charset="0"/>
                        <a:buChar char="•"/>
                      </a:pPr>
                      <a:r>
                        <a:rPr lang="en-US" sz="1100" baseline="0" dirty="0"/>
                        <a:t>Improvements being tested:</a:t>
                      </a:r>
                      <a:endParaRPr lang="en-US" sz="1100" dirty="0"/>
                    </a:p>
                    <a:p>
                      <a:pPr marL="234950" lvl="1" indent="-111125" algn="l">
                        <a:buFont typeface="Wingdings" pitchFamily="2" charset="2"/>
                        <a:buChar char="§"/>
                      </a:pPr>
                      <a:r>
                        <a:rPr lang="en-US" sz="1100" dirty="0"/>
                        <a:t>“Put back” filter to recapture flashes removed by Single</a:t>
                      </a:r>
                      <a:r>
                        <a:rPr lang="en-US" sz="1100" baseline="0" dirty="0"/>
                        <a:t> Group Flash (SGF) filter</a:t>
                      </a:r>
                    </a:p>
                    <a:p>
                      <a:pPr marL="234950" lvl="1" indent="-111125" algn="l">
                        <a:buFont typeface="Wingdings" pitchFamily="2" charset="2"/>
                        <a:buChar char="§"/>
                      </a:pPr>
                      <a:r>
                        <a:rPr lang="en-US" sz="1100" baseline="0" dirty="0"/>
                        <a:t>Vendor L0-L1b filter to remove noise </a:t>
                      </a:r>
                    </a:p>
                    <a:p>
                      <a:pPr marL="111125" marR="0" lvl="0" indent="-1111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100" baseline="0" dirty="0"/>
                        <a:t>Basic Blooming Filter approaches exist, but details still to be clarified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111125" marR="0" lvl="0" indent="-1111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100" baseline="0" dirty="0"/>
                        <a:t>GLM FAR requirement not met across full FOV since blooming filter &amp; other noise reduction methods not yet implemented.</a:t>
                      </a:r>
                    </a:p>
                    <a:p>
                      <a:pPr marL="111125" marR="0" lvl="0" indent="-1111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100" baseline="0" dirty="0"/>
                        <a:t>Blooming &amp; Glint Filter design details and testing are mature; minor optimization expected.</a:t>
                      </a:r>
                    </a:p>
                    <a:p>
                      <a:pPr marL="111125" marR="0" lvl="0" indent="-1111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100" baseline="0" dirty="0">
                          <a:solidFill>
                            <a:schemeClr val="tx1"/>
                          </a:solidFill>
                        </a:rPr>
                        <a:t>Blooming and Glint filter should be in place for DO.08 (in April 2019).</a:t>
                      </a:r>
                    </a:p>
                    <a:p>
                      <a:pPr marL="111125" marR="0" lvl="0" indent="-1111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100" baseline="0" dirty="0">
                          <a:solidFill>
                            <a:schemeClr val="tx1"/>
                          </a:solidFill>
                        </a:rPr>
                        <a:t>“Put Back” filter is still under development.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111125" indent="-111125" algn="l">
                        <a:buFont typeface="Arial" pitchFamily="34" charset="0"/>
                        <a:buChar char="•"/>
                      </a:pPr>
                      <a:r>
                        <a:rPr lang="en-US" sz="1100" baseline="0" dirty="0">
                          <a:solidFill>
                            <a:schemeClr val="tx1"/>
                          </a:solidFill>
                        </a:rPr>
                        <a:t>Implementation of Blooming Filter will mitigate solar glint/intrusion and improve FAR.</a:t>
                      </a:r>
                    </a:p>
                    <a:p>
                      <a:pPr marL="111125" marR="0" indent="-1111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100" baseline="0" dirty="0">
                          <a:solidFill>
                            <a:schemeClr val="tx1"/>
                          </a:solidFill>
                        </a:rPr>
                        <a:t>Want to further improve noise reduction by adding L2 “put back algorithm” and/or revised L0-L1 filtering.</a:t>
                      </a:r>
                      <a:r>
                        <a:rPr lang="en-US" sz="11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111125" marR="0" indent="-1111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100" baseline="0" dirty="0" err="1"/>
                        <a:t>Bruning</a:t>
                      </a:r>
                      <a:r>
                        <a:rPr lang="en-US" sz="1100" baseline="0" dirty="0"/>
                        <a:t> Gridded Product (incl. data quality) Meta-code to become ADR submission. </a:t>
                      </a:r>
                    </a:p>
                    <a:p>
                      <a:pPr marL="111125" marR="0" indent="-1111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lang="en-US" sz="1100" b="0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9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6865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INR/time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11125" indent="-111125" algn="l">
                        <a:buFont typeface="Arial" pitchFamily="34" charset="0"/>
                        <a:buChar char="•"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Critical issues have been resolved.</a:t>
                      </a:r>
                    </a:p>
                    <a:p>
                      <a:pPr marL="111125" indent="-111125" algn="l">
                        <a:buFont typeface="Arial" pitchFamily="34" charset="0"/>
                        <a:buChar char="•"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Recent performance is </a:t>
                      </a:r>
                      <a:r>
                        <a:rPr lang="en-US" sz="1100" baseline="0" dirty="0">
                          <a:solidFill>
                            <a:schemeClr val="tx1"/>
                          </a:solidFill>
                        </a:rPr>
                        <a:t>acceptable.</a:t>
                      </a:r>
                    </a:p>
                    <a:p>
                      <a:pPr marL="111125" indent="-111125" algn="l">
                        <a:buFont typeface="Arial" pitchFamily="34" charset="0"/>
                        <a:buChar char="•"/>
                      </a:pPr>
                      <a:r>
                        <a:rPr lang="en-US" sz="1100" baseline="0" dirty="0">
                          <a:solidFill>
                            <a:schemeClr val="tx1"/>
                          </a:solidFill>
                        </a:rPr>
                        <a:t>Major remaining issues: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  <a:p>
                      <a:pPr marL="234950" lvl="1" indent="-111125" algn="l">
                        <a:buFont typeface="Wingdings" pitchFamily="2" charset="2"/>
                        <a:buChar char="§"/>
                      </a:pPr>
                      <a:r>
                        <a:rPr lang="en-US" sz="1100" baseline="0" dirty="0">
                          <a:solidFill>
                            <a:schemeClr val="tx1"/>
                          </a:solidFill>
                        </a:rPr>
                        <a:t>Time-of-Flight correction still needed in L2 (is implemented in L1b)</a:t>
                      </a:r>
                    </a:p>
                    <a:p>
                      <a:pPr marL="234950" lvl="1" indent="-111125" algn="l">
                        <a:buFont typeface="Wingdings" pitchFamily="2" charset="2"/>
                        <a:buChar char="§"/>
                      </a:pPr>
                      <a:r>
                        <a:rPr lang="en-US" sz="1100" baseline="0" dirty="0">
                          <a:solidFill>
                            <a:schemeClr val="tx1"/>
                          </a:solidFill>
                        </a:rPr>
                        <a:t>Time order still an issue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111125" marR="0" indent="-1111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100" baseline="0" dirty="0">
                          <a:solidFill>
                            <a:schemeClr val="tx1"/>
                          </a:solidFill>
                        </a:rPr>
                        <a:t>Mode of location/timing error distributions meet (intended) spec.</a:t>
                      </a:r>
                    </a:p>
                    <a:p>
                      <a:pPr marL="111125" marR="0" indent="-1111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100" baseline="0" dirty="0">
                          <a:solidFill>
                            <a:schemeClr val="tx1"/>
                          </a:solidFill>
                        </a:rPr>
                        <a:t>Much more </a:t>
                      </a:r>
                      <a:r>
                        <a:rPr lang="en-US" sz="1100" baseline="0" dirty="0" err="1">
                          <a:solidFill>
                            <a:schemeClr val="tx1"/>
                          </a:solidFill>
                        </a:rPr>
                        <a:t>val</a:t>
                      </a:r>
                      <a:r>
                        <a:rPr lang="en-US" sz="1100" baseline="0" dirty="0">
                          <a:solidFill>
                            <a:schemeClr val="tx1"/>
                          </a:solidFill>
                        </a:rPr>
                        <a:t> data obtained for all seasons. Regional gaps filled.</a:t>
                      </a:r>
                    </a:p>
                    <a:p>
                      <a:pPr marL="111125" marR="0" indent="-1111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100" baseline="0" dirty="0">
                          <a:solidFill>
                            <a:schemeClr val="tx1"/>
                          </a:solidFill>
                        </a:rPr>
                        <a:t>Lightning ellipsoid parameters optimized to mitigate parallax. </a:t>
                      </a:r>
                    </a:p>
                    <a:p>
                      <a:pPr marL="111125" indent="-111125" algn="l">
                        <a:buFont typeface="Arial" pitchFamily="34" charset="0"/>
                        <a:buChar char="•"/>
                      </a:pPr>
                      <a:r>
                        <a:rPr lang="en-US" sz="1100" baseline="0" dirty="0">
                          <a:solidFill>
                            <a:schemeClr val="tx1"/>
                          </a:solidFill>
                        </a:rPr>
                        <a:t>Time-of-Flight correction now implemented in L2.</a:t>
                      </a:r>
                    </a:p>
                    <a:p>
                      <a:pPr marL="111125" indent="-111125" algn="l">
                        <a:buFont typeface="Arial" pitchFamily="34" charset="0"/>
                        <a:buChar char="•"/>
                      </a:pPr>
                      <a:r>
                        <a:rPr lang="en-US" sz="1100" baseline="0" dirty="0">
                          <a:solidFill>
                            <a:schemeClr val="tx1"/>
                          </a:solidFill>
                        </a:rPr>
                        <a:t>Time order still an issue (considered low priority)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111125" indent="-111125" algn="l">
                        <a:buFont typeface="Arial" pitchFamily="34" charset="0"/>
                        <a:buChar char="•"/>
                      </a:pPr>
                      <a:r>
                        <a:rPr lang="en-US" sz="1100" baseline="0" dirty="0">
                          <a:solidFill>
                            <a:schemeClr val="tx1"/>
                          </a:solidFill>
                        </a:rPr>
                        <a:t>Monthly 3 degree grid cloud-top height maps desired to further reduce parallax. </a:t>
                      </a:r>
                    </a:p>
                    <a:p>
                      <a:pPr marL="111125" indent="-111125" algn="l">
                        <a:buFont typeface="Arial" pitchFamily="34" charset="0"/>
                        <a:buChar char="•"/>
                      </a:pPr>
                      <a:r>
                        <a:rPr lang="en-US" sz="1100" baseline="0" dirty="0">
                          <a:solidFill>
                            <a:schemeClr val="tx1"/>
                          </a:solidFill>
                        </a:rPr>
                        <a:t>Account for diurnal variation of INR in DO.08  </a:t>
                      </a:r>
                    </a:p>
                    <a:p>
                      <a:pPr marL="111125" indent="-111125" algn="l">
                        <a:buFont typeface="Arial" pitchFamily="34" charset="0"/>
                        <a:buChar char="•"/>
                      </a:pPr>
                      <a:r>
                        <a:rPr lang="en-US" sz="1100" baseline="0" dirty="0">
                          <a:solidFill>
                            <a:schemeClr val="tx1"/>
                          </a:solidFill>
                        </a:rPr>
                        <a:t>Time order to be fixed in DO.08.</a:t>
                      </a:r>
                    </a:p>
                    <a:p>
                      <a:pPr marL="111125" indent="-111125" algn="l">
                        <a:buFont typeface="Arial" pitchFamily="34" charset="0"/>
                        <a:buChar char="•"/>
                      </a:pPr>
                      <a:endParaRPr lang="en-US" sz="1100" dirty="0"/>
                    </a:p>
                  </a:txBody>
                  <a:tcPr>
                    <a:solidFill>
                      <a:srgbClr val="99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69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770092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514"/>
            <a:ext cx="8229600" cy="1143001"/>
          </a:xfrm>
        </p:spPr>
        <p:txBody>
          <a:bodyPr/>
          <a:lstStyle/>
          <a:p>
            <a:r>
              <a:rPr lang="en-US" dirty="0"/>
              <a:t>Performance Baseline Mapping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7</a:t>
            </a:fld>
            <a:endParaRPr lang="en-US" altLang="en-US"/>
          </a:p>
        </p:txBody>
      </p:sp>
      <p:graphicFrame>
        <p:nvGraphicFramePr>
          <p:cNvPr id="6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6289921"/>
              </p:ext>
            </p:extLst>
          </p:nvPr>
        </p:nvGraphicFramePr>
        <p:xfrm>
          <a:off x="116543" y="1282666"/>
          <a:ext cx="8836211" cy="3114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707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78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916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038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5911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330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MRD 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Parameter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MRD</a:t>
                      </a:r>
                      <a:r>
                        <a:rPr lang="en-US" sz="1400" b="1" baseline="0" dirty="0">
                          <a:solidFill>
                            <a:schemeClr val="bg1"/>
                          </a:solidFill>
                        </a:rPr>
                        <a:t> Value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Perf. Baseline (Model)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Related PLPTs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1259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Production Mapping Accuracy [INR]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5km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 ( 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</a:rPr>
                        <a:t>= |𝛍+3𝜎| &lt; 140 </a:t>
                      </a:r>
                      <a:r>
                        <a:rPr lang="el-GR" sz="1200" baseline="0" dirty="0">
                          <a:solidFill>
                            <a:schemeClr val="tx1"/>
                          </a:solidFill>
                        </a:rPr>
                        <a:t>μ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</a:rPr>
                        <a:t>rad)</a:t>
                      </a:r>
                      <a:endParaRPr lang="en-US" sz="1200" dirty="0">
                        <a:solidFill>
                          <a:srgbClr val="7030A0"/>
                        </a:solidFill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>
                          <a:solidFill>
                            <a:schemeClr val="tx1"/>
                          </a:solidFill>
                        </a:rPr>
                        <a:t>Nav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 error (7 d averaging) of 89.4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l-GR" sz="1200" baseline="0" dirty="0">
                          <a:solidFill>
                            <a:schemeClr val="tx1"/>
                          </a:solidFill>
                        </a:rPr>
                        <a:t>μ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</a:rPr>
                        <a:t>rad for GOES-E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aseline="0" dirty="0"/>
                        <a:t>-011, (also </a:t>
                      </a:r>
                      <a:r>
                        <a:rPr lang="en-US" sz="1200" dirty="0"/>
                        <a:t>-001,</a:t>
                      </a:r>
                      <a:r>
                        <a:rPr lang="en-US" sz="1200" baseline="0" dirty="0"/>
                        <a:t> -002,-003, -004, -005, -006)</a:t>
                      </a:r>
                      <a:endParaRPr lang="en-US" sz="1200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1260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Product Measurement Range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(0-41900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</a:rPr>
                        <a:t>evts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/s,   0-8170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200" baseline="0" dirty="0" err="1">
                          <a:solidFill>
                            <a:schemeClr val="tx1"/>
                          </a:solidFill>
                        </a:rPr>
                        <a:t>grps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</a:rPr>
                        <a:t>/s,   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baseline="0" dirty="0">
                          <a:solidFill>
                            <a:schemeClr val="tx1"/>
                          </a:solidFill>
                        </a:rPr>
                        <a:t>0-600 </a:t>
                      </a:r>
                      <a:r>
                        <a:rPr lang="en-US" sz="1200" b="1" baseline="0" dirty="0" err="1">
                          <a:solidFill>
                            <a:schemeClr val="tx1"/>
                          </a:solidFill>
                        </a:rPr>
                        <a:t>flsh</a:t>
                      </a:r>
                      <a:r>
                        <a:rPr lang="en-US" sz="1200" b="1" baseline="0" dirty="0">
                          <a:solidFill>
                            <a:schemeClr val="tx1"/>
                          </a:solidFill>
                        </a:rPr>
                        <a:t>/s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>
                          <a:solidFill>
                            <a:schemeClr val="tx1"/>
                          </a:solidFill>
                        </a:rPr>
                        <a:t>Instr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Vendor showed can handle peak 100Kevts/s (600flsh/s)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-009,-010, </a:t>
                      </a:r>
                      <a:r>
                        <a:rPr lang="en-US" sz="900" dirty="0"/>
                        <a:t>(also vendor</a:t>
                      </a:r>
                      <a:r>
                        <a:rPr lang="en-US" sz="900" baseline="0" dirty="0"/>
                        <a:t> results)</a:t>
                      </a:r>
                      <a:endParaRPr lang="en-US" sz="900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3360">
                <a:tc rowSpan="3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1261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Product Measurement Accuracy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70% 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total flash detection efficiency (DE)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Instr. Side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BOL*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-001,</a:t>
                      </a:r>
                      <a:r>
                        <a:rPr lang="en-US" sz="1200" baseline="0" dirty="0"/>
                        <a:t> -002,-003,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/>
                        <a:t>-004, -005, -006,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/>
                        <a:t>-009,-010</a:t>
                      </a:r>
                      <a:endParaRPr lang="en-US" sz="1200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33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Primary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81%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33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Redundant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83%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1264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Product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</a:rPr>
                        <a:t> Measurement Precision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5%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Open, with Flight reporting FAR ~ 0.12%, but open WRs on GS implementation loss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-001,</a:t>
                      </a:r>
                      <a:r>
                        <a:rPr lang="en-US" sz="1200" baseline="0" dirty="0"/>
                        <a:t> -002,-003,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/>
                        <a:t>-004, -005, -006,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/>
                        <a:t>-009,-010</a:t>
                      </a:r>
                      <a:endParaRPr lang="en-US" sz="1200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7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45031355"/>
              </p:ext>
            </p:extLst>
          </p:nvPr>
        </p:nvGraphicFramePr>
        <p:xfrm>
          <a:off x="131981" y="4661606"/>
          <a:ext cx="8805334" cy="109071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345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426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426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855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PORD 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Parameter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PORD</a:t>
                      </a:r>
                      <a:r>
                        <a:rPr lang="en-US" sz="1400" b="1" baseline="0" dirty="0">
                          <a:solidFill>
                            <a:schemeClr val="bg1"/>
                          </a:solidFill>
                        </a:rPr>
                        <a:t> Value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Related PLPTs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871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094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GLM Navigation Error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>
                          <a:solidFill>
                            <a:schemeClr val="tx1"/>
                          </a:solidFill>
                        </a:rPr>
                        <a:t>4km ( = |𝛍+3𝜎| &lt; 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112  </a:t>
                      </a:r>
                      <a:r>
                        <a:rPr lang="el-GR" sz="1200" baseline="0" dirty="0">
                          <a:solidFill>
                            <a:schemeClr val="tx1"/>
                          </a:solidFill>
                        </a:rPr>
                        <a:t>μ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</a:rPr>
                        <a:t>rad)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-011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526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098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Event Time Tag Accuracy 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200" baseline="0" dirty="0" err="1">
                          <a:solidFill>
                            <a:schemeClr val="tx1"/>
                          </a:solidFill>
                        </a:rPr>
                        <a:t>ms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-001,</a:t>
                      </a:r>
                      <a:r>
                        <a:rPr lang="en-US" sz="1200" baseline="0" dirty="0"/>
                        <a:t> -002,-003, -004, -005, -006</a:t>
                      </a:r>
                      <a:endParaRPr lang="en-US" sz="1200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457200" y="5879587"/>
            <a:ext cx="8055204" cy="11695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40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Reference:  GLM PORD (Performance and Operational Requirements Document)  V2.21, 9 Oct 2018.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b="0" cap="none" spc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MRD1259 &amp; PORD 094:  28 </a:t>
            </a:r>
            <a:r>
              <a:rPr lang="el-GR" sz="1400" dirty="0">
                <a:solidFill>
                  <a:srgbClr val="FFC000"/>
                </a:solidFill>
              </a:rPr>
              <a:t>μ</a:t>
            </a:r>
            <a:r>
              <a:rPr lang="en-US" sz="1400" dirty="0">
                <a:solidFill>
                  <a:srgbClr val="FFC000"/>
                </a:solidFill>
              </a:rPr>
              <a:t>rad per km</a:t>
            </a:r>
            <a:r>
              <a:rPr lang="en-US" sz="140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endParaRPr lang="en-US" sz="1400" dirty="0">
              <a:ln w="0"/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sz="14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*BOL = Beginning of Life with reduces flash DE by ~6% due to Coherency Filter removing 1</a:t>
            </a:r>
            <a:r>
              <a:rPr lang="en-US" sz="1400" baseline="300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</a:t>
            </a:r>
            <a:r>
              <a:rPr lang="en-US" sz="14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Group in flash.</a:t>
            </a:r>
          </a:p>
          <a:p>
            <a:pPr marL="285750" indent="-285750">
              <a:buFont typeface="Arial" charset="0"/>
              <a:buChar char="•"/>
            </a:pPr>
            <a:endParaRPr lang="en-US" sz="1400" b="0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3818777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66114"/>
            <a:ext cx="8229600" cy="2872241"/>
          </a:xfrm>
        </p:spPr>
        <p:txBody>
          <a:bodyPr/>
          <a:lstStyle/>
          <a:p>
            <a:pPr marL="0" indent="0">
              <a:buNone/>
            </a:pPr>
            <a:r>
              <a:rPr lang="en-US" sz="4400" dirty="0">
                <a:solidFill>
                  <a:srgbClr val="FFFF00"/>
                </a:solidFill>
              </a:rPr>
              <a:t>Progress Since Provisional Review</a:t>
            </a:r>
          </a:p>
          <a:p>
            <a:pPr marL="0" indent="0">
              <a:buNone/>
            </a:pPr>
            <a:r>
              <a:rPr lang="en-US" sz="3600" dirty="0">
                <a:solidFill>
                  <a:srgbClr val="FFFF00"/>
                </a:solidFill>
              </a:rPr>
              <a:t>		</a:t>
            </a:r>
            <a:r>
              <a:rPr lang="en-US" dirty="0"/>
              <a:t>False Alarm Mitigation</a:t>
            </a:r>
          </a:p>
          <a:p>
            <a:pPr marL="0" indent="0">
              <a:buNone/>
            </a:pPr>
            <a:r>
              <a:rPr lang="en-US" dirty="0">
                <a:solidFill>
                  <a:srgbClr val="FFC3D7"/>
                </a:solidFill>
              </a:rPr>
              <a:t>		</a:t>
            </a:r>
            <a:r>
              <a:rPr lang="en-US" dirty="0"/>
              <a:t>Understanding Depleted DE in CONUS NW</a:t>
            </a:r>
          </a:p>
          <a:p>
            <a:pPr marL="0" indent="0">
              <a:buNone/>
            </a:pPr>
            <a:r>
              <a:rPr lang="en-US" dirty="0">
                <a:solidFill>
                  <a:srgbClr val="FFC3D7"/>
                </a:solidFill>
              </a:rPr>
              <a:t>		</a:t>
            </a:r>
            <a:r>
              <a:rPr lang="en-US" dirty="0"/>
              <a:t>Summary ADRs/WRs &amp; Maturity Status</a:t>
            </a:r>
          </a:p>
          <a:p>
            <a:pPr marL="0" indent="0">
              <a:buNone/>
            </a:pPr>
            <a:r>
              <a:rPr lang="en-US" dirty="0">
                <a:solidFill>
                  <a:srgbClr val="FFC3D7"/>
                </a:solidFill>
              </a:rPr>
              <a:t>		Additional Details on Data Quality</a:t>
            </a:r>
          </a:p>
          <a:p>
            <a:pPr marL="0" indent="0">
              <a:buNone/>
            </a:pPr>
            <a:r>
              <a:rPr lang="en-US" sz="3600" dirty="0">
                <a:solidFill>
                  <a:srgbClr val="FFC3D7"/>
                </a:solidFill>
              </a:rPr>
              <a:t>	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70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142692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71</a:t>
            </a:fld>
            <a:endParaRPr lang="en-US" alt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5029200" cy="5638800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00"/>
                </a:solidFill>
              </a:rPr>
              <a:t>Granularity Problem </a:t>
            </a:r>
            <a:r>
              <a:rPr lang="en-US" sz="2000" dirty="0"/>
              <a:t>discovered by Koshak in comparing LMATC/</a:t>
            </a:r>
            <a:r>
              <a:rPr lang="en-US" sz="2000" dirty="0" err="1"/>
              <a:t>Rudlosky</a:t>
            </a:r>
            <a:r>
              <a:rPr lang="en-US" sz="2000" dirty="0"/>
              <a:t>     Jan 2018 Michigan Bolide to PDA data.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00"/>
                </a:solidFill>
              </a:rPr>
              <a:t>Solution:</a:t>
            </a:r>
            <a:r>
              <a:rPr lang="en-US" sz="2400" dirty="0"/>
              <a:t> </a:t>
            </a:r>
            <a:r>
              <a:rPr lang="en-US" sz="2000" dirty="0"/>
              <a:t>Armstrong/Koshak/</a:t>
            </a:r>
            <a:r>
              <a:rPr lang="en-US" sz="2000" dirty="0" err="1"/>
              <a:t>Buechler</a:t>
            </a:r>
            <a:r>
              <a:rPr lang="en-US" sz="2000" dirty="0"/>
              <a:t> to update below table when better max energy values obtained: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spcBef>
                <a:spcPts val="0"/>
              </a:spcBef>
              <a:spcAft>
                <a:spcPts val="200"/>
              </a:spcAft>
              <a:buFont typeface="Wingdings" panose="05000000000000000000" pitchFamily="2" charset="2"/>
              <a:buChar char="Ø"/>
            </a:pPr>
            <a:endParaRPr lang="en-US" sz="2000" dirty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371600" y="128337"/>
            <a:ext cx="6408821" cy="968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sz="3200" dirty="0"/>
              <a:t>Energy Scale/Offset &amp; Dark Flashes </a:t>
            </a:r>
            <a:r>
              <a:rPr lang="en-US" sz="2400" dirty="0">
                <a:solidFill>
                  <a:srgbClr val="FFFF00"/>
                </a:solidFill>
              </a:rPr>
              <a:t>(ADR 738/739)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890" y="1396184"/>
            <a:ext cx="3299710" cy="5325291"/>
          </a:xfrm>
          <a:prstGeom prst="rect">
            <a:avLst/>
          </a:prstGeom>
        </p:spPr>
      </p:pic>
      <p:pic>
        <p:nvPicPr>
          <p:cNvPr id="6" name="Picture 5" descr="/usr/people/koshak/code/GLM/BOLIDE/fig2a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98" y="2198699"/>
            <a:ext cx="3941687" cy="244710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879799" y="2452757"/>
            <a:ext cx="222657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GLM L2 Group Energy</a:t>
            </a:r>
          </a:p>
          <a:p>
            <a:pPr algn="ctr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from PDA </a:t>
            </a:r>
            <a:endParaRPr lang="en-US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4465348"/>
              </p:ext>
            </p:extLst>
          </p:nvPr>
        </p:nvGraphicFramePr>
        <p:xfrm>
          <a:off x="304800" y="5669801"/>
          <a:ext cx="4936765" cy="9144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873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73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73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873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8735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Current (L2+PUG values)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Recommended Update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Lightning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effectLst/>
                        </a:rPr>
                        <a:t>scale_factor</a:t>
                      </a:r>
                      <a:endParaRPr lang="en-US" sz="12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effectLst/>
                        </a:rPr>
                        <a:t>add_offset</a:t>
                      </a:r>
                      <a:endParaRPr lang="en-US" sz="12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effectLst/>
                        </a:rPr>
                        <a:t>scale_factor</a:t>
                      </a:r>
                      <a:endParaRPr lang="en-US" sz="12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effectLst/>
                        </a:rPr>
                        <a:t>add_offset</a:t>
                      </a:r>
                      <a:endParaRPr lang="en-US" sz="12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Events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1.52597E-15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9.567E-18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2.870E-16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Groups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1.52597E-15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4.275E-16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2.870E-16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Flashes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1.52597E-15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3.750E-15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2.870E-16</a:t>
                      </a:r>
                      <a:endParaRPr lang="en-US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304800" y="5625306"/>
            <a:ext cx="760314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808508" y="1033830"/>
            <a:ext cx="3066480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From </a:t>
            </a:r>
            <a:r>
              <a:rPr lang="en-US" sz="160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Rudlosky</a:t>
            </a:r>
            <a:r>
              <a:rPr lang="en-US" sz="160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/LMATC/Peterson </a:t>
            </a:r>
            <a:r>
              <a:rPr lang="mr-IN" sz="160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…</a:t>
            </a:r>
            <a:endParaRPr lang="en-US" sz="1600" b="0" cap="none" spc="0" dirty="0">
              <a:ln w="0"/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0133820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514"/>
            <a:ext cx="8229600" cy="1143001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6467" y="1830388"/>
            <a:ext cx="8229600" cy="452596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Introduction</a:t>
            </a:r>
          </a:p>
          <a:p>
            <a:pPr marL="0" indent="0">
              <a:buNone/>
            </a:pPr>
            <a:r>
              <a:rPr lang="en-US" dirty="0"/>
              <a:t>Performance Summary</a:t>
            </a:r>
          </a:p>
          <a:p>
            <a:pPr marL="0" indent="0">
              <a:buNone/>
            </a:pPr>
            <a:r>
              <a:rPr lang="en-US" dirty="0"/>
              <a:t>PLPT Review</a:t>
            </a:r>
          </a:p>
          <a:p>
            <a:pPr marL="0" indent="0">
              <a:buNone/>
            </a:pPr>
            <a:r>
              <a:rPr lang="en-US" dirty="0"/>
              <a:t>Field Campaign Overview</a:t>
            </a:r>
          </a:p>
          <a:p>
            <a:pPr marL="0" indent="0">
              <a:buNone/>
            </a:pPr>
            <a:r>
              <a:rPr lang="en-US" dirty="0"/>
              <a:t>Progress Since Provisional Review</a:t>
            </a:r>
          </a:p>
          <a:p>
            <a:pPr marL="0" indent="0">
              <a:buNone/>
            </a:pPr>
            <a:r>
              <a:rPr lang="en-US" sz="4400" dirty="0">
                <a:solidFill>
                  <a:srgbClr val="FFFF00"/>
                </a:solidFill>
              </a:rPr>
              <a:t>Assessment of Maturity</a:t>
            </a:r>
          </a:p>
          <a:p>
            <a:pPr marL="0" indent="0">
              <a:buNone/>
            </a:pPr>
            <a:r>
              <a:rPr lang="en-US" dirty="0"/>
              <a:t>Summary and Recommendations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72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61892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786"/>
            <a:ext cx="8229600" cy="1143001"/>
          </a:xfrm>
        </p:spPr>
        <p:txBody>
          <a:bodyPr/>
          <a:lstStyle/>
          <a:p>
            <a:r>
              <a:rPr lang="en-US" dirty="0"/>
              <a:t>Product Maturity Assessment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73</a:t>
            </a:fld>
            <a:endParaRPr lang="en-US" altLang="en-US"/>
          </a:p>
        </p:txBody>
      </p:sp>
      <p:graphicFrame>
        <p:nvGraphicFramePr>
          <p:cNvPr id="6" name="Shape 202"/>
          <p:cNvGraphicFramePr/>
          <p:nvPr>
            <p:extLst>
              <p:ext uri="{D42A27DB-BD31-4B8C-83A1-F6EECF244321}">
                <p14:modId xmlns:p14="http://schemas.microsoft.com/office/powerpoint/2010/main" val="801754912"/>
              </p:ext>
            </p:extLst>
          </p:nvPr>
        </p:nvGraphicFramePr>
        <p:xfrm>
          <a:off x="457200" y="1221433"/>
          <a:ext cx="8229600" cy="514566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619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10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4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" sz="1400" b="1" u="none" strike="noStrike" cap="none" dirty="0">
                          <a:solidFill>
                            <a:srgbClr val="FFFFFF"/>
                          </a:solidFill>
                        </a:rPr>
                        <a:t>Preparation Activities</a:t>
                      </a: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" sz="1400" b="1" u="none" strike="noStrike" cap="none" dirty="0">
                          <a:solidFill>
                            <a:srgbClr val="FFFFFF"/>
                          </a:solidFill>
                        </a:rPr>
                        <a:t>Assessment</a:t>
                      </a: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362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" sz="1100" b="0" i="0" u="none" strike="noStrike" cap="none" dirty="0">
                          <a:solidFill>
                            <a:schemeClr val="tx1"/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Validation, Q&amp;A, and anomaly resolution activities are ongoing</a:t>
                      </a:r>
                      <a:endParaRPr lang="en" sz="1100" u="none" strike="noStrike" cap="none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100" u="none" strike="noStrike" cap="none" dirty="0"/>
                        <a:t>PLPTs have been completed. Validation in the form of near real time monitoring and periodic summary will continue. Anomaly resolution is ongoing.</a:t>
                      </a:r>
                      <a:endParaRPr sz="1100" u="none" strike="noStrike" cap="none" dirty="0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6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  <a:tabLst/>
                        <a:defRPr/>
                      </a:pPr>
                      <a:r>
                        <a:rPr lang="en" sz="1100" b="0" i="0" u="none" strike="noStrike" cap="none" dirty="0">
                          <a:solidFill>
                            <a:schemeClr val="tx1"/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Incremental product improvements may still be occurring</a:t>
                      </a: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100" u="none" strike="noStrike" cap="none" dirty="0"/>
                        <a:t>ADRs and WRs</a:t>
                      </a:r>
                      <a:r>
                        <a:rPr lang="en-US" sz="1100" u="none" strike="noStrike" cap="none" baseline="0" dirty="0"/>
                        <a:t> continue to be generated and resolved, as expected in normal operation.</a:t>
                      </a:r>
                      <a:endParaRPr sz="1100" u="none" strike="noStrike" cap="none" dirty="0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6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  <a:tabLst/>
                        <a:defRPr/>
                      </a:pPr>
                      <a:r>
                        <a:rPr lang="en" sz="1100" b="0" i="0" u="none" strike="noStrike" cap="none" dirty="0">
                          <a:solidFill>
                            <a:schemeClr val="tx1"/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Users are engaged and user feedback is assessed</a:t>
                      </a:r>
                      <a:endParaRPr lang="en" sz="1100" u="none" strike="noStrike" cap="none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100" u="none" strike="noStrike" cap="none" dirty="0"/>
                        <a:t>[User feedback]</a:t>
                      </a:r>
                      <a:endParaRPr sz="1100" u="none" strike="noStrike" cap="none" dirty="0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64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Arial"/>
                        <a:buNone/>
                      </a:pPr>
                      <a:r>
                        <a:rPr lang="en" sz="1400" b="1" u="none" strike="noStrike" cap="none" dirty="0">
                          <a:solidFill>
                            <a:schemeClr val="lt1"/>
                          </a:solidFill>
                        </a:rPr>
                        <a:t>End State</a:t>
                      </a: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Arial"/>
                        <a:buNone/>
                      </a:pPr>
                      <a:r>
                        <a:rPr lang="en" sz="1400" b="1" u="none" strike="noStrike" cap="none" dirty="0">
                          <a:solidFill>
                            <a:schemeClr val="lt1"/>
                          </a:solidFill>
                        </a:rPr>
                        <a:t>Assessment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7964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100000"/>
                        <a:buFont typeface="Arial"/>
                        <a:buNone/>
                      </a:pPr>
                      <a:r>
                        <a:rPr lang="en-US" sz="11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Product performance for all products is defined and documented over a wide range of representative conditions via ongoing ground-truth and validation efforts</a:t>
                      </a:r>
                      <a:endParaRPr lang="en" sz="1100" b="0" i="0" u="none" strike="noStrike" cap="none" dirty="0">
                        <a:solidFill>
                          <a:schemeClr val="tx1"/>
                        </a:solidFill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  <a:tabLst/>
                        <a:defRPr/>
                      </a:pPr>
                      <a:r>
                        <a:rPr lang="en-US" sz="11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All</a:t>
                      </a:r>
                      <a:r>
                        <a:rPr lang="en-US" sz="1100" b="0" i="0" u="none" strike="noStrike" cap="non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aspects of performance for all GLM L2 products </a:t>
                      </a:r>
                      <a:r>
                        <a:rPr lang="en-US" sz="11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have been defined in MRD </a:t>
                      </a:r>
                      <a:r>
                        <a:rPr lang="en-US" sz="1100" b="0" i="0" u="none" strike="noStrike" cap="non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and prelaunch baseline, evaluated with a series of PLPTs at Provisional and recently </a:t>
                      </a:r>
                      <a:r>
                        <a:rPr lang="en-US" sz="11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over a wide range of representative conditions via ongoing validation efforts.</a:t>
                      </a:r>
                      <a:endParaRPr lang="en" sz="1100" b="0" i="0" u="none" strike="noStrike" cap="none" dirty="0">
                        <a:solidFill>
                          <a:schemeClr val="tx1"/>
                        </a:solidFill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7964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1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Products are operationally optimized, as necessary, considering mission parameters of cost, schedule, and technical competence as compared to user expectations</a:t>
                      </a:r>
                      <a:endParaRPr lang="en" sz="1100" u="none" strike="noStrike" cap="none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100" u="none" strike="noStrike" cap="none" dirty="0"/>
                        <a:t>GLM</a:t>
                      </a:r>
                      <a:r>
                        <a:rPr lang="en-US" sz="1100" u="none" strike="noStrike" cap="none" baseline="0" dirty="0"/>
                        <a:t> L2</a:t>
                      </a:r>
                      <a:r>
                        <a:rPr lang="en-US" sz="1100" u="none" strike="noStrike" cap="none" dirty="0"/>
                        <a:t> products have been </a:t>
                      </a:r>
                      <a:r>
                        <a:rPr lang="en-US" sz="1100" u="none" strike="noStrike" cap="none" baseline="0" dirty="0"/>
                        <a:t>produced operational by the GS according to spec.</a:t>
                      </a:r>
                      <a:endParaRPr sz="1100" u="none" strike="noStrike" cap="none" dirty="0"/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5974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  <a:tabLst/>
                        <a:defRPr/>
                      </a:pPr>
                      <a:r>
                        <a:rPr lang="en-US" sz="11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All known product anomalies are documented and shared with the user community</a:t>
                      </a:r>
                      <a:endParaRPr lang="en" sz="1100" b="0" i="0" u="none" strike="noStrike" cap="none" dirty="0">
                        <a:solidFill>
                          <a:schemeClr val="tx1"/>
                        </a:solidFill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100" u="none" strike="noStrike" cap="none" dirty="0"/>
                        <a:t>ReadMe and the PS-PVR</a:t>
                      </a:r>
                      <a:r>
                        <a:rPr lang="en-US" sz="1100" u="none" strike="noStrike" cap="none" baseline="0" dirty="0"/>
                        <a:t> presentation are documented and shared with user community.</a:t>
                      </a:r>
                      <a:endParaRPr sz="1100" u="none" strike="noStrike" cap="none" dirty="0"/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864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100000"/>
                        <a:buFont typeface="Arial"/>
                        <a:buNone/>
                      </a:pPr>
                      <a:r>
                        <a:rPr lang="en-US" sz="11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Product is operational</a:t>
                      </a:r>
                      <a:endParaRPr lang="en" sz="1100" b="0" i="0" u="none" strike="noStrike" cap="none" dirty="0">
                        <a:solidFill>
                          <a:schemeClr val="tx1"/>
                        </a:solidFill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100" u="none" strike="noStrike" cap="none" dirty="0"/>
                        <a:t>GLM</a:t>
                      </a:r>
                      <a:r>
                        <a:rPr lang="en-US" sz="1100" u="none" strike="noStrike" cap="none" baseline="0" dirty="0"/>
                        <a:t> L2</a:t>
                      </a:r>
                      <a:r>
                        <a:rPr lang="en-US" sz="1100" u="none" strike="noStrike" cap="none" dirty="0"/>
                        <a:t> products have been operational</a:t>
                      </a:r>
                      <a:r>
                        <a:rPr lang="en-US" sz="1100" u="none" strike="noStrike" cap="none" baseline="0" dirty="0"/>
                        <a:t> since 19 Jan 2018 (PROV PS-PVR).</a:t>
                      </a:r>
                      <a:endParaRPr sz="1100" u="none" strike="noStrike" cap="none" dirty="0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999227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514"/>
            <a:ext cx="8229600" cy="1143001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6467" y="1830388"/>
            <a:ext cx="8229600" cy="452596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Introduction</a:t>
            </a:r>
          </a:p>
          <a:p>
            <a:pPr marL="0" indent="0">
              <a:buNone/>
            </a:pPr>
            <a:r>
              <a:rPr lang="en-US" dirty="0"/>
              <a:t>Performance Summary</a:t>
            </a:r>
          </a:p>
          <a:p>
            <a:pPr marL="0" indent="0">
              <a:buNone/>
            </a:pPr>
            <a:r>
              <a:rPr lang="en-US" dirty="0"/>
              <a:t>PLPT Review</a:t>
            </a:r>
          </a:p>
          <a:p>
            <a:pPr marL="0" indent="0">
              <a:buNone/>
            </a:pPr>
            <a:r>
              <a:rPr lang="en-US" dirty="0"/>
              <a:t>Field Campaign Overview</a:t>
            </a:r>
          </a:p>
          <a:p>
            <a:pPr marL="0" indent="0">
              <a:buNone/>
            </a:pPr>
            <a:r>
              <a:rPr lang="en-US" dirty="0"/>
              <a:t>Progress Since Provisional Review</a:t>
            </a:r>
          </a:p>
          <a:p>
            <a:pPr marL="0" indent="0">
              <a:buNone/>
            </a:pPr>
            <a:r>
              <a:rPr lang="en-US" dirty="0"/>
              <a:t>Assessment of Maturity</a:t>
            </a:r>
          </a:p>
          <a:p>
            <a:pPr marL="0" indent="0">
              <a:buNone/>
            </a:pPr>
            <a:r>
              <a:rPr lang="en-US" sz="4400" dirty="0">
                <a:solidFill>
                  <a:srgbClr val="FFFF00"/>
                </a:solidFill>
              </a:rPr>
              <a:t>Summary and Recommendations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74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693711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41"/>
            <a:ext cx="8229600" cy="1143001"/>
          </a:xfrm>
        </p:spPr>
        <p:txBody>
          <a:bodyPr/>
          <a:lstStyle/>
          <a:p>
            <a:r>
              <a:rPr lang="en-US" dirty="0"/>
              <a:t>Recommendation </a:t>
            </a:r>
            <a:br>
              <a:rPr lang="en-US" dirty="0"/>
            </a:br>
            <a:r>
              <a:rPr lang="en-US" dirty="0"/>
              <a:t>for Full Maturity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438" y="1687464"/>
            <a:ext cx="8470761" cy="4234365"/>
          </a:xfrm>
        </p:spPr>
        <p:txBody>
          <a:bodyPr/>
          <a:lstStyle/>
          <a:p>
            <a:pPr algn="just"/>
            <a:r>
              <a:rPr lang="en-US" sz="2000" dirty="0">
                <a:solidFill>
                  <a:srgbClr val="FFFF00"/>
                </a:solidFill>
              </a:rPr>
              <a:t>Introduced CWG principles &amp; approaches to GLM Val pursuant to the RIMP.</a:t>
            </a:r>
          </a:p>
          <a:p>
            <a:pPr algn="just"/>
            <a:r>
              <a:rPr lang="en-US" sz="2000" dirty="0">
                <a:solidFill>
                  <a:srgbClr val="FFFF00"/>
                </a:solidFill>
              </a:rPr>
              <a:t>Provided Performance Baselines to be validated, and summarized overall compliance with requirements.</a:t>
            </a:r>
          </a:p>
          <a:p>
            <a:pPr algn="just"/>
            <a:r>
              <a:rPr lang="en-US" sz="2000" dirty="0">
                <a:solidFill>
                  <a:srgbClr val="FFFF00"/>
                </a:solidFill>
              </a:rPr>
              <a:t>Summarized results from pertinent PLPTs that further detail compliance, (including details of Spring 2017 Field Campaign and associated recent ongoing analyses).</a:t>
            </a:r>
          </a:p>
          <a:p>
            <a:pPr algn="just"/>
            <a:r>
              <a:rPr lang="en-US" sz="2000" dirty="0">
                <a:solidFill>
                  <a:srgbClr val="FFFF00"/>
                </a:solidFill>
              </a:rPr>
              <a:t>Reviewed progress since PROV (including any fixes of issues identified at PROV PS-PVR), and assessed current status (including open ADRs/WRs).</a:t>
            </a:r>
          </a:p>
          <a:p>
            <a:pPr algn="just"/>
            <a:r>
              <a:rPr lang="en-US" sz="2000" dirty="0">
                <a:solidFill>
                  <a:srgbClr val="FFFF00"/>
                </a:solidFill>
              </a:rPr>
              <a:t>Made Assessment of the Full Validation Maturity per GOES-R program.</a:t>
            </a:r>
            <a:endParaRPr lang="en-US" sz="2000" dirty="0">
              <a:solidFill>
                <a:srgbClr val="FF0000"/>
              </a:solidFill>
            </a:endParaRPr>
          </a:p>
          <a:p>
            <a:pPr algn="just"/>
            <a:r>
              <a:rPr lang="en-US" sz="2000" dirty="0">
                <a:solidFill>
                  <a:srgbClr val="92D050"/>
                </a:solidFill>
              </a:rPr>
              <a:t>CWG recommends that GOES-16 GLM L2 products be transitioned to the Full Validation Maturity status at this time.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75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941729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2168435" y="-37398"/>
            <a:ext cx="5190310" cy="114300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>
              <a:lnSpc>
                <a:spcPts val="4363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x-none" b="1" dirty="0"/>
              <a:t>Primary PLPT Tools</a:t>
            </a:r>
            <a:endParaRPr lang="en-GB" altLang="x-none" sz="3600" b="1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7412227"/>
              </p:ext>
            </p:extLst>
          </p:nvPr>
        </p:nvGraphicFramePr>
        <p:xfrm>
          <a:off x="431802" y="1288868"/>
          <a:ext cx="8221132" cy="53222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973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88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365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3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848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7015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FF00"/>
                          </a:solidFill>
                          <a:effectLst/>
                        </a:rPr>
                        <a:t>Item</a:t>
                      </a:r>
                      <a:endParaRPr lang="en-US" sz="1200" dirty="0">
                        <a:solidFill>
                          <a:srgbClr val="FFFF00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FF00"/>
                          </a:solidFill>
                          <a:effectLst/>
                        </a:rPr>
                        <a:t>Tool</a:t>
                      </a:r>
                      <a:endParaRPr lang="en-US" sz="1200" dirty="0">
                        <a:solidFill>
                          <a:srgbClr val="FFFF00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FF00"/>
                          </a:solidFill>
                          <a:effectLst/>
                        </a:rPr>
                        <a:t>Description</a:t>
                      </a:r>
                      <a:endParaRPr lang="en-US" sz="1200" dirty="0">
                        <a:solidFill>
                          <a:srgbClr val="FFFF00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FF00"/>
                          </a:solidFill>
                          <a:effectLst/>
                        </a:rPr>
                        <a:t>Code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FF00"/>
                          </a:solidFill>
                          <a:effectLst/>
                        </a:rPr>
                        <a:t>Language</a:t>
                      </a:r>
                      <a:endParaRPr lang="en-US" sz="1200" dirty="0">
                        <a:solidFill>
                          <a:srgbClr val="FFFF00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FF00"/>
                          </a:solidFill>
                          <a:effectLst/>
                        </a:rPr>
                        <a:t>Developer</a:t>
                      </a:r>
                      <a:endParaRPr lang="en-US" sz="1200" dirty="0">
                        <a:solidFill>
                          <a:srgbClr val="FFFF00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399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</a:t>
                      </a:r>
                      <a:endParaRPr lang="en-US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 err="1">
                          <a:effectLst/>
                        </a:rPr>
                        <a:t>VaLiD</a:t>
                      </a:r>
                      <a:endParaRPr lang="en-US" sz="9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Validate Lightning Data tool performs shallow/deep dives of GLM data using wide range of ground-based datasets discussed in RIMP.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C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Bateman/USRA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327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</a:t>
                      </a:r>
                      <a:endParaRPr lang="en-US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Cluster/Filter</a:t>
                      </a:r>
                      <a:endParaRPr lang="en-US" sz="9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In-house code for L0-L1b and L1b-L2 processing 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Matlab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Mach/USRA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399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3</a:t>
                      </a:r>
                      <a:endParaRPr lang="en-US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HUDAT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Huntsville Area Marx Meter Array (HAMMA) User Data Analysis Technology with emphasis on lightning energy/physics.</a:t>
                      </a:r>
                      <a:endParaRPr lang="en-US" sz="9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IDL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Bitzer/UAH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981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4</a:t>
                      </a:r>
                      <a:endParaRPr lang="en-US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STROKE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 err="1">
                          <a:effectLst/>
                        </a:rPr>
                        <a:t>STorm</a:t>
                      </a:r>
                      <a:r>
                        <a:rPr lang="en-US" sz="900" dirty="0">
                          <a:effectLst/>
                        </a:rPr>
                        <a:t> Retrievals </a:t>
                      </a:r>
                      <a:r>
                        <a:rPr lang="en-US" sz="900" dirty="0" err="1">
                          <a:effectLst/>
                        </a:rPr>
                        <a:t>frOm</a:t>
                      </a:r>
                      <a:r>
                        <a:rPr lang="en-US" sz="900" dirty="0">
                          <a:effectLst/>
                        </a:rPr>
                        <a:t> KSC E-Fields examines ground-based electric fields, lightning field changes, and the charges deposited by lightning in KSC, Florida.</a:t>
                      </a:r>
                      <a:endParaRPr lang="en-US" sz="9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IDL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Koshak/MSFC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981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5</a:t>
                      </a:r>
                      <a:endParaRPr lang="en-US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INR/Parallax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Validates GLM INR with comparisons to well-located ground points and employs GLM background images &amp; lightning, ABI background images, and Laser beacon data</a:t>
                      </a:r>
                      <a:endParaRPr lang="en-US" sz="9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IDL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Buechler/UAH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654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6</a:t>
                      </a:r>
                      <a:endParaRPr lang="en-US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TT/DCC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Trending Tools for long-term trending of Deep Convective Clouds.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IDL</a:t>
                      </a:r>
                      <a:endParaRPr lang="en-US" sz="9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Buechler/UAH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654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7</a:t>
                      </a:r>
                      <a:endParaRPr lang="en-US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TT/Lightning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Trending Tools for long-term trending of lightning counts, flash duration, and lightning energy.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IDL</a:t>
                      </a:r>
                      <a:endParaRPr lang="en-US" sz="9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Buechler/UAH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Koshak/MSFC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654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8</a:t>
                      </a:r>
                      <a:endParaRPr lang="en-US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LMT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24/7 Lightning Monitoring Tool (aka "Product Monitor") that alerts of problematic GLM performance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TBD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Product Area Lead</a:t>
                      </a:r>
                      <a:endParaRPr lang="en-US" sz="9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399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9</a:t>
                      </a:r>
                      <a:endParaRPr lang="en-US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CompareLLS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Compare Lightning Location System tool performs shallow/deep dives of GLM data using wide range of ground-based datasets discussed in RIMP.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Matlab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Cummins, UA</a:t>
                      </a:r>
                      <a:endParaRPr lang="en-US" sz="9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599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10</a:t>
                      </a:r>
                      <a:endParaRPr lang="en-US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XLMA</a:t>
                      </a:r>
                      <a:endParaRPr lang="en-US" sz="9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X Lightning Mapping Array tool for making standard 4-D plots of flashes.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IDL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 err="1">
                          <a:effectLst/>
                        </a:rPr>
                        <a:t>Krehbiel</a:t>
                      </a:r>
                      <a:r>
                        <a:rPr lang="en-US" sz="900" dirty="0">
                          <a:effectLst/>
                        </a:rPr>
                        <a:t> &amp;  Rison of NMT</a:t>
                      </a:r>
                      <a:endParaRPr lang="en-US" sz="9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3199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11</a:t>
                      </a:r>
                      <a:endParaRPr lang="en-US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 err="1">
                          <a:effectLst/>
                        </a:rPr>
                        <a:t>lmatools</a:t>
                      </a:r>
                      <a:endParaRPr lang="en-US" sz="9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Analyzes LMA data [sort VHF source data into flashes; calculate flash areas, volumes, and channel lengths; produce gridded products; time series statistics of flash rate and size data; simulate LMA performance].  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Python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 err="1">
                          <a:effectLst/>
                        </a:rPr>
                        <a:t>Bruning</a:t>
                      </a:r>
                      <a:r>
                        <a:rPr lang="en-US" sz="900" dirty="0">
                          <a:effectLst/>
                        </a:rPr>
                        <a:t>/TTU</a:t>
                      </a:r>
                      <a:endParaRPr lang="en-US" sz="9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6709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12</a:t>
                      </a:r>
                      <a:endParaRPr lang="en-US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FEGST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Fly's Eye GLM Simulator Tool: Data acquisition, display, storage software,</a:t>
                      </a:r>
                      <a:r>
                        <a:rPr lang="en-US" sz="900" baseline="0" dirty="0">
                          <a:effectLst/>
                        </a:rPr>
                        <a:t> and</a:t>
                      </a:r>
                      <a:r>
                        <a:rPr lang="en-US" sz="900" dirty="0">
                          <a:effectLst/>
                        </a:rPr>
                        <a:t> s/w for analyzing FEGS data &amp; inter-comparing it with other lightning optical datasets (e.g. GLM, ISS/LIS).</a:t>
                      </a:r>
                      <a:endParaRPr lang="en-US" sz="9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IDL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Quick/NPP</a:t>
                      </a:r>
                      <a:endParaRPr lang="en-US" sz="9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2399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13</a:t>
                      </a:r>
                      <a:endParaRPr lang="en-US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ADTs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Ancillary Dataset Tools will be developed for processing datasets such as ABI, NEXRAD, SEVERI, WWLLN; some of these tools will be piggybacked to VaLiD.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 Matlab &amp; McIDas scripts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Mach/USRA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Bateman/USRA</a:t>
                      </a:r>
                      <a:endParaRPr lang="en-US" sz="9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4012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14</a:t>
                      </a:r>
                      <a:endParaRPr lang="en-US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SITs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Specialized Impromptu Tools written “on-the-fly” to handle any analyses that are needed, but that were unexpected.</a:t>
                      </a:r>
                      <a:endParaRPr lang="en-US" sz="9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C, IDL, </a:t>
                      </a:r>
                      <a:r>
                        <a:rPr lang="en-US" sz="900" dirty="0" err="1">
                          <a:effectLst/>
                        </a:rPr>
                        <a:t>Matlab</a:t>
                      </a:r>
                      <a:r>
                        <a:rPr lang="en-US" sz="900" dirty="0">
                          <a:effectLst/>
                        </a:rPr>
                        <a:t>, Mathematica</a:t>
                      </a:r>
                      <a:endParaRPr lang="en-US" sz="9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Cal/Val</a:t>
                      </a:r>
                      <a:r>
                        <a:rPr lang="en-US" sz="900" baseline="0" dirty="0">
                          <a:effectLst/>
                        </a:rPr>
                        <a:t> Team</a:t>
                      </a:r>
                      <a:endParaRPr lang="en-US" sz="900" dirty="0">
                        <a:effectLst/>
                      </a:endParaRPr>
                    </a:p>
                  </a:txBody>
                  <a:tcPr marL="57703" marR="57703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9981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15</a:t>
                      </a:r>
                      <a:endParaRPr lang="en-US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LATA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Location And Time Accuracy (LATA) Tool: Produces a variety of plots/histograms that characterize the overall location/time accuracy of GLM flashes/groups/events. </a:t>
                      </a:r>
                      <a:endParaRPr lang="en-US" sz="9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Matlab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 err="1">
                          <a:effectLst/>
                        </a:rPr>
                        <a:t>Virts</a:t>
                      </a:r>
                      <a:r>
                        <a:rPr lang="en-US" sz="900" dirty="0">
                          <a:effectLst/>
                        </a:rPr>
                        <a:t>/NPP</a:t>
                      </a:r>
                      <a:endParaRPr lang="en-US" sz="9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024307" y="1367019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007778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514"/>
            <a:ext cx="8229600" cy="1143001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6467" y="1830388"/>
            <a:ext cx="8229600" cy="452596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Introduction</a:t>
            </a:r>
          </a:p>
          <a:p>
            <a:pPr marL="0" indent="0">
              <a:buNone/>
            </a:pPr>
            <a:r>
              <a:rPr lang="en-US" sz="4400" dirty="0">
                <a:solidFill>
                  <a:srgbClr val="FFFF00"/>
                </a:solidFill>
              </a:rPr>
              <a:t>Performance Summary</a:t>
            </a:r>
          </a:p>
          <a:p>
            <a:pPr marL="0" indent="0">
              <a:buNone/>
            </a:pPr>
            <a:r>
              <a:rPr lang="en-US" dirty="0"/>
              <a:t>PLPT Review</a:t>
            </a:r>
          </a:p>
          <a:p>
            <a:pPr marL="0" indent="0">
              <a:buNone/>
            </a:pPr>
            <a:r>
              <a:rPr lang="en-US" dirty="0"/>
              <a:t>Field Campaign Overview</a:t>
            </a:r>
          </a:p>
          <a:p>
            <a:pPr marL="0" indent="0">
              <a:buNone/>
            </a:pPr>
            <a:r>
              <a:rPr lang="en-US" dirty="0"/>
              <a:t>Progress Since Provisional Review</a:t>
            </a:r>
          </a:p>
          <a:p>
            <a:pPr marL="0" indent="0">
              <a:buNone/>
            </a:pPr>
            <a:r>
              <a:rPr lang="en-US" dirty="0"/>
              <a:t>Assessment of Maturity</a:t>
            </a:r>
          </a:p>
          <a:p>
            <a:pPr marL="0" indent="0">
              <a:buNone/>
            </a:pPr>
            <a:r>
              <a:rPr lang="en-US" dirty="0"/>
              <a:t>Summary and Recommendations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9123405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on2_NoUpd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Presentation2_NoUpdate</Template>
  <TotalTime>15482</TotalTime>
  <Words>6903</Words>
  <Application>Microsoft Macintosh PowerPoint</Application>
  <PresentationFormat>On-screen Show (4:3)</PresentationFormat>
  <Paragraphs>1781</Paragraphs>
  <Slides>75</Slides>
  <Notes>56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75</vt:i4>
      </vt:variant>
    </vt:vector>
  </HeadingPairs>
  <TitlesOfParts>
    <vt:vector size="93" baseType="lpstr">
      <vt:lpstr>MS PGothic</vt:lpstr>
      <vt:lpstr>Apple Chancery</vt:lpstr>
      <vt:lpstr>Arial</vt:lpstr>
      <vt:lpstr>Britannic Bold</vt:lpstr>
      <vt:lpstr>Calibri</vt:lpstr>
      <vt:lpstr>Cambria Math</vt:lpstr>
      <vt:lpstr>Courier New</vt:lpstr>
      <vt:lpstr>Gill Sans</vt:lpstr>
      <vt:lpstr>Helvetica</vt:lpstr>
      <vt:lpstr>Liberation Sans</vt:lpstr>
      <vt:lpstr>Mangal</vt:lpstr>
      <vt:lpstr>Myriad Pro</vt:lpstr>
      <vt:lpstr>System Font Bold</vt:lpstr>
      <vt:lpstr>System Font Regular</vt:lpstr>
      <vt:lpstr>Times New Roman</vt:lpstr>
      <vt:lpstr>Wingdings</vt:lpstr>
      <vt:lpstr>Presentation2_NoUpdate</vt:lpstr>
      <vt:lpstr>Custom Design</vt:lpstr>
      <vt:lpstr>GOES-16 Geostationary Lightning Mapper (GLM) Full PS-PVR</vt:lpstr>
      <vt:lpstr>Outline</vt:lpstr>
      <vt:lpstr>Outline</vt:lpstr>
      <vt:lpstr>GLM  Overview</vt:lpstr>
      <vt:lpstr>Important Validation Principles (see RIMP for more details)</vt:lpstr>
      <vt:lpstr>Post-Launch Product Tests</vt:lpstr>
      <vt:lpstr>Performance Baseline Mapping</vt:lpstr>
      <vt:lpstr>Primary PLPT Tools</vt:lpstr>
      <vt:lpstr>Outline</vt:lpstr>
      <vt:lpstr>Performance Summary</vt:lpstr>
      <vt:lpstr>LCFA handles above max Rate Spec (when rate gets too high [∼51kevts/s, ∼14kgrps/s, ∼1.6kflsh/s] LCFA crashes)</vt:lpstr>
      <vt:lpstr>Performance Summary</vt:lpstr>
      <vt:lpstr>Performance Summary</vt:lpstr>
      <vt:lpstr>Performance Summary</vt:lpstr>
      <vt:lpstr>Performance Summary</vt:lpstr>
      <vt:lpstr>Hurricane Michael Landfall</vt:lpstr>
      <vt:lpstr>Outline</vt:lpstr>
      <vt:lpstr>Review:  PLPTs (primary analysis period is Sep 26 – Oct 26 of 2018, + historical periods)</vt:lpstr>
      <vt:lpstr>PLPT-GLM-001 GLM DE Map, Jan-Aug 2018 (Bateman)</vt:lpstr>
      <vt:lpstr>Flash DE, daytime SFGL2 (9/26 – 10/24)</vt:lpstr>
      <vt:lpstr>Flash DE, nighttime SFGL2 (9/26 – 10/24)</vt:lpstr>
      <vt:lpstr>Flash DE SFGL2 (9/26 – 10/24)</vt:lpstr>
      <vt:lpstr>Flash FAR, daytime Sep 2018</vt:lpstr>
      <vt:lpstr>Flash FAR, nighttime Sep 2018</vt:lpstr>
      <vt:lpstr>Flash FAR Sep 2018</vt:lpstr>
      <vt:lpstr>PLPT-GLM-001  Time/Location Accuracy (Virts/NPP) GLM-16 vs. ENTLN and GLD360</vt:lpstr>
      <vt:lpstr>PLPT-GLM-001  Location Accuracy (Virts/NPP) GLM-16 vs. ENTLN and GLD360</vt:lpstr>
      <vt:lpstr>PLPT-GLM-001  Time Accuracy (Lapierre/EarthNetworks)</vt:lpstr>
      <vt:lpstr>PLPT-GLM-001  Timing Accuracy (McCarthy &amp; Holzworth/Univ WA)</vt:lpstr>
      <vt:lpstr>PowerPoint Presentation</vt:lpstr>
      <vt:lpstr>PLPT-GLM-002 6 Sep 2018 N of Toronto (Sills/ECCC)</vt:lpstr>
      <vt:lpstr>PLPT-GLM-002 (cont)</vt:lpstr>
      <vt:lpstr>Historical Example of 0% FAR (PLPT: 002)</vt:lpstr>
      <vt:lpstr>Historical Example of 7% FAR (PLPT: 002)</vt:lpstr>
      <vt:lpstr>PLPT-GLM-003 WWLLN (Holzworth/UW)</vt:lpstr>
      <vt:lpstr>PLPT-GLM-004 FEGS (Quick/UMd*)</vt:lpstr>
      <vt:lpstr>PLPT-GLM-004 (cont) FEGS (Quick/UMd*)</vt:lpstr>
      <vt:lpstr>PLPT-GLM-004 (cont) FEGS (Quick/UMd*)</vt:lpstr>
      <vt:lpstr>PLPT-GLM-005 GLM Flash DE &amp; Location w/ref ISS/LIS (Virts/NPP)  </vt:lpstr>
      <vt:lpstr>PLPT-GLM-005  Time/Location Accuracy (Virts/NPP) GLM-16 vs. ISS/LIS</vt:lpstr>
      <vt:lpstr>PLPT-GLM-006 LIP (Mach/USRA)</vt:lpstr>
      <vt:lpstr>PLPT-GLM-006 HAMMA (Brunner &amp; Bitzer, UAH)</vt:lpstr>
      <vt:lpstr>PLPT-GLM-009 LCFA (Mach/USRA)</vt:lpstr>
      <vt:lpstr>PLPT-GLM-010 L0-L1b Code (Mach/USRA)</vt:lpstr>
      <vt:lpstr>PLPT-GLM-011  INR (Flight and GS Projects)</vt:lpstr>
      <vt:lpstr>PLPT-GLM-011 Laser Beacon INR (Buechler/UAH)</vt:lpstr>
      <vt:lpstr>PLPT-GLM-012 GLM BG DCC Radiances (Buechler/UAH) </vt:lpstr>
      <vt:lpstr>PLPT-GLM-013 Flash Energy Trending: TT/Lightning (Koshak/MSFC)</vt:lpstr>
      <vt:lpstr>PLPT-GLM-013 (cont)  Flash Energy: TT/Lightning (Koshak/MSFC)</vt:lpstr>
      <vt:lpstr>Outline</vt:lpstr>
      <vt:lpstr>Field Campaign Aircraft Instrumentation</vt:lpstr>
      <vt:lpstr>PowerPoint Presentation</vt:lpstr>
      <vt:lpstr>GLM Field Campaign (March 21 – May 17, 2017)</vt:lpstr>
      <vt:lpstr>PowerPoint Presentation</vt:lpstr>
      <vt:lpstr>GLM Field Campaign Key Results</vt:lpstr>
      <vt:lpstr>Outline</vt:lpstr>
      <vt:lpstr>PowerPoint Presentation</vt:lpstr>
      <vt:lpstr>False Event Rate 2018-01-11 07:00 -10:00 UTC (Armstrong/MIT-LL)</vt:lpstr>
      <vt:lpstr>GLM FAR Summary &amp; Path Forward (Armstrong/MIT-LL)</vt:lpstr>
      <vt:lpstr>PowerPoint Presentation</vt:lpstr>
      <vt:lpstr>Understanding Depleted DE in NW CONUS Flash Energy: TT/Lightning (Koshak/MSFC): Spatial Distribution of Flash Energy</vt:lpstr>
      <vt:lpstr> Understanding Depleted DE in NW CONUS ISS/LIS Flash DE (Virts/NPP)</vt:lpstr>
      <vt:lpstr>PowerPoint Presentation</vt:lpstr>
      <vt:lpstr>Status at Provisional Maturity</vt:lpstr>
      <vt:lpstr>Progress Since Provisional (and defining the Full analysis period) </vt:lpstr>
      <vt:lpstr>Progress Since Provisional (cont.) (WRs for DO.07.00.00;  DE: 21 Aug 2018,  OE: 15 Oct 2018)</vt:lpstr>
      <vt:lpstr>Future Fixes (WRs for DO.08.00.00;  DE: ~ April 2019,  OE: ~Late June 2019)</vt:lpstr>
      <vt:lpstr>Future Fixes (cont.)  (Possibly for DO.08.00.00, or else either earlier or later)</vt:lpstr>
      <vt:lpstr>Status at Full Maturity</vt:lpstr>
      <vt:lpstr>PowerPoint Presentation</vt:lpstr>
      <vt:lpstr>PowerPoint Presentation</vt:lpstr>
      <vt:lpstr>Outline</vt:lpstr>
      <vt:lpstr>Product Maturity Assessment</vt:lpstr>
      <vt:lpstr>Outline</vt:lpstr>
      <vt:lpstr>Recommendation  for Full Maturity</vt:lpstr>
    </vt:vector>
  </TitlesOfParts>
  <Company>GOES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Beta PS-PVR Template</dc:title>
  <dc:creator>Fulbright, Jon P. (GSFC-416.0)[COLUMBUS TECHNOLOGIES AND SERVICES INC]</dc:creator>
  <cp:lastModifiedBy>Koshak, William J. (MSFC-ST11)</cp:lastModifiedBy>
  <cp:revision>1394</cp:revision>
  <cp:lastPrinted>2018-10-24T19:13:23Z</cp:lastPrinted>
  <dcterms:created xsi:type="dcterms:W3CDTF">2017-01-06T19:04:27Z</dcterms:created>
  <dcterms:modified xsi:type="dcterms:W3CDTF">2019-03-01T15:18:44Z</dcterms:modified>
</cp:coreProperties>
</file>