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0"/>
  </p:notesMasterIdLst>
  <p:handoutMasterIdLst>
    <p:handoutMasterId r:id="rId71"/>
  </p:handoutMasterIdLst>
  <p:sldIdLst>
    <p:sldId id="257" r:id="rId2"/>
    <p:sldId id="258" r:id="rId3"/>
    <p:sldId id="522" r:id="rId4"/>
    <p:sldId id="669" r:id="rId5"/>
    <p:sldId id="574" r:id="rId6"/>
    <p:sldId id="668" r:id="rId7"/>
    <p:sldId id="663" r:id="rId8"/>
    <p:sldId id="664" r:id="rId9"/>
    <p:sldId id="665" r:id="rId10"/>
    <p:sldId id="524" r:id="rId11"/>
    <p:sldId id="536" r:id="rId12"/>
    <p:sldId id="710" r:id="rId13"/>
    <p:sldId id="667" r:id="rId14"/>
    <p:sldId id="680" r:id="rId15"/>
    <p:sldId id="677" r:id="rId16"/>
    <p:sldId id="716" r:id="rId17"/>
    <p:sldId id="703" r:id="rId18"/>
    <p:sldId id="704" r:id="rId19"/>
    <p:sldId id="705" r:id="rId20"/>
    <p:sldId id="706" r:id="rId21"/>
    <p:sldId id="707" r:id="rId22"/>
    <p:sldId id="708" r:id="rId23"/>
    <p:sldId id="709" r:id="rId24"/>
    <p:sldId id="538" r:id="rId25"/>
    <p:sldId id="551" r:id="rId26"/>
    <p:sldId id="576" r:id="rId27"/>
    <p:sldId id="657" r:id="rId28"/>
    <p:sldId id="259" r:id="rId29"/>
    <p:sldId id="666" r:id="rId30"/>
    <p:sldId id="672" r:id="rId31"/>
    <p:sldId id="693" r:id="rId32"/>
    <p:sldId id="676" r:id="rId33"/>
    <p:sldId id="679" r:id="rId34"/>
    <p:sldId id="642" r:id="rId35"/>
    <p:sldId id="670" r:id="rId36"/>
    <p:sldId id="675" r:id="rId37"/>
    <p:sldId id="699" r:id="rId38"/>
    <p:sldId id="673" r:id="rId39"/>
    <p:sldId id="674" r:id="rId40"/>
    <p:sldId id="697" r:id="rId41"/>
    <p:sldId id="701" r:id="rId42"/>
    <p:sldId id="715" r:id="rId43"/>
    <p:sldId id="696" r:id="rId44"/>
    <p:sldId id="692" r:id="rId45"/>
    <p:sldId id="580" r:id="rId46"/>
    <p:sldId id="552" r:id="rId47"/>
    <p:sldId id="577" r:id="rId48"/>
    <p:sldId id="671" r:id="rId49"/>
    <p:sldId id="548" r:id="rId50"/>
    <p:sldId id="582" r:id="rId51"/>
    <p:sldId id="698" r:id="rId52"/>
    <p:sldId id="700" r:id="rId53"/>
    <p:sldId id="711" r:id="rId54"/>
    <p:sldId id="678" r:id="rId55"/>
    <p:sldId id="695" r:id="rId56"/>
    <p:sldId id="712" r:id="rId57"/>
    <p:sldId id="713" r:id="rId58"/>
    <p:sldId id="681" r:id="rId59"/>
    <p:sldId id="682" r:id="rId60"/>
    <p:sldId id="683" r:id="rId61"/>
    <p:sldId id="684" r:id="rId62"/>
    <p:sldId id="685" r:id="rId63"/>
    <p:sldId id="686" r:id="rId64"/>
    <p:sldId id="687" r:id="rId65"/>
    <p:sldId id="688" r:id="rId66"/>
    <p:sldId id="689" r:id="rId67"/>
    <p:sldId id="690" r:id="rId68"/>
    <p:sldId id="691"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CCFFCC"/>
    <a:srgbClr val="FF3399"/>
    <a:srgbClr val="0000FF"/>
    <a:srgbClr val="009900"/>
    <a:srgbClr val="FF9900"/>
    <a:srgbClr val="006600"/>
    <a:srgbClr val="008000"/>
    <a:srgbClr val="FF33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74" autoAdjust="0"/>
    <p:restoredTop sz="94524" autoAdjust="0"/>
  </p:normalViewPr>
  <p:slideViewPr>
    <p:cSldViewPr>
      <p:cViewPr varScale="1">
        <p:scale>
          <a:sx n="168" d="100"/>
          <a:sy n="168" d="100"/>
        </p:scale>
        <p:origin x="1296"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9D5F15-CBAD-D340-97A3-FB30D7BAF9ED}" type="datetimeFigureOut">
              <a:rPr lang="en-US" smtClean="0"/>
              <a:t>3/1/19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4A97EE-625F-184E-A95E-24D0E63E806F}" type="slidenum">
              <a:rPr lang="en-US" smtClean="0"/>
              <a:t>‹#›</a:t>
            </a:fld>
            <a:endParaRPr lang="en-US"/>
          </a:p>
        </p:txBody>
      </p:sp>
    </p:spTree>
    <p:extLst>
      <p:ext uri="{BB962C8B-B14F-4D97-AF65-F5344CB8AC3E}">
        <p14:creationId xmlns:p14="http://schemas.microsoft.com/office/powerpoint/2010/main" val="423339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B0F8A6-59ED-4CA0-85FA-2B051A81B926}" type="datetimeFigureOut">
              <a:rPr lang="en-US" smtClean="0"/>
              <a:pPr/>
              <a:t>3/1/19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03C173-D336-4429-BE64-F6CFCEA9010A}" type="slidenum">
              <a:rPr lang="en-US" smtClean="0"/>
              <a:pPr/>
              <a:t>‹#›</a:t>
            </a:fld>
            <a:endParaRPr lang="en-US" dirty="0"/>
          </a:p>
        </p:txBody>
      </p:sp>
    </p:spTree>
    <p:extLst>
      <p:ext uri="{BB962C8B-B14F-4D97-AF65-F5344CB8AC3E}">
        <p14:creationId xmlns:p14="http://schemas.microsoft.com/office/powerpoint/2010/main" val="294131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1</a:t>
            </a:fld>
            <a:endParaRPr lang="en-US" dirty="0"/>
          </a:p>
        </p:txBody>
      </p:sp>
    </p:spTree>
    <p:extLst>
      <p:ext uri="{BB962C8B-B14F-4D97-AF65-F5344CB8AC3E}">
        <p14:creationId xmlns:p14="http://schemas.microsoft.com/office/powerpoint/2010/main" val="1380679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29</a:t>
            </a:fld>
            <a:endParaRPr lang="en-US" dirty="0"/>
          </a:p>
        </p:txBody>
      </p:sp>
    </p:spTree>
    <p:extLst>
      <p:ext uri="{BB962C8B-B14F-4D97-AF65-F5344CB8AC3E}">
        <p14:creationId xmlns:p14="http://schemas.microsoft.com/office/powerpoint/2010/main" val="1730107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32</a:t>
            </a:fld>
            <a:endParaRPr lang="en-US" dirty="0"/>
          </a:p>
        </p:txBody>
      </p:sp>
    </p:spTree>
    <p:extLst>
      <p:ext uri="{BB962C8B-B14F-4D97-AF65-F5344CB8AC3E}">
        <p14:creationId xmlns:p14="http://schemas.microsoft.com/office/powerpoint/2010/main" val="1771418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33</a:t>
            </a:fld>
            <a:endParaRPr lang="en-US" dirty="0"/>
          </a:p>
        </p:txBody>
      </p:sp>
    </p:spTree>
    <p:extLst>
      <p:ext uri="{BB962C8B-B14F-4D97-AF65-F5344CB8AC3E}">
        <p14:creationId xmlns:p14="http://schemas.microsoft.com/office/powerpoint/2010/main" val="1264428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215118-0B22-6241-A0A7-66AFA1E60826}" type="slidenum">
              <a:rPr lang="en-US" altLang="x-none"/>
              <a:pPr/>
              <a:t>35</a:t>
            </a:fld>
            <a:endParaRPr lang="en-US" altLang="x-none"/>
          </a:p>
        </p:txBody>
      </p:sp>
      <p:sp>
        <p:nvSpPr>
          <p:cNvPr id="52226" name="Rectangle 2"/>
          <p:cNvSpPr>
            <a:spLocks noGrp="1" noRot="1" noChangeAspect="1" noChangeArrowheads="1" noTextEdit="1"/>
          </p:cNvSpPr>
          <p:nvPr>
            <p:ph type="sldImg"/>
          </p:nvPr>
        </p:nvSpPr>
        <p:spPr>
          <a:xfrm>
            <a:off x="0" y="303213"/>
            <a:ext cx="1588" cy="1587"/>
          </a:xfrm>
          <a:solidFill>
            <a:srgbClr val="FFFFFF"/>
          </a:solidFill>
          <a:ln/>
        </p:spPr>
      </p:sp>
      <p:sp>
        <p:nvSpPr>
          <p:cNvPr id="52227" name="Text Box 3"/>
          <p:cNvSpPr txBox="1">
            <a:spLocks noGrp="1" noChangeArrowheads="1"/>
          </p:cNvSpPr>
          <p:nvPr>
            <p:ph type="body" idx="1"/>
          </p:nvPr>
        </p:nvSpPr>
        <p:spPr>
          <a:xfrm>
            <a:off x="504825" y="4316413"/>
            <a:ext cx="5854700" cy="4060825"/>
          </a:xfrm>
          <a:ln/>
        </p:spPr>
        <p:txBody>
          <a:bodyPr wrap="none" lIns="86493" tIns="43247" rIns="86493" bIns="43247" anchor="ctr"/>
          <a:lstStyle/>
          <a:p>
            <a:endParaRPr lang="x-none" altLang="x-none"/>
          </a:p>
        </p:txBody>
      </p:sp>
    </p:spTree>
    <p:extLst>
      <p:ext uri="{BB962C8B-B14F-4D97-AF65-F5344CB8AC3E}">
        <p14:creationId xmlns:p14="http://schemas.microsoft.com/office/powerpoint/2010/main" val="1281901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36</a:t>
            </a:fld>
            <a:endParaRPr lang="en-US" dirty="0"/>
          </a:p>
        </p:txBody>
      </p:sp>
    </p:spTree>
    <p:extLst>
      <p:ext uri="{BB962C8B-B14F-4D97-AF65-F5344CB8AC3E}">
        <p14:creationId xmlns:p14="http://schemas.microsoft.com/office/powerpoint/2010/main" val="1395655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37</a:t>
            </a:fld>
            <a:endParaRPr lang="en-US"/>
          </a:p>
        </p:txBody>
      </p:sp>
    </p:spTree>
    <p:extLst>
      <p:ext uri="{BB962C8B-B14F-4D97-AF65-F5344CB8AC3E}">
        <p14:creationId xmlns:p14="http://schemas.microsoft.com/office/powerpoint/2010/main" val="488837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38</a:t>
            </a:fld>
            <a:endParaRPr lang="en-US"/>
          </a:p>
        </p:txBody>
      </p:sp>
    </p:spTree>
    <p:extLst>
      <p:ext uri="{BB962C8B-B14F-4D97-AF65-F5344CB8AC3E}">
        <p14:creationId xmlns:p14="http://schemas.microsoft.com/office/powerpoint/2010/main" val="554112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39</a:t>
            </a:fld>
            <a:endParaRPr lang="en-US"/>
          </a:p>
        </p:txBody>
      </p:sp>
    </p:spTree>
    <p:extLst>
      <p:ext uri="{BB962C8B-B14F-4D97-AF65-F5344CB8AC3E}">
        <p14:creationId xmlns:p14="http://schemas.microsoft.com/office/powerpoint/2010/main" val="1317196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41</a:t>
            </a:fld>
            <a:endParaRPr lang="en-US"/>
          </a:p>
        </p:txBody>
      </p:sp>
    </p:spTree>
    <p:extLst>
      <p:ext uri="{BB962C8B-B14F-4D97-AF65-F5344CB8AC3E}">
        <p14:creationId xmlns:p14="http://schemas.microsoft.com/office/powerpoint/2010/main" val="136686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42</a:t>
            </a:fld>
            <a:endParaRPr lang="en-US"/>
          </a:p>
        </p:txBody>
      </p:sp>
    </p:spTree>
    <p:extLst>
      <p:ext uri="{BB962C8B-B14F-4D97-AF65-F5344CB8AC3E}">
        <p14:creationId xmlns:p14="http://schemas.microsoft.com/office/powerpoint/2010/main" val="1821832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a:t>
            </a:fld>
            <a:endParaRPr lang="en-US"/>
          </a:p>
        </p:txBody>
      </p:sp>
    </p:spTree>
    <p:extLst>
      <p:ext uri="{BB962C8B-B14F-4D97-AF65-F5344CB8AC3E}">
        <p14:creationId xmlns:p14="http://schemas.microsoft.com/office/powerpoint/2010/main" val="1607835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43</a:t>
            </a:fld>
            <a:endParaRPr lang="en-US"/>
          </a:p>
        </p:txBody>
      </p:sp>
    </p:spTree>
    <p:extLst>
      <p:ext uri="{BB962C8B-B14F-4D97-AF65-F5344CB8AC3E}">
        <p14:creationId xmlns:p14="http://schemas.microsoft.com/office/powerpoint/2010/main" val="1893005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44</a:t>
            </a:fld>
            <a:endParaRPr lang="en-US" dirty="0"/>
          </a:p>
        </p:txBody>
      </p:sp>
    </p:spTree>
    <p:extLst>
      <p:ext uri="{BB962C8B-B14F-4D97-AF65-F5344CB8AC3E}">
        <p14:creationId xmlns:p14="http://schemas.microsoft.com/office/powerpoint/2010/main" val="466207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p:cNvSpPr>
          <p:nvPr>
            <p:ph type="body"/>
          </p:nvPr>
        </p:nvSpPr>
        <p:spPr>
          <a:xfrm>
            <a:off x="685800" y="4400640"/>
            <a:ext cx="5486040" cy="3600000"/>
          </a:xfrm>
          <a:prstGeom prst="rect">
            <a:avLst/>
          </a:prstGeom>
        </p:spPr>
        <p:txBody>
          <a:bodyPr/>
          <a:lstStyle/>
          <a:p>
            <a:endParaRPr/>
          </a:p>
        </p:txBody>
      </p:sp>
      <p:sp>
        <p:nvSpPr>
          <p:cNvPr id="53" name="TextShape 2"/>
          <p:cNvSpPr txBox="1"/>
          <p:nvPr/>
        </p:nvSpPr>
        <p:spPr>
          <a:xfrm>
            <a:off x="3884760" y="8685360"/>
            <a:ext cx="2971440" cy="458280"/>
          </a:xfrm>
          <a:prstGeom prst="rect">
            <a:avLst/>
          </a:prstGeom>
          <a:noFill/>
          <a:ln>
            <a:noFill/>
          </a:ln>
        </p:spPr>
        <p:txBody>
          <a:bodyPr anchor="b"/>
          <a:lstStyle/>
          <a:p>
            <a:pPr algn="r">
              <a:lnSpc>
                <a:spcPct val="100000"/>
              </a:lnSpc>
            </a:pPr>
            <a:fld id="{9B7E5655-285F-4533-B33C-62E2B1C04974}" type="slidenum">
              <a:rPr lang="en-US" sz="1200" strike="noStrike">
                <a:solidFill>
                  <a:srgbClr val="000000"/>
                </a:solidFill>
                <a:latin typeface="+mn-lt"/>
                <a:ea typeface="+mn-ea"/>
              </a:rPr>
              <a:t>53</a:t>
            </a:fld>
            <a:endParaRPr/>
          </a:p>
        </p:txBody>
      </p:sp>
    </p:spTree>
    <p:extLst>
      <p:ext uri="{BB962C8B-B14F-4D97-AF65-F5344CB8AC3E}">
        <p14:creationId xmlns:p14="http://schemas.microsoft.com/office/powerpoint/2010/main" val="1624746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55</a:t>
            </a:fld>
            <a:endParaRPr lang="en-US"/>
          </a:p>
        </p:txBody>
      </p:sp>
    </p:spTree>
    <p:extLst>
      <p:ext uri="{BB962C8B-B14F-4D97-AF65-F5344CB8AC3E}">
        <p14:creationId xmlns:p14="http://schemas.microsoft.com/office/powerpoint/2010/main" val="1170810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56</a:t>
            </a:fld>
            <a:endParaRPr lang="en-US"/>
          </a:p>
        </p:txBody>
      </p:sp>
    </p:spTree>
    <p:extLst>
      <p:ext uri="{BB962C8B-B14F-4D97-AF65-F5344CB8AC3E}">
        <p14:creationId xmlns:p14="http://schemas.microsoft.com/office/powerpoint/2010/main" val="1773852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57</a:t>
            </a:fld>
            <a:endParaRPr lang="en-US"/>
          </a:p>
        </p:txBody>
      </p:sp>
    </p:spTree>
    <p:extLst>
      <p:ext uri="{BB962C8B-B14F-4D97-AF65-F5344CB8AC3E}">
        <p14:creationId xmlns:p14="http://schemas.microsoft.com/office/powerpoint/2010/main" val="50691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6</a:t>
            </a:fld>
            <a:endParaRPr lang="en-US"/>
          </a:p>
        </p:txBody>
      </p:sp>
    </p:spTree>
    <p:extLst>
      <p:ext uri="{BB962C8B-B14F-4D97-AF65-F5344CB8AC3E}">
        <p14:creationId xmlns:p14="http://schemas.microsoft.com/office/powerpoint/2010/main" val="664976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11</a:t>
            </a:fld>
            <a:endParaRPr lang="en-US" dirty="0"/>
          </a:p>
        </p:txBody>
      </p:sp>
    </p:spTree>
    <p:extLst>
      <p:ext uri="{BB962C8B-B14F-4D97-AF65-F5344CB8AC3E}">
        <p14:creationId xmlns:p14="http://schemas.microsoft.com/office/powerpoint/2010/main" val="2642771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13</a:t>
            </a:fld>
            <a:endParaRPr lang="en-US" dirty="0"/>
          </a:p>
        </p:txBody>
      </p:sp>
    </p:spTree>
    <p:extLst>
      <p:ext uri="{BB962C8B-B14F-4D97-AF65-F5344CB8AC3E}">
        <p14:creationId xmlns:p14="http://schemas.microsoft.com/office/powerpoint/2010/main" val="877483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14</a:t>
            </a:fld>
            <a:endParaRPr lang="en-US" dirty="0"/>
          </a:p>
        </p:txBody>
      </p:sp>
    </p:spTree>
    <p:extLst>
      <p:ext uri="{BB962C8B-B14F-4D97-AF65-F5344CB8AC3E}">
        <p14:creationId xmlns:p14="http://schemas.microsoft.com/office/powerpoint/2010/main" val="1802857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15</a:t>
            </a:fld>
            <a:endParaRPr lang="en-US" dirty="0"/>
          </a:p>
        </p:txBody>
      </p:sp>
    </p:spTree>
    <p:extLst>
      <p:ext uri="{BB962C8B-B14F-4D97-AF65-F5344CB8AC3E}">
        <p14:creationId xmlns:p14="http://schemas.microsoft.com/office/powerpoint/2010/main" val="104378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2612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pPr/>
              <a:t>‹#›</a:t>
            </a:fld>
            <a:endParaRPr lang="en-US" altLang="en-US" dirty="0"/>
          </a:p>
        </p:txBody>
      </p:sp>
    </p:spTree>
    <p:extLst>
      <p:ext uri="{BB962C8B-B14F-4D97-AF65-F5344CB8AC3E}">
        <p14:creationId xmlns:p14="http://schemas.microsoft.com/office/powerpoint/2010/main" val="409095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pPr/>
              <a:t>‹#›</a:t>
            </a:fld>
            <a:endParaRPr lang="en-US" altLang="en-US" dirty="0"/>
          </a:p>
        </p:txBody>
      </p:sp>
    </p:spTree>
    <p:extLst>
      <p:ext uri="{BB962C8B-B14F-4D97-AF65-F5344CB8AC3E}">
        <p14:creationId xmlns:p14="http://schemas.microsoft.com/office/powerpoint/2010/main" val="228750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dirty="0"/>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416214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468052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132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5166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dirty="0"/>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a:pPr/>
              <a:t>‹#›</a:t>
            </a:fld>
            <a:endParaRPr lang="en-US" altLang="en-US" dirty="0"/>
          </a:p>
        </p:txBody>
      </p:sp>
    </p:spTree>
    <p:extLst>
      <p:ext uri="{BB962C8B-B14F-4D97-AF65-F5344CB8AC3E}">
        <p14:creationId xmlns:p14="http://schemas.microsoft.com/office/powerpoint/2010/main" val="7003648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cid:19583384-05C9-422D-BC76-334674912861@ttu.edu" TargetMode="External"/><Relationship Id="rId5" Type="http://schemas.openxmlformats.org/officeDocument/2006/relationships/image" Target="../media/image15.png"/><Relationship Id="rId4" Type="http://schemas.openxmlformats.org/officeDocument/2006/relationships/image" Target="cid:3C76BA83-B20C-4BF4-836D-CA841BE6B336@ttu.edu"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tiff"/><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0.gi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5205"/>
            <a:ext cx="7772400" cy="1765245"/>
          </a:xfrm>
        </p:spPr>
        <p:txBody>
          <a:bodyPr>
            <a:normAutofit fontScale="90000"/>
          </a:bodyPr>
          <a:lstStyle/>
          <a:p>
            <a:r>
              <a:rPr lang="en-US" sz="2700" dirty="0"/>
              <a:t>Peer Stakeholder-Product Validation Review (PS-PVR) </a:t>
            </a:r>
            <a:br>
              <a:rPr lang="en-US" sz="2700" dirty="0"/>
            </a:br>
            <a:r>
              <a:rPr lang="en-US" sz="5400" dirty="0"/>
              <a:t>For the Provisional Maturity of GOES-16 GLM  </a:t>
            </a:r>
            <a:br>
              <a:rPr lang="en-US" sz="5400" dirty="0"/>
            </a:br>
            <a:r>
              <a:rPr lang="en-US" sz="5400" dirty="0"/>
              <a:t>L2 Lightning Product</a:t>
            </a:r>
          </a:p>
        </p:txBody>
      </p:sp>
      <p:sp>
        <p:nvSpPr>
          <p:cNvPr id="3" name="Subtitle 2"/>
          <p:cNvSpPr>
            <a:spLocks noGrp="1"/>
          </p:cNvSpPr>
          <p:nvPr>
            <p:ph type="subTitle" idx="1"/>
          </p:nvPr>
        </p:nvSpPr>
        <p:spPr>
          <a:xfrm>
            <a:off x="838200" y="3886200"/>
            <a:ext cx="7467600" cy="1752600"/>
          </a:xfrm>
        </p:spPr>
        <p:txBody>
          <a:bodyPr>
            <a:normAutofit/>
          </a:bodyPr>
          <a:lstStyle/>
          <a:p>
            <a:r>
              <a:rPr lang="en-US" dirty="0">
                <a:solidFill>
                  <a:srgbClr val="FFFF00"/>
                </a:solidFill>
              </a:rPr>
              <a:t>19 January 2018</a:t>
            </a:r>
          </a:p>
          <a:p>
            <a:r>
              <a:rPr lang="en-US" dirty="0">
                <a:solidFill>
                  <a:srgbClr val="FFFF00"/>
                </a:solidFill>
              </a:rPr>
              <a:t>GOES-R Calibration Working Group (CWG)</a:t>
            </a:r>
          </a:p>
          <a:p>
            <a:endParaRPr lang="en-US" dirty="0"/>
          </a:p>
          <a:p>
            <a:endParaRPr lang="en-US" dirty="0"/>
          </a:p>
          <a:p>
            <a:endParaRPr lang="en-US" dirty="0"/>
          </a:p>
        </p:txBody>
      </p:sp>
      <p:sp>
        <p:nvSpPr>
          <p:cNvPr id="4" name="Subtitle 2"/>
          <p:cNvSpPr txBox="1">
            <a:spLocks/>
          </p:cNvSpPr>
          <p:nvPr/>
        </p:nvSpPr>
        <p:spPr bwMode="auto">
          <a:xfrm>
            <a:off x="547551" y="5048250"/>
            <a:ext cx="804889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1" fontAlgn="base" hangingPunct="1">
              <a:spcBef>
                <a:spcPct val="20000"/>
              </a:spcBef>
              <a:spcAft>
                <a:spcPct val="0"/>
              </a:spcAft>
              <a:buFont typeface="Wingdings" pitchFamily="2" charset="2"/>
              <a:buNone/>
              <a:defRPr sz="3200" kern="1200">
                <a:solidFill>
                  <a:schemeClr val="tx1">
                    <a:tint val="75000"/>
                  </a:schemeClr>
                </a:solidFill>
                <a:latin typeface="+mn-lt"/>
                <a:ea typeface="MS PGothic" panose="020B0600070205080204" pitchFamily="34" charset="-128"/>
                <a:cs typeface="+mn-cs"/>
              </a:defRPr>
            </a:lvl1pPr>
            <a:lvl2pPr marL="457200" indent="0" algn="ctr" defTabSz="457200"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eaLnBrk="1" fontAlgn="base" hangingPunct="1">
              <a:spcBef>
                <a:spcPct val="20000"/>
              </a:spcBef>
              <a:spcAft>
                <a:spcPct val="0"/>
              </a:spcAft>
              <a:buFont typeface="Courier New" pitchFamily="49"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dirty="0"/>
              <a:t>William Koshak</a:t>
            </a:r>
            <a:r>
              <a:rPr lang="en-US" sz="1800" baseline="30000" dirty="0"/>
              <a:t>1</a:t>
            </a:r>
            <a:r>
              <a:rPr lang="en-US" sz="1800" dirty="0"/>
              <a:t>, Pete Armstrong</a:t>
            </a:r>
            <a:r>
              <a:rPr lang="en-US" sz="1800" baseline="30000" dirty="0"/>
              <a:t>2</a:t>
            </a:r>
            <a:r>
              <a:rPr lang="en-US" sz="1800" dirty="0"/>
              <a:t>, </a:t>
            </a:r>
          </a:p>
          <a:p>
            <a:r>
              <a:rPr lang="en-US" sz="1800" dirty="0"/>
              <a:t>Doug Mach</a:t>
            </a:r>
            <a:r>
              <a:rPr lang="en-US" sz="1800" baseline="30000" dirty="0"/>
              <a:t>3</a:t>
            </a:r>
            <a:r>
              <a:rPr lang="en-US" sz="1800" dirty="0"/>
              <a:t>, Dennis Buechler</a:t>
            </a:r>
            <a:r>
              <a:rPr lang="en-US" sz="1800" baseline="30000" dirty="0"/>
              <a:t>4</a:t>
            </a:r>
            <a:r>
              <a:rPr lang="en-US" sz="1800" dirty="0"/>
              <a:t>, Monte Bateman</a:t>
            </a:r>
            <a:r>
              <a:rPr lang="en-US" sz="1800" baseline="30000" dirty="0"/>
              <a:t>3</a:t>
            </a:r>
            <a:endParaRPr lang="en-US" sz="1800" dirty="0"/>
          </a:p>
          <a:p>
            <a:r>
              <a:rPr lang="en-US" sz="1800" dirty="0"/>
              <a:t>(and with inputs from additional Cal/Val Team Members) </a:t>
            </a:r>
          </a:p>
          <a:p>
            <a:r>
              <a:rPr lang="en-US" sz="1800" dirty="0"/>
              <a:t>GOES-R Calibration Working Group</a:t>
            </a:r>
          </a:p>
          <a:p>
            <a:r>
              <a:rPr lang="en-US" sz="1800" baseline="30000" dirty="0"/>
              <a:t>1</a:t>
            </a:r>
            <a:r>
              <a:rPr lang="en-US" sz="1800" dirty="0"/>
              <a:t>NASA/MSFC, </a:t>
            </a:r>
            <a:r>
              <a:rPr lang="en-US" sz="1800" baseline="30000" dirty="0"/>
              <a:t>2</a:t>
            </a:r>
            <a:r>
              <a:rPr lang="en-US" sz="1800" dirty="0"/>
              <a:t>MIT-LL, </a:t>
            </a:r>
            <a:r>
              <a:rPr lang="en-US" sz="1800" baseline="30000" dirty="0"/>
              <a:t>3</a:t>
            </a:r>
            <a:r>
              <a:rPr lang="en-US" sz="1800" dirty="0"/>
              <a:t>USRA, </a:t>
            </a:r>
            <a:r>
              <a:rPr lang="en-US" sz="1800" baseline="30000" dirty="0"/>
              <a:t>4</a:t>
            </a:r>
            <a:r>
              <a:rPr lang="en-US" sz="1800" dirty="0"/>
              <a:t>UAH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quality evaluation</a:t>
            </a:r>
          </a:p>
        </p:txBody>
      </p:sp>
      <p:sp>
        <p:nvSpPr>
          <p:cNvPr id="3" name="Text Placeholder 2"/>
          <p:cNvSpPr>
            <a:spLocks noGrp="1"/>
          </p:cNvSpPr>
          <p:nvPr>
            <p:ph type="body" idx="1"/>
          </p:nvPr>
        </p:nvSpPr>
        <p:spPr/>
        <p:txBody>
          <a:bodyPr/>
          <a:lstStyle/>
          <a:p>
            <a:r>
              <a:rPr lang="en-US" dirty="0"/>
              <a:t>GOES-16 GLM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10</a:t>
            </a:fld>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Top Level Evaluation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52177362"/>
              </p:ext>
            </p:extLst>
          </p:nvPr>
        </p:nvGraphicFramePr>
        <p:xfrm>
          <a:off x="232610" y="1138555"/>
          <a:ext cx="8686800" cy="558292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tblGrid>
              <a:tr h="370840">
                <a:tc>
                  <a:txBody>
                    <a:bodyPr/>
                    <a:lstStyle/>
                    <a:p>
                      <a:pPr algn="ctr"/>
                      <a:endParaRPr lang="en-US" dirty="0"/>
                    </a:p>
                  </a:txBody>
                  <a:tcPr anchor="ctr"/>
                </a:tc>
                <a:tc>
                  <a:txBody>
                    <a:bodyPr/>
                    <a:lstStyle/>
                    <a:p>
                      <a:pPr algn="ctr"/>
                      <a:r>
                        <a:rPr lang="en-US" dirty="0"/>
                        <a:t>Past Performance</a:t>
                      </a:r>
                    </a:p>
                  </a:txBody>
                  <a:tcPr anchor="ctr"/>
                </a:tc>
                <a:tc>
                  <a:txBody>
                    <a:bodyPr/>
                    <a:lstStyle/>
                    <a:p>
                      <a:pPr algn="ctr"/>
                      <a:r>
                        <a:rPr lang="en-US" dirty="0"/>
                        <a:t>Current Status</a:t>
                      </a:r>
                    </a:p>
                  </a:txBody>
                  <a:tcPr anchor="ctr"/>
                </a:tc>
                <a:tc>
                  <a:txBody>
                    <a:bodyPr/>
                    <a:lstStyle/>
                    <a:p>
                      <a:pPr algn="ctr"/>
                      <a:r>
                        <a:rPr lang="en-US" dirty="0"/>
                        <a:t>Future Outlook</a:t>
                      </a:r>
                    </a:p>
                  </a:txBody>
                  <a:tcPr anchor="ctr"/>
                </a:tc>
                <a:extLst>
                  <a:ext uri="{0D108BD9-81ED-4DB2-BD59-A6C34878D82A}">
                    <a16:rowId xmlns:a16="http://schemas.microsoft.com/office/drawing/2014/main" val="10000"/>
                  </a:ext>
                </a:extLst>
              </a:tr>
              <a:tr h="370840">
                <a:tc>
                  <a:txBody>
                    <a:bodyPr/>
                    <a:lstStyle/>
                    <a:p>
                      <a:pPr algn="ctr"/>
                      <a:r>
                        <a:rPr lang="en-US" dirty="0"/>
                        <a:t>DE</a:t>
                      </a:r>
                    </a:p>
                  </a:txBody>
                  <a:tcPr anchor="ctr"/>
                </a:tc>
                <a:tc>
                  <a:txBody>
                    <a:bodyPr/>
                    <a:lstStyle/>
                    <a:p>
                      <a:pPr marL="111125" indent="-111125" algn="l">
                        <a:buFont typeface="Arial" pitchFamily="34" charset="0"/>
                        <a:buChar char="•"/>
                      </a:pPr>
                      <a:r>
                        <a:rPr lang="en-US" sz="1200" dirty="0">
                          <a:solidFill>
                            <a:schemeClr val="tx1"/>
                          </a:solidFill>
                        </a:rPr>
                        <a:t>Accurate and stable.</a:t>
                      </a:r>
                    </a:p>
                    <a:p>
                      <a:pPr marL="111125" indent="-111125" algn="l">
                        <a:buFont typeface="Arial" pitchFamily="34" charset="0"/>
                        <a:buChar char="•"/>
                      </a:pPr>
                      <a:r>
                        <a:rPr lang="en-US" sz="1200" dirty="0">
                          <a:solidFill>
                            <a:schemeClr val="tx1"/>
                          </a:solidFill>
                        </a:rPr>
                        <a:t>Multiple updates to RTEP LUTs have optimized sensitivity</a:t>
                      </a:r>
                    </a:p>
                    <a:p>
                      <a:pPr marL="111125" indent="-111125" algn="l">
                        <a:buFont typeface="Arial" pitchFamily="34" charset="0"/>
                        <a:buChar char="•"/>
                      </a:pPr>
                      <a:r>
                        <a:rPr lang="en-US" sz="1200" dirty="0">
                          <a:solidFill>
                            <a:schemeClr val="tx1"/>
                          </a:solidFill>
                        </a:rPr>
                        <a:t>Acceptable gain, dynamic range, bias, and diurnal stability</a:t>
                      </a:r>
                      <a:r>
                        <a:rPr lang="en-US" sz="1200" baseline="0" dirty="0">
                          <a:solidFill>
                            <a:schemeClr val="tx1"/>
                          </a:solidFill>
                        </a:rPr>
                        <a:t> from beginning.</a:t>
                      </a:r>
                      <a:endParaRPr lang="en-US" sz="1200" dirty="0">
                        <a:solidFill>
                          <a:schemeClr val="tx1"/>
                        </a:solidFill>
                      </a:endParaRPr>
                    </a:p>
                    <a:p>
                      <a:pPr marL="111125" indent="-111125" algn="l">
                        <a:buFont typeface="Arial" pitchFamily="34" charset="0"/>
                        <a:buChar char="•"/>
                      </a:pPr>
                      <a:r>
                        <a:rPr lang="en-US" sz="1200" dirty="0">
                          <a:solidFill>
                            <a:schemeClr val="tx1"/>
                          </a:solidFill>
                        </a:rPr>
                        <a:t>Critical </a:t>
                      </a:r>
                      <a:r>
                        <a:rPr lang="en-US" sz="1200" baseline="0" dirty="0">
                          <a:solidFill>
                            <a:schemeClr val="tx1"/>
                          </a:solidFill>
                        </a:rPr>
                        <a:t>issues:</a:t>
                      </a:r>
                    </a:p>
                    <a:p>
                      <a:pPr marL="234950" lvl="1" indent="-111125" algn="l">
                        <a:buFont typeface="Wingdings" pitchFamily="2" charset="2"/>
                        <a:buChar char="§"/>
                      </a:pPr>
                      <a:r>
                        <a:rPr lang="en-US" sz="1200" dirty="0">
                          <a:solidFill>
                            <a:schemeClr val="tx1"/>
                          </a:solidFill>
                        </a:rPr>
                        <a:t>None.</a:t>
                      </a:r>
                    </a:p>
                  </a:txBody>
                  <a:tcPr>
                    <a:solidFill>
                      <a:srgbClr val="009900"/>
                    </a:solidFill>
                  </a:tcPr>
                </a:tc>
                <a:tc>
                  <a:txBody>
                    <a:bodyPr/>
                    <a:lstStyle/>
                    <a:p>
                      <a:pPr marL="111125" indent="-111125" algn="l">
                        <a:buFont typeface="Arial" pitchFamily="34" charset="0"/>
                        <a:buChar char="•"/>
                      </a:pPr>
                      <a:r>
                        <a:rPr lang="en-US" sz="1200" dirty="0">
                          <a:solidFill>
                            <a:schemeClr val="tx1"/>
                          </a:solidFill>
                        </a:rPr>
                        <a:t>Performance has been good and stable without critical issues.</a:t>
                      </a:r>
                    </a:p>
                    <a:p>
                      <a:pPr marL="111125" indent="-111125" algn="l">
                        <a:buFont typeface="Arial" pitchFamily="34" charset="0"/>
                        <a:buChar char="•"/>
                      </a:pPr>
                      <a:r>
                        <a:rPr lang="en-US" sz="1200" dirty="0">
                          <a:solidFill>
                            <a:schemeClr val="tx1"/>
                          </a:solidFill>
                        </a:rPr>
                        <a:t>Major</a:t>
                      </a:r>
                      <a:r>
                        <a:rPr lang="en-US" sz="1200" baseline="0" dirty="0">
                          <a:solidFill>
                            <a:schemeClr val="tx1"/>
                          </a:solidFill>
                        </a:rPr>
                        <a:t> remaining issues:</a:t>
                      </a:r>
                    </a:p>
                    <a:p>
                      <a:pPr marL="230188" lvl="1" indent="-122238" algn="l">
                        <a:buFont typeface="Wingdings" pitchFamily="2" charset="2"/>
                        <a:buChar char="§"/>
                      </a:pPr>
                      <a:r>
                        <a:rPr lang="en-US" sz="1200" dirty="0">
                          <a:solidFill>
                            <a:schemeClr val="tx1"/>
                          </a:solidFill>
                        </a:rPr>
                        <a:t>Want</a:t>
                      </a:r>
                      <a:r>
                        <a:rPr lang="en-US" sz="1200" baseline="0" dirty="0">
                          <a:solidFill>
                            <a:schemeClr val="tx1"/>
                          </a:solidFill>
                        </a:rPr>
                        <a:t> more assessments over other regions, seasons</a:t>
                      </a:r>
                      <a:endParaRPr lang="en-US" sz="1200" dirty="0">
                        <a:solidFill>
                          <a:schemeClr val="tx1"/>
                        </a:solidFill>
                      </a:endParaRPr>
                    </a:p>
                    <a:p>
                      <a:pPr marL="230188" lvl="1" indent="-122238" algn="l">
                        <a:buFont typeface="Wingdings" pitchFamily="2" charset="2"/>
                        <a:buChar char="§"/>
                      </a:pPr>
                      <a:r>
                        <a:rPr lang="en-US" sz="1200" dirty="0">
                          <a:solidFill>
                            <a:schemeClr val="tx1"/>
                          </a:solidFill>
                        </a:rPr>
                        <a:t>Flashes from Inverted</a:t>
                      </a:r>
                      <a:r>
                        <a:rPr lang="en-US" sz="1200" baseline="0" dirty="0">
                          <a:solidFill>
                            <a:schemeClr val="tx1"/>
                          </a:solidFill>
                        </a:rPr>
                        <a:t> polarity storms proving difficult to detect but such storms not as common</a:t>
                      </a:r>
                      <a:endParaRPr lang="en-US" dirty="0">
                        <a:solidFill>
                          <a:schemeClr val="tx1"/>
                        </a:solidFill>
                      </a:endParaRPr>
                    </a:p>
                  </a:txBody>
                  <a:tcPr>
                    <a:solidFill>
                      <a:srgbClr val="009900"/>
                    </a:solidFill>
                  </a:tcPr>
                </a:tc>
                <a:tc>
                  <a:txBody>
                    <a:bodyPr/>
                    <a:lstStyle/>
                    <a:p>
                      <a:pPr marL="111125" indent="-111125" algn="l">
                        <a:buFont typeface="Arial" pitchFamily="34" charset="0"/>
                        <a:buChar char="•"/>
                      </a:pPr>
                      <a:r>
                        <a:rPr lang="en-US" sz="1200" dirty="0"/>
                        <a:t>Good instrument</a:t>
                      </a:r>
                    </a:p>
                    <a:p>
                      <a:pPr marL="111125" indent="-111125" algn="l">
                        <a:buFont typeface="Arial" pitchFamily="34" charset="0"/>
                        <a:buChar char="•"/>
                      </a:pPr>
                      <a:r>
                        <a:rPr lang="en-US" sz="1200" dirty="0"/>
                        <a:t>Team expertise</a:t>
                      </a:r>
                    </a:p>
                    <a:p>
                      <a:pPr marL="111125" indent="-111125" algn="l">
                        <a:buFont typeface="Arial" pitchFamily="34" charset="0"/>
                        <a:buChar char="•"/>
                      </a:pPr>
                      <a:r>
                        <a:rPr lang="en-US" sz="1200" dirty="0"/>
                        <a:t>Flash splitting is rare, well understood, but needs mitigation with current WR  </a:t>
                      </a:r>
                    </a:p>
                  </a:txBody>
                  <a:tcPr>
                    <a:solidFill>
                      <a:srgbClr val="99FF66"/>
                    </a:solidFill>
                  </a:tcPr>
                </a:tc>
                <a:extLst>
                  <a:ext uri="{0D108BD9-81ED-4DB2-BD59-A6C34878D82A}">
                    <a16:rowId xmlns:a16="http://schemas.microsoft.com/office/drawing/2014/main" val="10001"/>
                  </a:ext>
                </a:extLst>
              </a:tr>
              <a:tr h="370840">
                <a:tc>
                  <a:txBody>
                    <a:bodyPr/>
                    <a:lstStyle/>
                    <a:p>
                      <a:pPr algn="ctr"/>
                      <a:r>
                        <a:rPr lang="en-US" dirty="0"/>
                        <a:t>FAR</a:t>
                      </a:r>
                    </a:p>
                  </a:txBody>
                  <a:tcPr anchor="ctr"/>
                </a:tc>
                <a:tc>
                  <a:txBody>
                    <a:bodyPr/>
                    <a:lstStyle/>
                    <a:p>
                      <a:pPr marL="111125" indent="-111125" algn="l">
                        <a:buFont typeface="Arial" pitchFamily="34" charset="0"/>
                        <a:buChar char="•"/>
                      </a:pPr>
                      <a:r>
                        <a:rPr lang="en-US" sz="1200" dirty="0"/>
                        <a:t>Large,</a:t>
                      </a:r>
                      <a:r>
                        <a:rPr lang="en-US" sz="1200" baseline="0" dirty="0"/>
                        <a:t> and continuous</a:t>
                      </a:r>
                      <a:endParaRPr lang="en-US" sz="1200" dirty="0"/>
                    </a:p>
                    <a:p>
                      <a:pPr marL="111125" indent="-111125" algn="l">
                        <a:buFont typeface="Arial" pitchFamily="34" charset="0"/>
                        <a:buChar char="•"/>
                      </a:pPr>
                      <a:r>
                        <a:rPr lang="en-US" sz="1200" dirty="0"/>
                        <a:t>Critical </a:t>
                      </a:r>
                      <a:r>
                        <a:rPr lang="en-US" sz="1200" baseline="0" dirty="0"/>
                        <a:t>issues:</a:t>
                      </a:r>
                      <a:endParaRPr lang="en-US" sz="1200" dirty="0"/>
                    </a:p>
                    <a:p>
                      <a:pPr marL="234950" lvl="1" indent="-111125" algn="l">
                        <a:buFont typeface="Wingdings" pitchFamily="2" charset="2"/>
                        <a:buChar char="§"/>
                      </a:pPr>
                      <a:r>
                        <a:rPr lang="en-US" sz="1200" dirty="0"/>
                        <a:t>High</a:t>
                      </a:r>
                      <a:r>
                        <a:rPr lang="en-US" sz="1200" baseline="0" dirty="0"/>
                        <a:t> energy particles causing radiation “dots”</a:t>
                      </a:r>
                      <a:endParaRPr lang="en-US" sz="1200" dirty="0"/>
                    </a:p>
                    <a:p>
                      <a:pPr marL="234950" lvl="1" indent="-111125" algn="l">
                        <a:buFont typeface="Wingdings" pitchFamily="2" charset="2"/>
                        <a:buChar char="§"/>
                      </a:pPr>
                      <a:r>
                        <a:rPr lang="en-US" sz="1200" dirty="0"/>
                        <a:t>L0</a:t>
                      </a:r>
                      <a:r>
                        <a:rPr lang="en-US" sz="1200" baseline="0" dirty="0"/>
                        <a:t> data mishandling in GS creating duplicative “dots”</a:t>
                      </a:r>
                      <a:endParaRPr lang="en-US" sz="1200" dirty="0"/>
                    </a:p>
                    <a:p>
                      <a:pPr marL="234950" lvl="1" indent="-111125" algn="l">
                        <a:buFont typeface="Wingdings" pitchFamily="2" charset="2"/>
                        <a:buChar char="§"/>
                      </a:pPr>
                      <a:r>
                        <a:rPr lang="en-US" sz="1200" dirty="0"/>
                        <a:t>Large</a:t>
                      </a:r>
                      <a:r>
                        <a:rPr lang="en-US" sz="1200" baseline="0" dirty="0"/>
                        <a:t> regions have these noise sources (particularly evident over ocean where little lightning) </a:t>
                      </a:r>
                    </a:p>
                    <a:p>
                      <a:pPr marL="234950" lvl="1" indent="-111125" algn="l">
                        <a:buFont typeface="Wingdings" pitchFamily="2" charset="2"/>
                        <a:buChar char="§"/>
                      </a:pPr>
                      <a:r>
                        <a:rPr lang="en-US" sz="1200" baseline="0" dirty="0"/>
                        <a:t>Blooming</a:t>
                      </a:r>
                      <a:endParaRPr lang="en-US" sz="1200" dirty="0"/>
                    </a:p>
                  </a:txBody>
                  <a:tcPr>
                    <a:solidFill>
                      <a:srgbClr val="FF7C80"/>
                    </a:solidFill>
                  </a:tcPr>
                </a:tc>
                <a:tc>
                  <a:txBody>
                    <a:bodyPr/>
                    <a:lstStyle/>
                    <a:p>
                      <a:pPr marL="111125" indent="-111125" algn="l">
                        <a:buFont typeface="Arial" pitchFamily="34" charset="0"/>
                        <a:buChar char="•"/>
                      </a:pPr>
                      <a:r>
                        <a:rPr lang="en-US" sz="1200" dirty="0"/>
                        <a:t>Critical issues have been resolved (see</a:t>
                      </a:r>
                      <a:r>
                        <a:rPr lang="en-US" sz="1200" baseline="0" dirty="0"/>
                        <a:t> example next slide)</a:t>
                      </a:r>
                      <a:r>
                        <a:rPr lang="en-US" sz="1200" dirty="0"/>
                        <a:t>.</a:t>
                      </a:r>
                    </a:p>
                    <a:p>
                      <a:pPr marL="111125" indent="-111125" algn="l">
                        <a:buFont typeface="Arial" pitchFamily="34" charset="0"/>
                        <a:buChar char="•"/>
                      </a:pPr>
                      <a:r>
                        <a:rPr lang="en-US" sz="1200" dirty="0"/>
                        <a:t>Overall performance </a:t>
                      </a:r>
                      <a:r>
                        <a:rPr lang="en-US" sz="1200" baseline="0" dirty="0"/>
                        <a:t>acceptable.</a:t>
                      </a:r>
                    </a:p>
                    <a:p>
                      <a:pPr marL="111125" indent="-111125" algn="l">
                        <a:buFont typeface="Arial" pitchFamily="34" charset="0"/>
                        <a:buChar char="•"/>
                      </a:pPr>
                      <a:r>
                        <a:rPr lang="en-US" sz="1200" baseline="0" dirty="0"/>
                        <a:t>Improvements being tested:</a:t>
                      </a:r>
                      <a:endParaRPr lang="en-US" sz="1200" dirty="0"/>
                    </a:p>
                    <a:p>
                      <a:pPr marL="234950" lvl="1" indent="-111125" algn="l">
                        <a:buFont typeface="Wingdings" pitchFamily="2" charset="2"/>
                        <a:buChar char="§"/>
                      </a:pPr>
                      <a:r>
                        <a:rPr lang="en-US" sz="1200" dirty="0"/>
                        <a:t>“Put back” filter to recapture flashes removed by Single</a:t>
                      </a:r>
                      <a:r>
                        <a:rPr lang="en-US" sz="1200" baseline="0" dirty="0"/>
                        <a:t> Group Flash (SGF) filter</a:t>
                      </a:r>
                    </a:p>
                    <a:p>
                      <a:pPr marL="234950" lvl="1" indent="-111125" algn="l">
                        <a:buFont typeface="Wingdings" pitchFamily="2" charset="2"/>
                        <a:buChar char="§"/>
                      </a:pPr>
                      <a:r>
                        <a:rPr lang="en-US" sz="1200" baseline="0" dirty="0"/>
                        <a:t>Vendor L0-L1b filter to remove noise </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Basic Blooming Filter approaches exist, but details still to be clarified</a:t>
                      </a:r>
                    </a:p>
                  </a:txBody>
                  <a:tcPr>
                    <a:solidFill>
                      <a:srgbClr val="FFFF00"/>
                    </a:solidFill>
                  </a:tcPr>
                </a:tc>
                <a:tc>
                  <a:txBody>
                    <a:bodyPr/>
                    <a:lstStyle/>
                    <a:p>
                      <a:pPr marL="111125" indent="-111125" algn="l">
                        <a:buFont typeface="Arial" pitchFamily="34" charset="0"/>
                        <a:buChar char="•"/>
                      </a:pPr>
                      <a:r>
                        <a:rPr lang="en-US" sz="1200" baseline="0" dirty="0"/>
                        <a:t>Good Instrument</a:t>
                      </a:r>
                    </a:p>
                    <a:p>
                      <a:pPr marL="111125" indent="-111125" algn="l">
                        <a:buFont typeface="Arial" pitchFamily="34" charset="0"/>
                        <a:buChar char="•"/>
                      </a:pPr>
                      <a:r>
                        <a:rPr lang="en-US" sz="1200" baseline="0" dirty="0"/>
                        <a:t>Team expertise. </a:t>
                      </a:r>
                    </a:p>
                    <a:p>
                      <a:pPr marL="111125" indent="-111125" algn="l">
                        <a:buFont typeface="Arial" pitchFamily="34" charset="0"/>
                        <a:buChar char="•"/>
                      </a:pPr>
                      <a:r>
                        <a:rPr lang="en-US" sz="1200" baseline="0" dirty="0"/>
                        <a:t>Good understanding of major issues.</a:t>
                      </a:r>
                    </a:p>
                    <a:p>
                      <a:pPr marL="111125" indent="-111125" algn="l">
                        <a:buFont typeface="Arial" pitchFamily="34" charset="0"/>
                        <a:buChar char="•"/>
                      </a:pPr>
                      <a:r>
                        <a:rPr lang="en-US" sz="1200" baseline="0" dirty="0">
                          <a:solidFill>
                            <a:schemeClr val="tx1"/>
                          </a:solidFill>
                        </a:rPr>
                        <a:t>Want to further improve noise reduction by L2 “put back algorithm” and/or revised L0-L1 filtering  (so some algorithm changes desired)</a:t>
                      </a:r>
                    </a:p>
                    <a:p>
                      <a:pPr marL="111125" indent="-111125" algn="l">
                        <a:buFont typeface="Arial" pitchFamily="34" charset="0"/>
                        <a:buChar char="•"/>
                      </a:pPr>
                      <a:r>
                        <a:rPr lang="en-US" sz="1200" baseline="0" dirty="0">
                          <a:solidFill>
                            <a:schemeClr val="tx1"/>
                          </a:solidFill>
                        </a:rPr>
                        <a:t>Want working Blooming Filter</a:t>
                      </a:r>
                      <a:endParaRPr lang="en-US" sz="1200" dirty="0">
                        <a:solidFill>
                          <a:schemeClr val="tx1"/>
                        </a:solidFill>
                      </a:endParaRPr>
                    </a:p>
                  </a:txBody>
                  <a:tcPr>
                    <a:solidFill>
                      <a:srgbClr val="99FF66"/>
                    </a:solidFill>
                  </a:tcPr>
                </a:tc>
                <a:extLst>
                  <a:ext uri="{0D108BD9-81ED-4DB2-BD59-A6C34878D82A}">
                    <a16:rowId xmlns:a16="http://schemas.microsoft.com/office/drawing/2014/main" val="10002"/>
                  </a:ext>
                </a:extLst>
              </a:tr>
              <a:tr h="370840">
                <a:tc>
                  <a:txBody>
                    <a:bodyPr/>
                    <a:lstStyle/>
                    <a:p>
                      <a:pPr algn="ctr"/>
                      <a:r>
                        <a:rPr lang="en-US" dirty="0"/>
                        <a:t>INR/time</a:t>
                      </a:r>
                    </a:p>
                  </a:txBody>
                  <a:tcPr anchor="ctr"/>
                </a:tc>
                <a:tc>
                  <a:txBody>
                    <a:bodyPr/>
                    <a:lstStyle/>
                    <a:p>
                      <a:pPr marL="1111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Large and variable location errors</a:t>
                      </a:r>
                    </a:p>
                    <a:p>
                      <a:pPr marL="1111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a:t>Critical issues:</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proper setting of INR LUTs including lens distortion </a:t>
                      </a:r>
                      <a:r>
                        <a:rPr lang="en-US" sz="1200" baseline="0" dirty="0" err="1"/>
                        <a:t>coeffs</a:t>
                      </a:r>
                      <a:endParaRPr lang="en-US" sz="1200" baseline="0" dirty="0"/>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Time-of-Flight correction</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Time (order, scale-factor, offset) settings</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Time in filename</a:t>
                      </a:r>
                    </a:p>
                  </a:txBody>
                  <a:tcPr>
                    <a:solidFill>
                      <a:srgbClr val="FF7C80"/>
                    </a:solidFill>
                  </a:tcPr>
                </a:tc>
                <a:tc>
                  <a:txBody>
                    <a:bodyPr/>
                    <a:lstStyle/>
                    <a:p>
                      <a:pPr marL="111125" indent="-111125" algn="l">
                        <a:buFont typeface="Arial" pitchFamily="34" charset="0"/>
                        <a:buChar char="•"/>
                      </a:pPr>
                      <a:r>
                        <a:rPr lang="en-US" sz="1200" dirty="0">
                          <a:solidFill>
                            <a:schemeClr val="tx1"/>
                          </a:solidFill>
                        </a:rPr>
                        <a:t>Critical issues have been resolved.</a:t>
                      </a:r>
                    </a:p>
                    <a:p>
                      <a:pPr marL="111125" indent="-111125" algn="l">
                        <a:buFont typeface="Arial" pitchFamily="34" charset="0"/>
                        <a:buChar char="•"/>
                      </a:pPr>
                      <a:r>
                        <a:rPr lang="en-US" sz="1200" dirty="0">
                          <a:solidFill>
                            <a:schemeClr val="tx1"/>
                          </a:solidFill>
                        </a:rPr>
                        <a:t>Recent performance is </a:t>
                      </a:r>
                      <a:r>
                        <a:rPr lang="en-US" sz="1200" baseline="0" dirty="0">
                          <a:solidFill>
                            <a:schemeClr val="tx1"/>
                          </a:solidFill>
                        </a:rPr>
                        <a:t>acceptable.</a:t>
                      </a:r>
                    </a:p>
                    <a:p>
                      <a:pPr marL="111125" indent="-111125" algn="l">
                        <a:buFont typeface="Arial" pitchFamily="34" charset="0"/>
                        <a:buChar char="•"/>
                      </a:pPr>
                      <a:r>
                        <a:rPr lang="en-US" sz="1200" baseline="0" dirty="0">
                          <a:solidFill>
                            <a:schemeClr val="tx1"/>
                          </a:solidFill>
                        </a:rPr>
                        <a:t>Major remaining issues:</a:t>
                      </a:r>
                      <a:endParaRPr lang="en-US" sz="1200" dirty="0">
                        <a:solidFill>
                          <a:schemeClr val="tx1"/>
                        </a:solidFill>
                      </a:endParaRPr>
                    </a:p>
                    <a:p>
                      <a:pPr marL="234950" lvl="1" indent="-111125" algn="l">
                        <a:buFont typeface="Wingdings" pitchFamily="2" charset="2"/>
                        <a:buChar char="§"/>
                      </a:pPr>
                      <a:r>
                        <a:rPr lang="en-US" sz="1200" baseline="0" dirty="0">
                          <a:solidFill>
                            <a:schemeClr val="tx1"/>
                          </a:solidFill>
                        </a:rPr>
                        <a:t>Time-of-Flight correction still needed in L2 (is implemented in L1b)</a:t>
                      </a:r>
                    </a:p>
                    <a:p>
                      <a:pPr marL="234950" lvl="1" indent="-111125" algn="l">
                        <a:buFont typeface="Wingdings" pitchFamily="2" charset="2"/>
                        <a:buChar char="§"/>
                      </a:pPr>
                      <a:r>
                        <a:rPr lang="en-US" sz="1200" baseline="0" dirty="0">
                          <a:solidFill>
                            <a:schemeClr val="tx1"/>
                          </a:solidFill>
                        </a:rPr>
                        <a:t>Time order still an issue</a:t>
                      </a:r>
                    </a:p>
                  </a:txBody>
                  <a:tcPr>
                    <a:solidFill>
                      <a:srgbClr val="00B050"/>
                    </a:solidFill>
                  </a:tcPr>
                </a:tc>
                <a:tc>
                  <a:txBody>
                    <a:bodyPr/>
                    <a:lstStyle/>
                    <a:p>
                      <a:pPr marL="111125" indent="-111125" algn="l">
                        <a:buFont typeface="Arial" pitchFamily="34" charset="0"/>
                        <a:buChar char="•"/>
                      </a:pPr>
                      <a:r>
                        <a:rPr lang="en-US" sz="1200" baseline="0" dirty="0">
                          <a:solidFill>
                            <a:schemeClr val="tx1"/>
                          </a:solidFill>
                        </a:rPr>
                        <a:t>Good Instrument </a:t>
                      </a:r>
                    </a:p>
                    <a:p>
                      <a:pPr marL="111125" indent="-111125" algn="l">
                        <a:buFont typeface="Arial" pitchFamily="34" charset="0"/>
                        <a:buChar char="•"/>
                      </a:pPr>
                      <a:r>
                        <a:rPr lang="en-US" sz="1200" baseline="0" dirty="0">
                          <a:solidFill>
                            <a:schemeClr val="tx1"/>
                          </a:solidFill>
                        </a:rPr>
                        <a:t>Team expertise. </a:t>
                      </a:r>
                      <a:endParaRPr lang="en-US" sz="1200" baseline="0" dirty="0"/>
                    </a:p>
                    <a:p>
                      <a:pPr marL="111125" indent="-111125" algn="l">
                        <a:buFont typeface="Arial" pitchFamily="34" charset="0"/>
                        <a:buChar char="•"/>
                      </a:pPr>
                      <a:r>
                        <a:rPr lang="en-US" sz="1200" baseline="0" dirty="0"/>
                        <a:t>Good understanding of major issues. Corrections are in various stages of</a:t>
                      </a:r>
                      <a:r>
                        <a:rPr lang="en-US" sz="1200" dirty="0"/>
                        <a:t> implementation in GS.</a:t>
                      </a:r>
                    </a:p>
                  </a:txBody>
                  <a:tcPr>
                    <a:solidFill>
                      <a:srgbClr val="99FF66"/>
                    </a:solidFill>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11</a:t>
            </a:fld>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GOES-R Field Campaign Contributions to GLM</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219200"/>
            <a:ext cx="3733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Shape 700"/>
          <p:cNvPicPr preferRelativeResize="0">
            <a:picLocks noGrp="1" noChangeAspect="1"/>
          </p:cNvPicPr>
          <p:nvPr>
            <p:ph idx="1"/>
          </p:nvPr>
        </p:nvPicPr>
        <p:blipFill rotWithShape="1">
          <a:blip r:embed="rId3">
            <a:alphaModFix/>
          </a:blip>
          <a:srcRect l="20451" t="16111" r="17028" b="5096"/>
          <a:stretch/>
        </p:blipFill>
        <p:spPr>
          <a:xfrm>
            <a:off x="107054" y="3760032"/>
            <a:ext cx="3702946" cy="2961443"/>
          </a:xfrm>
          <a:prstGeom prst="rect">
            <a:avLst/>
          </a:prstGeom>
          <a:noFill/>
          <a:ln>
            <a:noFill/>
          </a:ln>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2898" y="1676400"/>
            <a:ext cx="4952999" cy="3202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615ADB79-25D6-47C0-AB51-22A13A0BBB50}" type="slidenum">
              <a:rPr lang="en-US" altLang="en-US" smtClean="0">
                <a:solidFill>
                  <a:schemeClr val="tx1"/>
                </a:solidFill>
              </a:rPr>
              <a:pPr/>
              <a:t>12</a:t>
            </a:fld>
            <a:endParaRPr lang="en-US" altLang="en-US" dirty="0">
              <a:solidFill>
                <a:schemeClr val="tx1"/>
              </a:solidFill>
            </a:endParaRPr>
          </a:p>
        </p:txBody>
      </p:sp>
      <p:sp>
        <p:nvSpPr>
          <p:cNvPr id="5" name="TextBox 4"/>
          <p:cNvSpPr txBox="1"/>
          <p:nvPr/>
        </p:nvSpPr>
        <p:spPr>
          <a:xfrm>
            <a:off x="4727151" y="5105400"/>
            <a:ext cx="3867406" cy="1089529"/>
          </a:xfrm>
          <a:prstGeom prst="rect">
            <a:avLst/>
          </a:prstGeom>
          <a:noFill/>
        </p:spPr>
        <p:txBody>
          <a:bodyPr wrap="square" rtlCol="0">
            <a:spAutoFit/>
          </a:bodyPr>
          <a:lstStyle/>
          <a:p>
            <a:pPr>
              <a:lnSpc>
                <a:spcPct val="90000"/>
              </a:lnSpc>
            </a:pPr>
            <a:r>
              <a:rPr lang="en-US" dirty="0">
                <a:solidFill>
                  <a:schemeClr val="bg1"/>
                </a:solidFill>
              </a:rPr>
              <a:t>Above: Coincident GLM, ER-2 (FEGS), and ISS-LIS overpasses. FEGS confirmed</a:t>
            </a:r>
          </a:p>
          <a:p>
            <a:pPr>
              <a:lnSpc>
                <a:spcPct val="90000"/>
              </a:lnSpc>
            </a:pPr>
            <a:r>
              <a:rPr lang="en-US" dirty="0">
                <a:solidFill>
                  <a:schemeClr val="bg1"/>
                </a:solidFill>
              </a:rPr>
              <a:t>a 0.1 s offset in the GLM GS data (see </a:t>
            </a:r>
          </a:p>
          <a:p>
            <a:pPr>
              <a:lnSpc>
                <a:spcPct val="90000"/>
              </a:lnSpc>
            </a:pPr>
            <a:r>
              <a:rPr lang="en-US" dirty="0">
                <a:solidFill>
                  <a:schemeClr val="bg1"/>
                </a:solidFill>
              </a:rPr>
              <a:t>backup slide 56).</a:t>
            </a:r>
          </a:p>
        </p:txBody>
      </p:sp>
    </p:spTree>
    <p:extLst>
      <p:ext uri="{BB962C8B-B14F-4D97-AF65-F5344CB8AC3E}">
        <p14:creationId xmlns:p14="http://schemas.microsoft.com/office/powerpoint/2010/main" val="225000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13</a:t>
            </a:fld>
            <a:endParaRPr lang="en-US" altLang="en-US" dirty="0"/>
          </a:p>
        </p:txBody>
      </p:sp>
      <p:sp>
        <p:nvSpPr>
          <p:cNvPr id="7" name="TextBox 6"/>
          <p:cNvSpPr txBox="1"/>
          <p:nvPr/>
        </p:nvSpPr>
        <p:spPr>
          <a:xfrm>
            <a:off x="6553200" y="1397854"/>
            <a:ext cx="2556089" cy="5109091"/>
          </a:xfrm>
          <a:prstGeom prst="rect">
            <a:avLst/>
          </a:prstGeom>
          <a:noFill/>
        </p:spPr>
        <p:txBody>
          <a:bodyPr wrap="square" rtlCol="0">
            <a:spAutoFit/>
          </a:bodyPr>
          <a:lstStyle/>
          <a:p>
            <a:pPr marL="285750" indent="-285750">
              <a:buFont typeface="Arial" charset="0"/>
              <a:buChar char="•"/>
            </a:pPr>
            <a:r>
              <a:rPr lang="en-US" sz="1500" b="1" dirty="0">
                <a:solidFill>
                  <a:srgbClr val="FFFF00"/>
                </a:solidFill>
              </a:rPr>
              <a:t>Example of DO.06.02</a:t>
            </a:r>
          </a:p>
          <a:p>
            <a:r>
              <a:rPr lang="en-US" sz="1500" b="1" dirty="0">
                <a:solidFill>
                  <a:srgbClr val="FFFF00"/>
                </a:solidFill>
              </a:rPr>
              <a:t>       patch improvement </a:t>
            </a:r>
          </a:p>
          <a:p>
            <a:r>
              <a:rPr lang="en-US" sz="1500" b="1" dirty="0">
                <a:solidFill>
                  <a:srgbClr val="FFFF00"/>
                </a:solidFill>
              </a:rPr>
              <a:t>      </a:t>
            </a:r>
            <a:r>
              <a:rPr lang="en-US" sz="1500" b="1" dirty="0">
                <a:solidFill>
                  <a:schemeClr val="accent2">
                    <a:lumMod val="20000"/>
                    <a:lumOff val="80000"/>
                  </a:schemeClr>
                </a:solidFill>
              </a:rPr>
              <a:t>FAR below 5% as needed</a:t>
            </a:r>
            <a:endParaRPr lang="en-US" sz="1500" b="1" dirty="0">
              <a:solidFill>
                <a:srgbClr val="FFFF00"/>
              </a:solidFill>
            </a:endParaRPr>
          </a:p>
          <a:p>
            <a:pPr marL="285750" indent="-285750">
              <a:buFont typeface="Arial" charset="0"/>
              <a:buChar char="•"/>
            </a:pPr>
            <a:endParaRPr lang="en-US" sz="1500" b="1" dirty="0">
              <a:solidFill>
                <a:srgbClr val="FFFF00"/>
              </a:solidFill>
            </a:endParaRPr>
          </a:p>
          <a:p>
            <a:pPr marL="285750" indent="-285750">
              <a:buFont typeface="Arial" charset="0"/>
              <a:buChar char="•"/>
            </a:pPr>
            <a:r>
              <a:rPr lang="en-US" sz="1500" b="1" dirty="0">
                <a:solidFill>
                  <a:srgbClr val="FFFF00"/>
                </a:solidFill>
              </a:rPr>
              <a:t>Single Group Flash Filter removes radiation noise</a:t>
            </a:r>
          </a:p>
          <a:p>
            <a:pPr marL="285750" indent="-285750">
              <a:buFont typeface="Arial" charset="0"/>
              <a:buChar char="•"/>
            </a:pPr>
            <a:endParaRPr lang="en-US" sz="1500" b="1" dirty="0">
              <a:solidFill>
                <a:srgbClr val="FFFF00"/>
              </a:solidFill>
            </a:endParaRPr>
          </a:p>
          <a:p>
            <a:pPr marL="285750" indent="-285750">
              <a:buFont typeface="Arial" charset="0"/>
              <a:buChar char="•"/>
            </a:pPr>
            <a:r>
              <a:rPr lang="en-US" sz="1500" b="1" dirty="0">
                <a:solidFill>
                  <a:srgbClr val="FFFF00"/>
                </a:solidFill>
              </a:rPr>
              <a:t>Some real flashes (e.g.</a:t>
            </a:r>
          </a:p>
          <a:p>
            <a:r>
              <a:rPr lang="en-US" sz="1500" b="1" dirty="0">
                <a:solidFill>
                  <a:srgbClr val="FFFF00"/>
                </a:solidFill>
              </a:rPr>
              <a:t>       S. </a:t>
            </a:r>
            <a:r>
              <a:rPr lang="en-US" sz="1500" b="1" dirty="0" err="1">
                <a:solidFill>
                  <a:srgbClr val="FFFF00"/>
                </a:solidFill>
              </a:rPr>
              <a:t>Amer</a:t>
            </a:r>
            <a:r>
              <a:rPr lang="en-US" sz="1500" b="1" dirty="0">
                <a:solidFill>
                  <a:srgbClr val="FFFF00"/>
                </a:solidFill>
              </a:rPr>
              <a:t>) do get removed</a:t>
            </a:r>
          </a:p>
          <a:p>
            <a:pPr marL="285750" indent="-285750">
              <a:buFont typeface="Arial" charset="0"/>
              <a:buChar char="•"/>
            </a:pPr>
            <a:endParaRPr lang="en-US" sz="1500" b="1" dirty="0">
              <a:solidFill>
                <a:srgbClr val="FFFF00"/>
              </a:solidFill>
            </a:endParaRPr>
          </a:p>
          <a:p>
            <a:pPr marL="285750" indent="-285750">
              <a:buFont typeface="Arial" charset="0"/>
              <a:buChar char="•"/>
            </a:pPr>
            <a:r>
              <a:rPr lang="en-US" sz="1500" b="1" dirty="0">
                <a:solidFill>
                  <a:srgbClr val="FFFF00"/>
                </a:solidFill>
              </a:rPr>
              <a:t>Removing flashes with</a:t>
            </a:r>
          </a:p>
          <a:p>
            <a:r>
              <a:rPr lang="en-US" sz="1500" b="1" dirty="0">
                <a:solidFill>
                  <a:srgbClr val="FFFF00"/>
                </a:solidFill>
              </a:rPr>
              <a:t>       a group of &lt;= N events</a:t>
            </a:r>
          </a:p>
          <a:p>
            <a:r>
              <a:rPr lang="en-US" sz="1500" b="1" dirty="0">
                <a:solidFill>
                  <a:srgbClr val="FFFF00"/>
                </a:solidFill>
              </a:rPr>
              <a:t>       gives only marginal  </a:t>
            </a:r>
          </a:p>
          <a:p>
            <a:r>
              <a:rPr lang="en-US" sz="1500" b="1" dirty="0">
                <a:solidFill>
                  <a:srgbClr val="FFFF00"/>
                </a:solidFill>
              </a:rPr>
              <a:t>       improvements in FAR</a:t>
            </a:r>
          </a:p>
          <a:p>
            <a:endParaRPr lang="en-US" sz="1500" b="1" dirty="0">
              <a:solidFill>
                <a:srgbClr val="FFFF00"/>
              </a:solidFill>
            </a:endParaRPr>
          </a:p>
          <a:p>
            <a:pPr marL="285750" indent="-285750">
              <a:buFont typeface="Arial" charset="0"/>
              <a:buChar char="•"/>
            </a:pPr>
            <a:r>
              <a:rPr lang="en-US" sz="1500" b="1" dirty="0">
                <a:solidFill>
                  <a:srgbClr val="FFFF00"/>
                </a:solidFill>
              </a:rPr>
              <a:t>Further Improvements being Tested:</a:t>
            </a:r>
          </a:p>
          <a:p>
            <a:pPr marL="285750" indent="-285750">
              <a:buFont typeface="Arial" charset="0"/>
              <a:buChar char="•"/>
            </a:pPr>
            <a:endParaRPr lang="en-US" sz="800" b="1" dirty="0">
              <a:solidFill>
                <a:srgbClr val="FFFF00"/>
              </a:solidFill>
            </a:endParaRPr>
          </a:p>
          <a:p>
            <a:pPr marL="628650" lvl="1" indent="-171450">
              <a:buFont typeface="Wingdings" charset="2"/>
              <a:buChar char="ü"/>
            </a:pPr>
            <a:r>
              <a:rPr lang="en-US" sz="1100" b="1" dirty="0">
                <a:solidFill>
                  <a:srgbClr val="FFFF00"/>
                </a:solidFill>
              </a:rPr>
              <a:t>L2 LCFA “put back” algorithm</a:t>
            </a:r>
          </a:p>
          <a:p>
            <a:pPr marL="628650" lvl="1" indent="-171450">
              <a:buFont typeface="Wingdings" charset="2"/>
              <a:buChar char="ü"/>
            </a:pPr>
            <a:r>
              <a:rPr lang="en-US" sz="1100" b="1" dirty="0">
                <a:solidFill>
                  <a:srgbClr val="FFFF00"/>
                </a:solidFill>
              </a:rPr>
              <a:t>Vendor L0-L1 filtering approach</a:t>
            </a:r>
          </a:p>
          <a:p>
            <a:pPr marL="285750" indent="-285750">
              <a:buFont typeface="Arial" charset="0"/>
              <a:buChar char="•"/>
            </a:pPr>
            <a:endParaRPr lang="en-US" sz="1500" b="1" dirty="0">
              <a:solidFill>
                <a:srgbClr val="FFFF00"/>
              </a:solidFill>
            </a:endParaRPr>
          </a:p>
          <a:p>
            <a:pPr marL="285750" indent="-285750">
              <a:buFont typeface="Arial" charset="0"/>
              <a:buChar char="•"/>
            </a:pPr>
            <a:endParaRPr lang="en-US" sz="1500" b="1" dirty="0">
              <a:solidFill>
                <a:srgbClr val="FFFF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60649"/>
            <a:ext cx="6150764" cy="4800600"/>
          </a:xfrm>
          <a:prstGeom prst="rect">
            <a:avLst/>
          </a:prstGeom>
        </p:spPr>
      </p:pic>
      <p:sp>
        <p:nvSpPr>
          <p:cNvPr id="5" name="Rectangle 4"/>
          <p:cNvSpPr/>
          <p:nvPr/>
        </p:nvSpPr>
        <p:spPr>
          <a:xfrm>
            <a:off x="-15240" y="6430267"/>
            <a:ext cx="1782155"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analyses: Mach</a:t>
            </a:r>
            <a:endParaRPr lang="en-US" sz="2000" b="0" cap="none" spc="0" dirty="0">
              <a:ln w="0"/>
              <a:solidFill>
                <a:schemeClr val="bg1"/>
              </a:solidFill>
              <a:effectLst>
                <a:outerShdw blurRad="38100" dist="19050" dir="2700000" algn="tl" rotWithShape="0">
                  <a:schemeClr val="dk1">
                    <a:alpha val="40000"/>
                  </a:schemeClr>
                </a:outerShdw>
              </a:effectLst>
            </a:endParaRPr>
          </a:p>
        </p:txBody>
      </p:sp>
      <p:sp>
        <p:nvSpPr>
          <p:cNvPr id="9" name="Footer Placeholder 7"/>
          <p:cNvSpPr txBox="1">
            <a:spLocks/>
          </p:cNvSpPr>
          <p:nvPr/>
        </p:nvSpPr>
        <p:spPr>
          <a:xfrm>
            <a:off x="2090996" y="6465252"/>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11" name="Title 1"/>
          <p:cNvSpPr txBox="1">
            <a:spLocks/>
          </p:cNvSpPr>
          <p:nvPr/>
        </p:nvSpPr>
        <p:spPr bwMode="auto">
          <a:xfrm>
            <a:off x="1295400" y="77493"/>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a:t>Recent Success: Reduced FAR</a:t>
            </a:r>
            <a:br>
              <a:rPr lang="en-US" b="1" dirty="0"/>
            </a:br>
            <a:r>
              <a:rPr lang="en-US" sz="2000" b="1" dirty="0"/>
              <a:t>(PLPTs: 009, 010)</a:t>
            </a:r>
            <a:endParaRPr lang="en-US" sz="2000" dirty="0"/>
          </a:p>
        </p:txBody>
      </p:sp>
      <p:sp>
        <p:nvSpPr>
          <p:cNvPr id="12" name="TextBox 11"/>
          <p:cNvSpPr txBox="1"/>
          <p:nvPr/>
        </p:nvSpPr>
        <p:spPr>
          <a:xfrm>
            <a:off x="5638800" y="742890"/>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Tree>
    <p:extLst>
      <p:ext uri="{BB962C8B-B14F-4D97-AF65-F5344CB8AC3E}">
        <p14:creationId xmlns:p14="http://schemas.microsoft.com/office/powerpoint/2010/main" val="243587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14</a:t>
            </a:fld>
            <a:endParaRPr lang="en-US" altLang="en-US" dirty="0"/>
          </a:p>
        </p:txBody>
      </p:sp>
      <p:sp>
        <p:nvSpPr>
          <p:cNvPr id="7" name="TextBox 6"/>
          <p:cNvSpPr txBox="1"/>
          <p:nvPr/>
        </p:nvSpPr>
        <p:spPr>
          <a:xfrm>
            <a:off x="6502376" y="1676400"/>
            <a:ext cx="2556089" cy="3093154"/>
          </a:xfrm>
          <a:prstGeom prst="rect">
            <a:avLst/>
          </a:prstGeom>
          <a:noFill/>
        </p:spPr>
        <p:txBody>
          <a:bodyPr wrap="square" rtlCol="0">
            <a:spAutoFit/>
          </a:bodyPr>
          <a:lstStyle/>
          <a:p>
            <a:pPr marL="285750" indent="-285750">
              <a:buFont typeface="Arial" charset="0"/>
              <a:buChar char="•"/>
            </a:pPr>
            <a:r>
              <a:rPr lang="en-US" sz="1500" b="1" dirty="0">
                <a:solidFill>
                  <a:srgbClr val="FFFF00"/>
                </a:solidFill>
              </a:rPr>
              <a:t>Example of DO.06.02</a:t>
            </a:r>
          </a:p>
          <a:p>
            <a:r>
              <a:rPr lang="en-US" sz="1500" b="1" dirty="0">
                <a:solidFill>
                  <a:srgbClr val="FFFF00"/>
                </a:solidFill>
              </a:rPr>
              <a:t>       patch improvement </a:t>
            </a:r>
          </a:p>
          <a:p>
            <a:r>
              <a:rPr lang="en-US" sz="1500" b="1" dirty="0">
                <a:solidFill>
                  <a:srgbClr val="FFFF00"/>
                </a:solidFill>
              </a:rPr>
              <a:t>      </a:t>
            </a:r>
            <a:r>
              <a:rPr lang="en-US" sz="1500" b="1" dirty="0">
                <a:solidFill>
                  <a:schemeClr val="accent2">
                    <a:lumMod val="20000"/>
                    <a:lumOff val="80000"/>
                  </a:schemeClr>
                </a:solidFill>
              </a:rPr>
              <a:t>FAR below 5% as needed</a:t>
            </a:r>
            <a:endParaRPr lang="en-US" sz="1500" b="1" dirty="0">
              <a:solidFill>
                <a:srgbClr val="FFFF00"/>
              </a:solidFill>
            </a:endParaRPr>
          </a:p>
          <a:p>
            <a:pPr marL="285750" indent="-285750">
              <a:buFont typeface="Arial" charset="0"/>
              <a:buChar char="•"/>
            </a:pPr>
            <a:endParaRPr lang="en-US" sz="1500" b="1" dirty="0">
              <a:solidFill>
                <a:srgbClr val="FFFF00"/>
              </a:solidFill>
            </a:endParaRPr>
          </a:p>
          <a:p>
            <a:pPr marL="285750" indent="-285750">
              <a:buFont typeface="Arial" charset="0"/>
              <a:buChar char="•"/>
            </a:pPr>
            <a:r>
              <a:rPr lang="en-US" sz="1500" b="1" dirty="0">
                <a:solidFill>
                  <a:srgbClr val="FFFF00"/>
                </a:solidFill>
              </a:rPr>
              <a:t>Cause of duplicative dots fixed.</a:t>
            </a:r>
          </a:p>
          <a:p>
            <a:pPr marL="285750" indent="-285750">
              <a:buFont typeface="Arial" charset="0"/>
              <a:buChar char="•"/>
            </a:pPr>
            <a:endParaRPr lang="en-US" sz="1500" b="1" dirty="0">
              <a:solidFill>
                <a:srgbClr val="FFFF00"/>
              </a:solidFill>
            </a:endParaRPr>
          </a:p>
          <a:p>
            <a:pPr marL="285750" indent="-285750">
              <a:buFont typeface="Arial" charset="0"/>
              <a:buChar char="•"/>
            </a:pPr>
            <a:r>
              <a:rPr lang="en-US" sz="1500" b="1" dirty="0">
                <a:solidFill>
                  <a:srgbClr val="FFFF00"/>
                </a:solidFill>
              </a:rPr>
              <a:t>Reduction (blue to pink in right plot) is due to SGF filter, otherwise blue/pink almost the same (implies Duplicative Dots fixed)</a:t>
            </a:r>
          </a:p>
          <a:p>
            <a:pPr marL="285750" indent="-285750">
              <a:buFont typeface="Arial" charset="0"/>
              <a:buChar char="•"/>
            </a:pPr>
            <a:endParaRPr lang="en-US" sz="1500" b="1" dirty="0">
              <a:solidFill>
                <a:srgbClr val="FFFF00"/>
              </a:solidFill>
            </a:endParaRPr>
          </a:p>
        </p:txBody>
      </p:sp>
      <p:sp>
        <p:nvSpPr>
          <p:cNvPr id="5" name="Rectangle 4"/>
          <p:cNvSpPr/>
          <p:nvPr/>
        </p:nvSpPr>
        <p:spPr>
          <a:xfrm>
            <a:off x="-15240" y="6430267"/>
            <a:ext cx="1782155"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analyses: Mach</a:t>
            </a:r>
            <a:endParaRPr lang="en-US" sz="2000" b="0" cap="none" spc="0" dirty="0">
              <a:ln w="0"/>
              <a:solidFill>
                <a:schemeClr val="bg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6197600" cy="4648200"/>
          </a:xfrm>
          <a:prstGeom prst="rect">
            <a:avLst/>
          </a:prstGeom>
        </p:spPr>
      </p:pic>
      <p:sp>
        <p:nvSpPr>
          <p:cNvPr id="8" name="Footer Placeholder 7"/>
          <p:cNvSpPr txBox="1">
            <a:spLocks/>
          </p:cNvSpPr>
          <p:nvPr/>
        </p:nvSpPr>
        <p:spPr>
          <a:xfrm>
            <a:off x="2133600" y="6465252"/>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10" name="Title 1"/>
          <p:cNvSpPr txBox="1">
            <a:spLocks/>
          </p:cNvSpPr>
          <p:nvPr/>
        </p:nvSpPr>
        <p:spPr bwMode="auto">
          <a:xfrm>
            <a:off x="1295400" y="77493"/>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a:t>Recent Success: Reduced FAR</a:t>
            </a:r>
            <a:br>
              <a:rPr lang="en-US" b="1" dirty="0"/>
            </a:br>
            <a:r>
              <a:rPr lang="en-US" sz="2000" b="1" dirty="0"/>
              <a:t>(PLPTs: 009, 010)</a:t>
            </a:r>
            <a:endParaRPr lang="en-US" sz="2000" dirty="0"/>
          </a:p>
        </p:txBody>
      </p:sp>
      <p:sp>
        <p:nvSpPr>
          <p:cNvPr id="11" name="TextBox 10"/>
          <p:cNvSpPr txBox="1"/>
          <p:nvPr/>
        </p:nvSpPr>
        <p:spPr>
          <a:xfrm>
            <a:off x="5638800" y="742890"/>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Tree>
    <p:extLst>
      <p:ext uri="{BB962C8B-B14F-4D97-AF65-F5344CB8AC3E}">
        <p14:creationId xmlns:p14="http://schemas.microsoft.com/office/powerpoint/2010/main" val="1751366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219200"/>
            <a:ext cx="5638800" cy="48466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446836"/>
            <a:ext cx="167796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analyses: </a:t>
            </a:r>
            <a:r>
              <a:rPr lang="en-US" sz="2000" dirty="0" err="1">
                <a:ln w="0"/>
                <a:solidFill>
                  <a:schemeClr val="bg1"/>
                </a:solidFill>
                <a:effectLst>
                  <a:outerShdw blurRad="38100" dist="19050" dir="2700000" algn="tl" rotWithShape="0">
                    <a:schemeClr val="dk1">
                      <a:alpha val="40000"/>
                    </a:schemeClr>
                  </a:outerShdw>
                </a:effectLst>
              </a:rPr>
              <a:t>Virts</a:t>
            </a:r>
            <a:endParaRPr lang="en-US" sz="2000" b="0" cap="none" spc="0" dirty="0">
              <a:ln w="0"/>
              <a:solidFill>
                <a:schemeClr val="bg1"/>
              </a:solidFill>
              <a:effectLst>
                <a:outerShdw blurRad="38100" dist="19050" dir="2700000" algn="tl" rotWithShape="0">
                  <a:schemeClr val="dk1">
                    <a:alpha val="40000"/>
                  </a:schemeClr>
                </a:outerShdw>
              </a:effectLst>
            </a:endParaRPr>
          </a:p>
        </p:txBody>
      </p:sp>
      <p:sp>
        <p:nvSpPr>
          <p:cNvPr id="6" name="Left Arrow 5"/>
          <p:cNvSpPr/>
          <p:nvPr/>
        </p:nvSpPr>
        <p:spPr>
          <a:xfrm>
            <a:off x="5631179" y="5105400"/>
            <a:ext cx="1150621" cy="304800"/>
          </a:xfrm>
          <a:prstGeom prst="lef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596743" y="4572000"/>
            <a:ext cx="2430728" cy="1323439"/>
          </a:xfrm>
          <a:prstGeom prst="rect">
            <a:avLst/>
          </a:prstGeom>
          <a:noFill/>
        </p:spPr>
        <p:txBody>
          <a:bodyPr wrap="square" lIns="91440" tIns="45720" rIns="91440" bIns="45720">
            <a:spAutoFit/>
          </a:bodyPr>
          <a:lstStyle/>
          <a:p>
            <a:pPr algn="ctr"/>
            <a:r>
              <a:rPr lang="en-US" sz="20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Post DO.06.02.00</a:t>
            </a:r>
          </a:p>
          <a:p>
            <a:pPr algn="ctr"/>
            <a:r>
              <a:rPr lang="en-US" sz="20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patch</a:t>
            </a:r>
          </a:p>
          <a:p>
            <a:pPr algn="ctr"/>
            <a:r>
              <a:rPr lang="en-US" sz="20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rPr>
              <a:t>(after drift + 7d</a:t>
            </a:r>
          </a:p>
          <a:p>
            <a:pPr algn="ctr"/>
            <a:r>
              <a:rPr lang="en-US" sz="20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INR averaging)</a:t>
            </a:r>
            <a:endParaRPr lang="en-US" sz="20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ight Brace 9"/>
          <p:cNvSpPr/>
          <p:nvPr/>
        </p:nvSpPr>
        <p:spPr>
          <a:xfrm>
            <a:off x="5736771" y="1542415"/>
            <a:ext cx="762000" cy="3105785"/>
          </a:xfrm>
          <a:prstGeom prst="rightBrace">
            <a:avLst/>
          </a:prstGeom>
          <a:ln>
            <a:solidFill>
              <a:srgbClr val="FF339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10"/>
          <p:cNvSpPr/>
          <p:nvPr/>
        </p:nvSpPr>
        <p:spPr>
          <a:xfrm>
            <a:off x="6667727" y="2971800"/>
            <a:ext cx="1181734" cy="400110"/>
          </a:xfrm>
          <a:prstGeom prst="rect">
            <a:avLst/>
          </a:prstGeom>
          <a:noFill/>
        </p:spPr>
        <p:txBody>
          <a:bodyPr wrap="none" lIns="91440" tIns="45720" rIns="91440" bIns="45720">
            <a:spAutoFit/>
          </a:bodyPr>
          <a:lstStyle/>
          <a:p>
            <a:pPr algn="ctr"/>
            <a:r>
              <a:rPr lang="en-US" sz="2000" b="1">
                <a:ln w="10160">
                  <a:solidFill>
                    <a:schemeClr val="accent5"/>
                  </a:solidFill>
                  <a:prstDash val="solid"/>
                </a:ln>
                <a:solidFill>
                  <a:srgbClr val="FFFF00"/>
                </a:solidFill>
                <a:effectLst>
                  <a:outerShdw blurRad="38100" dist="22860" dir="5400000" algn="tl" rotWithShape="0">
                    <a:srgbClr val="000000">
                      <a:alpha val="30000"/>
                    </a:srgbClr>
                  </a:outerShdw>
                </a:effectLst>
              </a:rPr>
              <a:t>Historical</a:t>
            </a:r>
            <a:endParaRPr lang="en-US" sz="2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2" name="Title 1"/>
          <p:cNvSpPr>
            <a:spLocks noGrp="1"/>
          </p:cNvSpPr>
          <p:nvPr>
            <p:ph type="title"/>
          </p:nvPr>
        </p:nvSpPr>
        <p:spPr>
          <a:xfrm>
            <a:off x="1371600" y="128337"/>
            <a:ext cx="6408821" cy="968626"/>
          </a:xfrm>
        </p:spPr>
        <p:txBody>
          <a:bodyPr/>
          <a:lstStyle/>
          <a:p>
            <a:r>
              <a:rPr lang="en-US" sz="2800" b="1" dirty="0"/>
              <a:t>Recent Success: Reduced Location Errors</a:t>
            </a:r>
            <a:br>
              <a:rPr lang="en-US" sz="2800" b="1" dirty="0"/>
            </a:br>
            <a:r>
              <a:rPr lang="en-US" sz="2000" b="1" dirty="0"/>
              <a:t>(PLPTs: 011)</a:t>
            </a:r>
            <a:endParaRPr lang="en-US" sz="2000" dirty="0"/>
          </a:p>
        </p:txBody>
      </p:sp>
      <p:sp>
        <p:nvSpPr>
          <p:cNvPr id="13" name="Footer Placeholder 7"/>
          <p:cNvSpPr txBox="1">
            <a:spLocks/>
          </p:cNvSpPr>
          <p:nvPr/>
        </p:nvSpPr>
        <p:spPr>
          <a:xfrm>
            <a:off x="1938596" y="6465252"/>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pPr/>
              <a:t>15</a:t>
            </a:fld>
            <a:endParaRPr lang="en-US" altLang="en-US" dirty="0"/>
          </a:p>
        </p:txBody>
      </p:sp>
      <p:sp>
        <p:nvSpPr>
          <p:cNvPr id="15" name="TextBox 14"/>
          <p:cNvSpPr txBox="1"/>
          <p:nvPr/>
        </p:nvSpPr>
        <p:spPr>
          <a:xfrm>
            <a:off x="5638800" y="742890"/>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230" y="1364685"/>
            <a:ext cx="4633963" cy="4573041"/>
          </a:xfrm>
          <a:prstGeom prst="rect">
            <a:avLst/>
          </a:prstGeom>
        </p:spPr>
      </p:pic>
      <p:sp>
        <p:nvSpPr>
          <p:cNvPr id="16" name="Rectangle 15"/>
          <p:cNvSpPr/>
          <p:nvPr/>
        </p:nvSpPr>
        <p:spPr>
          <a:xfrm>
            <a:off x="2895600" y="5876183"/>
            <a:ext cx="973343" cy="261610"/>
          </a:xfrm>
          <a:prstGeom prst="rect">
            <a:avLst/>
          </a:prstGeom>
          <a:noFill/>
        </p:spPr>
        <p:txBody>
          <a:bodyPr wrap="none" lIns="91440" tIns="45720" rIns="91440" bIns="45720">
            <a:spAutoFit/>
          </a:bodyPr>
          <a:lstStyle/>
          <a:p>
            <a:pPr algn="ctr"/>
            <a:r>
              <a:rPr lang="en-US" sz="1100" b="1" dirty="0">
                <a:ln w="10160">
                  <a:solidFill>
                    <a:schemeClr val="accent5"/>
                  </a:solidFill>
                  <a:prstDash val="solid"/>
                </a:ln>
                <a:solidFill>
                  <a:schemeClr val="bg1"/>
                </a:solidFill>
                <a:effectLst>
                  <a:outerShdw blurRad="38100" dist="22860" dir="5400000" algn="tl" rotWithShape="0">
                    <a:srgbClr val="000000">
                      <a:alpha val="30000"/>
                    </a:srgbClr>
                  </a:outerShdw>
                </a:effectLst>
              </a:rPr>
              <a:t>scaled counts</a:t>
            </a:r>
          </a:p>
        </p:txBody>
      </p:sp>
    </p:spTree>
    <p:extLst>
      <p:ext uri="{BB962C8B-B14F-4D97-AF65-F5344CB8AC3E}">
        <p14:creationId xmlns:p14="http://schemas.microsoft.com/office/powerpoint/2010/main" val="21205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weather service perspective</a:t>
            </a:r>
          </a:p>
        </p:txBody>
      </p:sp>
      <p:sp>
        <p:nvSpPr>
          <p:cNvPr id="3" name="Text Placeholder 2"/>
          <p:cNvSpPr>
            <a:spLocks noGrp="1"/>
          </p:cNvSpPr>
          <p:nvPr>
            <p:ph type="body" idx="1"/>
          </p:nvPr>
        </p:nvSpPr>
        <p:spPr/>
        <p:txBody>
          <a:bodyPr/>
          <a:lstStyle/>
          <a:p>
            <a:r>
              <a:rPr lang="en-US" dirty="0"/>
              <a:t>GOES-16 GLM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16</a:t>
            </a:fld>
            <a:endParaRPr lang="en-US" altLang="en-US" dirty="0"/>
          </a:p>
        </p:txBody>
      </p:sp>
    </p:spTree>
    <p:extLst>
      <p:ext uri="{BB962C8B-B14F-4D97-AF65-F5344CB8AC3E}">
        <p14:creationId xmlns:p14="http://schemas.microsoft.com/office/powerpoint/2010/main" val="180429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17</a:t>
            </a:fld>
            <a:endParaRPr lang="en-US" altLang="en-US" dirty="0"/>
          </a:p>
        </p:txBody>
      </p:sp>
      <p:sp>
        <p:nvSpPr>
          <p:cNvPr id="8" name="Title 1"/>
          <p:cNvSpPr txBox="1">
            <a:spLocks/>
          </p:cNvSpPr>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a:t>National Weather Service Perspective (Scott </a:t>
            </a:r>
            <a:r>
              <a:rPr lang="en-US" b="1" dirty="0" err="1"/>
              <a:t>Rudlosky</a:t>
            </a:r>
            <a:r>
              <a:rPr lang="en-US" b="1" dirty="0"/>
              <a:t>)  </a:t>
            </a:r>
            <a:endParaRPr lang="en-US" dirty="0"/>
          </a:p>
        </p:txBody>
      </p:sp>
      <p:sp>
        <p:nvSpPr>
          <p:cNvPr id="14" name="Content Placeholder 2"/>
          <p:cNvSpPr txBox="1">
            <a:spLocks/>
          </p:cNvSpPr>
          <p:nvPr/>
        </p:nvSpPr>
        <p:spPr bwMode="auto">
          <a:xfrm>
            <a:off x="457200" y="1447800"/>
            <a:ext cx="4804906"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0"/>
              </a:spcBef>
              <a:spcAft>
                <a:spcPts val="600"/>
              </a:spcAft>
              <a:buFont typeface="Arial" panose="020B0604020202020204" pitchFamily="34" charset="0"/>
              <a:buChar char="•"/>
            </a:pPr>
            <a:r>
              <a:rPr lang="en-US" sz="2400" dirty="0"/>
              <a:t>Early, limited NWS demonstration elicited a three-things memo describing issues with the initial GLM data quality and product implementation in AWIPS (i.e., operational NWS software)</a:t>
            </a:r>
          </a:p>
          <a:p>
            <a:pPr>
              <a:lnSpc>
                <a:spcPct val="110000"/>
              </a:lnSpc>
              <a:spcBef>
                <a:spcPts val="0"/>
              </a:spcBef>
              <a:spcAft>
                <a:spcPts val="600"/>
              </a:spcAft>
              <a:buFont typeface="Arial" panose="020B0604020202020204" pitchFamily="34" charset="0"/>
              <a:buChar char="•"/>
            </a:pPr>
            <a:r>
              <a:rPr lang="en-US" sz="2400" dirty="0"/>
              <a:t>A team was assembled to address these concerns and their response describes the planned AWIPS implementation during 2018</a:t>
            </a:r>
            <a:endParaRPr lang="en-US" sz="2000" dirty="0"/>
          </a:p>
          <a:p>
            <a:pPr>
              <a:buFont typeface="Arial" panose="020B0604020202020204" pitchFamily="34" charset="0"/>
              <a:buChar char="•"/>
            </a:pPr>
            <a:endParaRPr lang="en-US" sz="2400" dirty="0"/>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0465" t="18289" r="28580" b="11616"/>
          <a:stretch/>
        </p:blipFill>
        <p:spPr bwMode="auto">
          <a:xfrm>
            <a:off x="5292587" y="1524000"/>
            <a:ext cx="3775213"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771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18</a:t>
            </a:fld>
            <a:endParaRPr lang="en-US" altLang="en-US" dirty="0"/>
          </a:p>
        </p:txBody>
      </p:sp>
      <p:sp>
        <p:nvSpPr>
          <p:cNvPr id="7" name="Content Placeholder 2"/>
          <p:cNvSpPr>
            <a:spLocks noGrp="1"/>
          </p:cNvSpPr>
          <p:nvPr>
            <p:ph idx="1"/>
          </p:nvPr>
        </p:nvSpPr>
        <p:spPr>
          <a:xfrm>
            <a:off x="457201" y="1465263"/>
            <a:ext cx="4343400" cy="5316537"/>
          </a:xfrm>
        </p:spPr>
        <p:txBody>
          <a:bodyPr/>
          <a:lstStyle/>
          <a:p>
            <a:pPr marL="0" indent="0">
              <a:buNone/>
            </a:pPr>
            <a:endParaRPr lang="en-US" sz="2400" b="1" dirty="0"/>
          </a:p>
          <a:p>
            <a:pPr>
              <a:buFont typeface="Arial" panose="020B0604020202020204" pitchFamily="34" charset="0"/>
              <a:buChar char="•"/>
            </a:pPr>
            <a:r>
              <a:rPr lang="en-US" sz="2400" b="1" dirty="0"/>
              <a:t>Series of critical issues and recommendations (7/11/17)</a:t>
            </a:r>
          </a:p>
          <a:p>
            <a:pPr>
              <a:buFont typeface="Arial" panose="020B0604020202020204" pitchFamily="34" charset="0"/>
              <a:buChar char="•"/>
            </a:pPr>
            <a:r>
              <a:rPr lang="en-US" sz="2400" b="1" dirty="0"/>
              <a:t>Data Quality Issues</a:t>
            </a:r>
          </a:p>
          <a:p>
            <a:pPr lvl="1">
              <a:buFont typeface="Arial" panose="020B0604020202020204" pitchFamily="34" charset="0"/>
              <a:buChar char="•"/>
            </a:pPr>
            <a:r>
              <a:rPr lang="en-US" sz="2000" b="1" dirty="0"/>
              <a:t>Erroneous Plotting of GLM Data</a:t>
            </a:r>
          </a:p>
          <a:p>
            <a:pPr lvl="1">
              <a:buFont typeface="Arial" panose="020B0604020202020204" pitchFamily="34" charset="0"/>
              <a:buChar char="•"/>
            </a:pPr>
            <a:r>
              <a:rPr lang="en-US" sz="2000" b="1" dirty="0"/>
              <a:t>Erroneous Geo-Location</a:t>
            </a:r>
          </a:p>
          <a:p>
            <a:pPr>
              <a:buFont typeface="Arial" panose="020B0604020202020204" pitchFamily="34" charset="0"/>
              <a:buChar char="•"/>
            </a:pPr>
            <a:r>
              <a:rPr lang="en-US" sz="2400" b="1" dirty="0"/>
              <a:t>AWIPS Issues</a:t>
            </a:r>
          </a:p>
          <a:p>
            <a:pPr lvl="1">
              <a:buFont typeface="Arial" panose="020B0604020202020204" pitchFamily="34" charset="0"/>
              <a:buChar char="•"/>
            </a:pPr>
            <a:r>
              <a:rPr lang="en-US" sz="2000" b="1" dirty="0"/>
              <a:t>GLM Grid Resolutions and AWIPS Menu Choices </a:t>
            </a:r>
          </a:p>
          <a:p>
            <a:pPr lvl="1">
              <a:buFont typeface="Arial" panose="020B0604020202020204" pitchFamily="34" charset="0"/>
              <a:buChar char="•"/>
            </a:pPr>
            <a:r>
              <a:rPr lang="en-US" sz="2000" b="1" dirty="0"/>
              <a:t>Visualization Issues Associated with Misaligned Grid Domains</a:t>
            </a:r>
          </a:p>
          <a:p>
            <a:pPr lvl="1">
              <a:buFont typeface="Arial" panose="020B0604020202020204" pitchFamily="34" charset="0"/>
              <a:buChar char="•"/>
            </a:pPr>
            <a:r>
              <a:rPr lang="en-US" sz="2000" b="1" dirty="0"/>
              <a:t>Visualization Problems Associated with Erroneous Labeling</a:t>
            </a:r>
          </a:p>
          <a:p>
            <a:pPr>
              <a:buFont typeface="Arial" panose="020B0604020202020204" pitchFamily="34" charset="0"/>
              <a:buChar char="•"/>
            </a:pPr>
            <a:endParaRPr lang="en-US" sz="2400" dirty="0"/>
          </a:p>
          <a:p>
            <a:pPr marL="0" indent="0">
              <a:buNone/>
            </a:pPr>
            <a:endParaRPr lang="en-US" dirty="0"/>
          </a:p>
        </p:txBody>
      </p:sp>
      <p:sp>
        <p:nvSpPr>
          <p:cNvPr id="8" name="Title 1"/>
          <p:cNvSpPr txBox="1">
            <a:spLocks/>
          </p:cNvSpPr>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a:t>NWS GLM Three-Things Memo</a:t>
            </a:r>
            <a:endParaRPr lang="en-US" dirty="0"/>
          </a:p>
        </p:txBody>
      </p:sp>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6256" y="2033887"/>
            <a:ext cx="4321247" cy="230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256" y="4399973"/>
            <a:ext cx="4321246" cy="200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2"/>
          <p:cNvSpPr txBox="1">
            <a:spLocks/>
          </p:cNvSpPr>
          <p:nvPr/>
        </p:nvSpPr>
        <p:spPr bwMode="auto">
          <a:xfrm>
            <a:off x="457200" y="1447800"/>
            <a:ext cx="845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400" b="1" dirty="0"/>
              <a:t>Memo: </a:t>
            </a:r>
            <a:r>
              <a:rPr lang="en-US" sz="2400" b="1" i="1" dirty="0"/>
              <a:t>Critical OT&amp;E Findings Related to GOES-16 GLM Data</a:t>
            </a:r>
            <a:endParaRPr lang="en-US" sz="2400" dirty="0"/>
          </a:p>
        </p:txBody>
      </p:sp>
    </p:spTree>
    <p:extLst>
      <p:ext uri="{BB962C8B-B14F-4D97-AF65-F5344CB8AC3E}">
        <p14:creationId xmlns:p14="http://schemas.microsoft.com/office/powerpoint/2010/main" val="1021798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19</a:t>
            </a:fld>
            <a:endParaRPr lang="en-US" altLang="en-US" dirty="0"/>
          </a:p>
        </p:txBody>
      </p:sp>
      <p:sp>
        <p:nvSpPr>
          <p:cNvPr id="7" name="Content Placeholder 2"/>
          <p:cNvSpPr>
            <a:spLocks noGrp="1"/>
          </p:cNvSpPr>
          <p:nvPr>
            <p:ph idx="1"/>
          </p:nvPr>
        </p:nvSpPr>
        <p:spPr>
          <a:xfrm>
            <a:off x="457201" y="1465263"/>
            <a:ext cx="4343400" cy="5316537"/>
          </a:xfrm>
        </p:spPr>
        <p:txBody>
          <a:bodyPr/>
          <a:lstStyle/>
          <a:p>
            <a:pPr marL="0" indent="0">
              <a:buNone/>
            </a:pPr>
            <a:endParaRPr lang="en-US" sz="2400" b="1" dirty="0"/>
          </a:p>
          <a:p>
            <a:pPr>
              <a:buFont typeface="Arial" panose="020B0604020202020204" pitchFamily="34" charset="0"/>
              <a:buChar char="•"/>
            </a:pPr>
            <a:r>
              <a:rPr lang="en-US" sz="2400" b="1" dirty="0"/>
              <a:t>Series of critical issues and recommendations (7/11/17)</a:t>
            </a:r>
          </a:p>
          <a:p>
            <a:pPr>
              <a:buFont typeface="Arial" panose="020B0604020202020204" pitchFamily="34" charset="0"/>
              <a:buChar char="•"/>
            </a:pPr>
            <a:r>
              <a:rPr lang="en-US" sz="2400" b="1" dirty="0"/>
              <a:t>Data Quality Issues</a:t>
            </a:r>
          </a:p>
          <a:p>
            <a:pPr lvl="1">
              <a:buFont typeface="Arial" panose="020B0604020202020204" pitchFamily="34" charset="0"/>
              <a:buChar char="•"/>
            </a:pPr>
            <a:r>
              <a:rPr lang="en-US" sz="2000" b="1" dirty="0"/>
              <a:t>Erroneous Plotting of GLM Data</a:t>
            </a:r>
          </a:p>
          <a:p>
            <a:pPr lvl="1">
              <a:buFont typeface="Arial" panose="020B0604020202020204" pitchFamily="34" charset="0"/>
              <a:buChar char="•"/>
            </a:pPr>
            <a:r>
              <a:rPr lang="en-US" sz="2000" b="1" dirty="0"/>
              <a:t>Erroneous Geo-Location</a:t>
            </a:r>
          </a:p>
          <a:p>
            <a:pPr>
              <a:buFont typeface="Arial" panose="020B0604020202020204" pitchFamily="34" charset="0"/>
              <a:buChar char="•"/>
            </a:pPr>
            <a:r>
              <a:rPr lang="en-US" sz="2400" b="1" dirty="0"/>
              <a:t>AWIPS Issues</a:t>
            </a:r>
          </a:p>
          <a:p>
            <a:pPr lvl="1">
              <a:buFont typeface="Arial" panose="020B0604020202020204" pitchFamily="34" charset="0"/>
              <a:buChar char="•"/>
            </a:pPr>
            <a:r>
              <a:rPr lang="en-US" sz="2000" b="1" dirty="0"/>
              <a:t>GLM Grid Resolutions and AWIPS Menu Choices </a:t>
            </a:r>
          </a:p>
          <a:p>
            <a:pPr lvl="1">
              <a:buFont typeface="Arial" panose="020B0604020202020204" pitchFamily="34" charset="0"/>
              <a:buChar char="•"/>
            </a:pPr>
            <a:r>
              <a:rPr lang="en-US" sz="2000" b="1" dirty="0"/>
              <a:t>Visualization Issues Associated with Misaligned Grid Domains</a:t>
            </a:r>
          </a:p>
          <a:p>
            <a:pPr lvl="1">
              <a:buFont typeface="Arial" panose="020B0604020202020204" pitchFamily="34" charset="0"/>
              <a:buChar char="•"/>
            </a:pPr>
            <a:r>
              <a:rPr lang="en-US" sz="2000" b="1" dirty="0"/>
              <a:t>Visualization Problems Associated with Erroneous Labeling</a:t>
            </a:r>
          </a:p>
          <a:p>
            <a:pPr>
              <a:buFont typeface="Arial" panose="020B0604020202020204" pitchFamily="34" charset="0"/>
              <a:buChar char="•"/>
            </a:pPr>
            <a:endParaRPr lang="en-US" sz="2400" dirty="0"/>
          </a:p>
          <a:p>
            <a:pPr marL="0" indent="0">
              <a:buNone/>
            </a:pPr>
            <a:endParaRPr lang="en-US" dirty="0"/>
          </a:p>
        </p:txBody>
      </p:sp>
      <p:sp>
        <p:nvSpPr>
          <p:cNvPr id="8" name="Title 1"/>
          <p:cNvSpPr txBox="1">
            <a:spLocks/>
          </p:cNvSpPr>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a:t>NWS GLM Three-Things Memo</a:t>
            </a:r>
            <a:endParaRPr lang="en-US" dirty="0"/>
          </a:p>
        </p:txBody>
      </p:sp>
      <p:sp>
        <p:nvSpPr>
          <p:cNvPr id="14" name="Content Placeholder 2"/>
          <p:cNvSpPr txBox="1">
            <a:spLocks/>
          </p:cNvSpPr>
          <p:nvPr/>
        </p:nvSpPr>
        <p:spPr bwMode="auto">
          <a:xfrm>
            <a:off x="457200" y="1447800"/>
            <a:ext cx="845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400" b="1" dirty="0"/>
              <a:t>Memo: </a:t>
            </a:r>
            <a:r>
              <a:rPr lang="en-US" sz="2400" b="1" i="1" dirty="0"/>
              <a:t>Critical OT&amp;E Findings Related to GOES-16 GLM Data</a:t>
            </a:r>
            <a:endParaRPr lang="en-US" sz="2400" dirty="0"/>
          </a:p>
        </p:txBody>
      </p:sp>
      <p:pic>
        <p:nvPicPr>
          <p:cNvPr id="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4920" y="1896577"/>
            <a:ext cx="3535680" cy="4885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562600" y="1896577"/>
            <a:ext cx="990600" cy="369332"/>
          </a:xfrm>
          <a:prstGeom prst="rect">
            <a:avLst/>
          </a:prstGeom>
          <a:noFill/>
        </p:spPr>
        <p:txBody>
          <a:bodyPr wrap="square" rtlCol="0">
            <a:spAutoFit/>
          </a:bodyPr>
          <a:lstStyle/>
          <a:p>
            <a:r>
              <a:rPr lang="en-US" dirty="0">
                <a:solidFill>
                  <a:schemeClr val="bg1"/>
                </a:solidFill>
              </a:rPr>
              <a:t>Original</a:t>
            </a:r>
          </a:p>
        </p:txBody>
      </p:sp>
      <p:sp>
        <p:nvSpPr>
          <p:cNvPr id="10" name="TextBox 9"/>
          <p:cNvSpPr txBox="1"/>
          <p:nvPr/>
        </p:nvSpPr>
        <p:spPr>
          <a:xfrm>
            <a:off x="5562600" y="4419600"/>
            <a:ext cx="990600" cy="369332"/>
          </a:xfrm>
          <a:prstGeom prst="rect">
            <a:avLst/>
          </a:prstGeom>
          <a:noFill/>
        </p:spPr>
        <p:txBody>
          <a:bodyPr wrap="square" rtlCol="0">
            <a:spAutoFit/>
          </a:bodyPr>
          <a:lstStyle/>
          <a:p>
            <a:r>
              <a:rPr lang="en-US" dirty="0">
                <a:solidFill>
                  <a:schemeClr val="bg1"/>
                </a:solidFill>
              </a:rPr>
              <a:t>Revised</a:t>
            </a:r>
          </a:p>
        </p:txBody>
      </p:sp>
      <p:cxnSp>
        <p:nvCxnSpPr>
          <p:cNvPr id="4" name="Straight Arrow Connector 3"/>
          <p:cNvCxnSpPr/>
          <p:nvPr/>
        </p:nvCxnSpPr>
        <p:spPr>
          <a:xfrm>
            <a:off x="6477000" y="4267200"/>
            <a:ext cx="3048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4876800" y="1905000"/>
            <a:ext cx="609600" cy="410931"/>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953000" y="4401844"/>
            <a:ext cx="685800" cy="322556"/>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6096000" y="6629400"/>
            <a:ext cx="3048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7895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sp>
        <p:nvSpPr>
          <p:cNvPr id="3" name="Content Placeholder 2"/>
          <p:cNvSpPr>
            <a:spLocks noGrp="1"/>
          </p:cNvSpPr>
          <p:nvPr>
            <p:ph idx="1"/>
          </p:nvPr>
        </p:nvSpPr>
        <p:spPr>
          <a:xfrm>
            <a:off x="457200" y="1465262"/>
            <a:ext cx="8229600" cy="5011738"/>
          </a:xfrm>
        </p:spPr>
        <p:txBody>
          <a:bodyPr>
            <a:normAutofit fontScale="85000" lnSpcReduction="20000"/>
          </a:bodyPr>
          <a:lstStyle/>
          <a:p>
            <a:pPr marL="461963" indent="-461963"/>
            <a:r>
              <a:rPr lang="en-US" dirty="0"/>
              <a:t>Review of Beta Maturity</a:t>
            </a:r>
          </a:p>
          <a:p>
            <a:pPr marL="461963" indent="-461963"/>
            <a:r>
              <a:rPr lang="en-US" dirty="0"/>
              <a:t>Product Quality Evaluation</a:t>
            </a:r>
          </a:p>
          <a:p>
            <a:pPr marL="862013" lvl="1" indent="-461963"/>
            <a:r>
              <a:rPr lang="en-US" dirty="0"/>
              <a:t>General approach </a:t>
            </a:r>
          </a:p>
          <a:p>
            <a:pPr marL="862013" lvl="1" indent="-461963"/>
            <a:r>
              <a:rPr lang="en-US" dirty="0"/>
              <a:t>Major Issues Remaining</a:t>
            </a:r>
          </a:p>
          <a:p>
            <a:pPr marL="461963" indent="-461963"/>
            <a:r>
              <a:rPr lang="en-US" dirty="0"/>
              <a:t>National Weather Service Perspective</a:t>
            </a:r>
          </a:p>
          <a:p>
            <a:pPr marL="461963" indent="-461963"/>
            <a:r>
              <a:rPr lang="en-US" dirty="0"/>
              <a:t>Provisional Maturity Assessment</a:t>
            </a:r>
          </a:p>
          <a:p>
            <a:pPr marL="461963" indent="-461963"/>
            <a:r>
              <a:rPr lang="en-US" dirty="0"/>
              <a:t>Path to Full Validation Maturity</a:t>
            </a:r>
          </a:p>
          <a:p>
            <a:pPr marL="862013" lvl="1" indent="-461963"/>
            <a:r>
              <a:rPr lang="en-US" dirty="0"/>
              <a:t>Issues and status</a:t>
            </a:r>
          </a:p>
          <a:p>
            <a:pPr marL="862013" lvl="1" indent="-461963"/>
            <a:r>
              <a:rPr lang="en-US" dirty="0"/>
              <a:t>PLPTs</a:t>
            </a:r>
          </a:p>
          <a:p>
            <a:pPr marL="862013" lvl="1" indent="-461963"/>
            <a:r>
              <a:rPr lang="en-US" dirty="0"/>
              <a:t>Risks</a:t>
            </a:r>
          </a:p>
          <a:p>
            <a:pPr marL="461963" indent="-461963"/>
            <a:r>
              <a:rPr lang="en-US" dirty="0"/>
              <a:t>Summary and Recommendations</a:t>
            </a:r>
          </a:p>
          <a:p>
            <a:pPr marL="461963" indent="-461963"/>
            <a:r>
              <a:rPr lang="en-US" dirty="0"/>
              <a:t>Backup – Highlights of Individual PLPTs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a:t>
            </a:fld>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20</a:t>
            </a:fld>
            <a:endParaRPr lang="en-US" altLang="en-US" dirty="0"/>
          </a:p>
        </p:txBody>
      </p:sp>
      <p:sp>
        <p:nvSpPr>
          <p:cNvPr id="8" name="Title 1"/>
          <p:cNvSpPr txBox="1">
            <a:spLocks/>
          </p:cNvSpPr>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a:t>Three-Things Memo Response</a:t>
            </a:r>
          </a:p>
        </p:txBody>
      </p:sp>
      <p:graphicFrame>
        <p:nvGraphicFramePr>
          <p:cNvPr id="6" name="Table 5"/>
          <p:cNvGraphicFramePr>
            <a:graphicFrameLocks noGrp="1"/>
          </p:cNvGraphicFramePr>
          <p:nvPr>
            <p:extLst/>
          </p:nvPr>
        </p:nvGraphicFramePr>
        <p:xfrm>
          <a:off x="1077912" y="1524000"/>
          <a:ext cx="6988176" cy="3454267"/>
        </p:xfrm>
        <a:graphic>
          <a:graphicData uri="http://schemas.openxmlformats.org/drawingml/2006/table">
            <a:tbl>
              <a:tblPr>
                <a:tableStyleId>{5C22544A-7EE6-4342-B048-85BDC9FD1C3A}</a:tableStyleId>
              </a:tblPr>
              <a:tblGrid>
                <a:gridCol w="1970088">
                  <a:extLst>
                    <a:ext uri="{9D8B030D-6E8A-4147-A177-3AD203B41FA5}">
                      <a16:colId xmlns:a16="http://schemas.microsoft.com/office/drawing/2014/main" val="20000"/>
                    </a:ext>
                  </a:extLst>
                </a:gridCol>
                <a:gridCol w="5018088">
                  <a:extLst>
                    <a:ext uri="{9D8B030D-6E8A-4147-A177-3AD203B41FA5}">
                      <a16:colId xmlns:a16="http://schemas.microsoft.com/office/drawing/2014/main" val="20001"/>
                    </a:ext>
                  </a:extLst>
                </a:gridCol>
              </a:tblGrid>
              <a:tr h="357918">
                <a:tc>
                  <a:txBody>
                    <a:bodyPr/>
                    <a:lstStyle/>
                    <a:p>
                      <a:pPr algn="ctr" fontAlgn="ctr"/>
                      <a:r>
                        <a:rPr lang="en-US" sz="1400" b="1" i="0" u="none" strike="noStrike" dirty="0">
                          <a:solidFill>
                            <a:schemeClr val="bg1"/>
                          </a:solidFill>
                          <a:effectLst/>
                          <a:latin typeface="+mn-lt"/>
                        </a:rPr>
                        <a:t>Data Quality Issue</a:t>
                      </a:r>
                      <a:endParaRPr lang="en-US" sz="14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400" b="1" i="0" u="none" strike="noStrike" dirty="0">
                          <a:solidFill>
                            <a:schemeClr val="bg1"/>
                          </a:solidFill>
                          <a:effectLst/>
                          <a:latin typeface="+mn-lt"/>
                        </a:rPr>
                        <a:t>Status/Update</a:t>
                      </a:r>
                      <a:endParaRPr lang="en-US" sz="14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63637">
                <a:tc>
                  <a:txBody>
                    <a:bodyPr/>
                    <a:lstStyle/>
                    <a:p>
                      <a:pPr marL="0" marR="0">
                        <a:lnSpc>
                          <a:spcPct val="115000"/>
                        </a:lnSpc>
                        <a:spcBef>
                          <a:spcPts val="0"/>
                        </a:spcBef>
                        <a:spcAft>
                          <a:spcPts val="0"/>
                        </a:spcAft>
                      </a:pPr>
                      <a:r>
                        <a:rPr lang="en-US" sz="1400" dirty="0">
                          <a:solidFill>
                            <a:srgbClr val="000000"/>
                          </a:solidFill>
                          <a:effectLst/>
                          <a:latin typeface="Arial"/>
                          <a:ea typeface="Arial"/>
                        </a:rPr>
                        <a:t>Event spikes</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en-US" sz="1400" dirty="0">
                          <a:solidFill>
                            <a:srgbClr val="000000"/>
                          </a:solidFill>
                          <a:effectLst/>
                          <a:latin typeface="Arial"/>
                          <a:ea typeface="Arial"/>
                        </a:rPr>
                        <a:t>Corrections applied and majority of spikes removed</a:t>
                      </a:r>
                      <a:r>
                        <a:rPr lang="en-US" sz="1400" baseline="0" dirty="0">
                          <a:solidFill>
                            <a:srgbClr val="000000"/>
                          </a:solidFill>
                          <a:effectLst/>
                          <a:latin typeface="Arial"/>
                          <a:ea typeface="Arial"/>
                        </a:rPr>
                        <a:t> [</a:t>
                      </a:r>
                      <a:r>
                        <a:rPr lang="en-US" sz="1400" u="none" strike="noStrike" dirty="0">
                          <a:solidFill>
                            <a:srgbClr val="000000"/>
                          </a:solidFill>
                          <a:effectLst/>
                          <a:latin typeface="Arial"/>
                        </a:rPr>
                        <a:t>some sources of spikes persist (e.g., glint/blooming)]</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463637">
                <a:tc>
                  <a:txBody>
                    <a:bodyPr/>
                    <a:lstStyle/>
                    <a:p>
                      <a:pPr marL="0" marR="0">
                        <a:lnSpc>
                          <a:spcPct val="115000"/>
                        </a:lnSpc>
                        <a:spcBef>
                          <a:spcPts val="0"/>
                        </a:spcBef>
                        <a:spcAft>
                          <a:spcPts val="0"/>
                        </a:spcAft>
                      </a:pPr>
                      <a:r>
                        <a:rPr lang="en-US" sz="1400">
                          <a:solidFill>
                            <a:srgbClr val="000000"/>
                          </a:solidFill>
                          <a:effectLst/>
                          <a:latin typeface="Arial"/>
                          <a:ea typeface="Arial"/>
                        </a:rPr>
                        <a:t>Spurious/False Events</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en-US" sz="1400" dirty="0">
                          <a:solidFill>
                            <a:srgbClr val="000000"/>
                          </a:solidFill>
                          <a:effectLst/>
                          <a:latin typeface="Arial"/>
                          <a:ea typeface="Arial"/>
                        </a:rPr>
                        <a:t>Corrective filter applied; essentially all spurious/false events removed [s</a:t>
                      </a:r>
                      <a:r>
                        <a:rPr lang="en-US" sz="1400" u="none" strike="noStrike" dirty="0">
                          <a:solidFill>
                            <a:srgbClr val="000000"/>
                          </a:solidFill>
                          <a:effectLst/>
                          <a:latin typeface="Arial"/>
                        </a:rPr>
                        <a:t>ome concern that a small number of actual single-event lightning flashes may be discarded]  </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463637">
                <a:tc>
                  <a:txBody>
                    <a:bodyPr/>
                    <a:lstStyle/>
                    <a:p>
                      <a:pPr marL="0" marR="0">
                        <a:lnSpc>
                          <a:spcPct val="115000"/>
                        </a:lnSpc>
                        <a:spcBef>
                          <a:spcPts val="0"/>
                        </a:spcBef>
                        <a:spcAft>
                          <a:spcPts val="0"/>
                        </a:spcAft>
                      </a:pPr>
                      <a:r>
                        <a:rPr lang="en-US" sz="1400">
                          <a:solidFill>
                            <a:srgbClr val="000000"/>
                          </a:solidFill>
                          <a:effectLst/>
                          <a:latin typeface="Arial"/>
                          <a:ea typeface="Arial"/>
                        </a:rPr>
                        <a:t>Navigation/geolocation</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en-US" sz="1400">
                          <a:solidFill>
                            <a:srgbClr val="000000"/>
                          </a:solidFill>
                          <a:effectLst/>
                          <a:latin typeface="Arial"/>
                          <a:ea typeface="Arial"/>
                        </a:rPr>
                        <a:t>Corrective measures reduced errors from 10-20 km down to “sub GLM pixel” scale (generally </a:t>
                      </a:r>
                      <a:r>
                        <a:rPr lang="en-US" sz="1400" u="sng">
                          <a:solidFill>
                            <a:srgbClr val="000000"/>
                          </a:solidFill>
                          <a:effectLst/>
                          <a:latin typeface="Arial"/>
                          <a:ea typeface="Arial"/>
                        </a:rPr>
                        <a:t>&lt;</a:t>
                      </a:r>
                      <a:r>
                        <a:rPr lang="en-US" sz="1400">
                          <a:solidFill>
                            <a:srgbClr val="000000"/>
                          </a:solidFill>
                          <a:effectLst/>
                          <a:latin typeface="Arial"/>
                          <a:ea typeface="Arial"/>
                        </a:rPr>
                        <a:t> 4 km)</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463637">
                <a:tc>
                  <a:txBody>
                    <a:bodyPr/>
                    <a:lstStyle/>
                    <a:p>
                      <a:pPr marL="0" marR="0">
                        <a:lnSpc>
                          <a:spcPct val="115000"/>
                        </a:lnSpc>
                        <a:spcBef>
                          <a:spcPts val="0"/>
                        </a:spcBef>
                        <a:spcAft>
                          <a:spcPts val="0"/>
                        </a:spcAft>
                      </a:pPr>
                      <a:r>
                        <a:rPr lang="en-US" sz="1400">
                          <a:solidFill>
                            <a:srgbClr val="000000"/>
                          </a:solidFill>
                          <a:effectLst/>
                          <a:latin typeface="Arial"/>
                          <a:ea typeface="Arial"/>
                        </a:rPr>
                        <a:t>Parallax</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en-US" sz="1400">
                          <a:solidFill>
                            <a:srgbClr val="000000"/>
                          </a:solidFill>
                          <a:effectLst/>
                          <a:latin typeface="Arial"/>
                          <a:ea typeface="Arial"/>
                        </a:rPr>
                        <a:t>No corrective measures applied; needs further exploration and analysis of alternatives</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r h="463637">
                <a:tc>
                  <a:txBody>
                    <a:bodyPr/>
                    <a:lstStyle/>
                    <a:p>
                      <a:pPr marL="0" marR="0">
                        <a:lnSpc>
                          <a:spcPct val="115000"/>
                        </a:lnSpc>
                        <a:spcBef>
                          <a:spcPts val="0"/>
                        </a:spcBef>
                        <a:spcAft>
                          <a:spcPts val="0"/>
                        </a:spcAft>
                      </a:pPr>
                      <a:r>
                        <a:rPr lang="en-US" sz="1400">
                          <a:solidFill>
                            <a:srgbClr val="000000"/>
                          </a:solidFill>
                          <a:effectLst/>
                          <a:latin typeface="Arial"/>
                          <a:ea typeface="Arial"/>
                        </a:rPr>
                        <a:t>Zig-zag pattern </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en-US" sz="1400" dirty="0">
                          <a:solidFill>
                            <a:srgbClr val="000000"/>
                          </a:solidFill>
                          <a:effectLst/>
                          <a:latin typeface="Arial"/>
                          <a:ea typeface="Arial"/>
                        </a:rPr>
                        <a:t>Correction applied and confirmed to be fully effective</a:t>
                      </a: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bl>
          </a:graphicData>
        </a:graphic>
      </p:graphicFrame>
      <p:sp>
        <p:nvSpPr>
          <p:cNvPr id="3" name="TextBox 2"/>
          <p:cNvSpPr txBox="1"/>
          <p:nvPr/>
        </p:nvSpPr>
        <p:spPr>
          <a:xfrm>
            <a:off x="1066800" y="5239434"/>
            <a:ext cx="6781800" cy="646331"/>
          </a:xfrm>
          <a:prstGeom prst="rect">
            <a:avLst/>
          </a:prstGeom>
          <a:noFill/>
        </p:spPr>
        <p:txBody>
          <a:bodyPr wrap="square" rtlCol="0">
            <a:spAutoFit/>
          </a:bodyPr>
          <a:lstStyle/>
          <a:p>
            <a:r>
              <a:rPr lang="en-US" i="1" dirty="0">
                <a:solidFill>
                  <a:schemeClr val="bg1"/>
                </a:solidFill>
              </a:rPr>
              <a:t>Data quality has improved enough that the only remaining issues involve AWIPS development and distribution. </a:t>
            </a:r>
          </a:p>
        </p:txBody>
      </p:sp>
    </p:spTree>
    <p:extLst>
      <p:ext uri="{BB962C8B-B14F-4D97-AF65-F5344CB8AC3E}">
        <p14:creationId xmlns:p14="http://schemas.microsoft.com/office/powerpoint/2010/main" val="1384994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21</a:t>
            </a:fld>
            <a:endParaRPr lang="en-US" altLang="en-US" dirty="0"/>
          </a:p>
        </p:txBody>
      </p:sp>
      <p:sp>
        <p:nvSpPr>
          <p:cNvPr id="7" name="Content Placeholder 2"/>
          <p:cNvSpPr>
            <a:spLocks noGrp="1"/>
          </p:cNvSpPr>
          <p:nvPr>
            <p:ph idx="1"/>
          </p:nvPr>
        </p:nvSpPr>
        <p:spPr>
          <a:xfrm>
            <a:off x="457200" y="1465263"/>
            <a:ext cx="8458200" cy="5240337"/>
          </a:xfrm>
        </p:spPr>
        <p:txBody>
          <a:bodyPr/>
          <a:lstStyle/>
          <a:p>
            <a:pPr>
              <a:lnSpc>
                <a:spcPct val="110000"/>
              </a:lnSpc>
              <a:spcBef>
                <a:spcPts val="0"/>
              </a:spcBef>
              <a:spcAft>
                <a:spcPts val="600"/>
              </a:spcAft>
              <a:buFont typeface="Arial" panose="020B0604020202020204" pitchFamily="34" charset="0"/>
              <a:buChar char="•"/>
            </a:pPr>
            <a:r>
              <a:rPr lang="en-US" sz="2400" b="1" u="sng" dirty="0"/>
              <a:t>AWIPS Rendering Issues and Their Planned Resolution</a:t>
            </a:r>
          </a:p>
          <a:p>
            <a:pPr lvl="1">
              <a:lnSpc>
                <a:spcPct val="110000"/>
              </a:lnSpc>
              <a:spcBef>
                <a:spcPts val="0"/>
              </a:spcBef>
              <a:spcAft>
                <a:spcPts val="600"/>
              </a:spcAft>
              <a:buFont typeface="Arial" panose="020B0604020202020204" pitchFamily="34" charset="0"/>
              <a:buChar char="•"/>
            </a:pPr>
            <a:r>
              <a:rPr lang="en-US" sz="2200" dirty="0"/>
              <a:t>Short-term GLM product to become available during early CY2018 (~April), with companion products following later in CY2018</a:t>
            </a:r>
          </a:p>
          <a:p>
            <a:pPr lvl="1">
              <a:lnSpc>
                <a:spcPct val="110000"/>
              </a:lnSpc>
              <a:spcBef>
                <a:spcPts val="0"/>
              </a:spcBef>
              <a:spcAft>
                <a:spcPts val="600"/>
              </a:spcAft>
              <a:buFont typeface="Arial" panose="020B0604020202020204" pitchFamily="34" charset="0"/>
              <a:buChar char="•"/>
            </a:pPr>
            <a:r>
              <a:rPr lang="en-US" sz="2200" dirty="0"/>
              <a:t>Long-term GLM product available within an approximately 2.5 year time period, will employ early prototyping and standard NESDIS/GOES-R Ground Segment and AWIPS development</a:t>
            </a:r>
          </a:p>
          <a:p>
            <a:pPr>
              <a:lnSpc>
                <a:spcPct val="110000"/>
              </a:lnSpc>
              <a:spcBef>
                <a:spcPts val="0"/>
              </a:spcBef>
              <a:spcAft>
                <a:spcPts val="600"/>
              </a:spcAft>
              <a:buFont typeface="Arial" panose="020B0604020202020204" pitchFamily="34" charset="0"/>
              <a:buChar char="•"/>
            </a:pPr>
            <a:endParaRPr lang="en-US" sz="2400" dirty="0"/>
          </a:p>
          <a:p>
            <a:pPr>
              <a:lnSpc>
                <a:spcPct val="110000"/>
              </a:lnSpc>
              <a:spcBef>
                <a:spcPts val="0"/>
              </a:spcBef>
              <a:spcAft>
                <a:spcPts val="600"/>
              </a:spcAft>
              <a:buFont typeface="Arial" panose="020B0604020202020204" pitchFamily="34" charset="0"/>
              <a:buChar char="•"/>
            </a:pPr>
            <a:r>
              <a:rPr lang="en-US" sz="2400" dirty="0"/>
              <a:t>Recommended the formation of an Integrated Work Team (IWT) to plan, coordinate, and guide the development, implementation, and deployment of the short- and especially the long-term NWS/GLM projects </a:t>
            </a:r>
          </a:p>
          <a:p>
            <a:pPr marL="0" indent="0">
              <a:buNone/>
            </a:pPr>
            <a:endParaRPr lang="en-US" dirty="0"/>
          </a:p>
        </p:txBody>
      </p:sp>
      <p:sp>
        <p:nvSpPr>
          <p:cNvPr id="8" name="Title 1"/>
          <p:cNvSpPr txBox="1">
            <a:spLocks/>
          </p:cNvSpPr>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a:t>Three-Things Memo Response</a:t>
            </a:r>
          </a:p>
        </p:txBody>
      </p:sp>
    </p:spTree>
    <p:extLst>
      <p:ext uri="{BB962C8B-B14F-4D97-AF65-F5344CB8AC3E}">
        <p14:creationId xmlns:p14="http://schemas.microsoft.com/office/powerpoint/2010/main" val="1023967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22</a:t>
            </a:fld>
            <a:endParaRPr lang="en-US" altLang="en-US" dirty="0"/>
          </a:p>
        </p:txBody>
      </p:sp>
      <p:sp>
        <p:nvSpPr>
          <p:cNvPr id="7" name="Content Placeholder 2"/>
          <p:cNvSpPr>
            <a:spLocks noGrp="1"/>
          </p:cNvSpPr>
          <p:nvPr>
            <p:ph idx="1"/>
          </p:nvPr>
        </p:nvSpPr>
        <p:spPr>
          <a:xfrm>
            <a:off x="457200" y="1465263"/>
            <a:ext cx="8458200" cy="5240337"/>
          </a:xfrm>
        </p:spPr>
        <p:txBody>
          <a:bodyPr/>
          <a:lstStyle/>
          <a:p>
            <a:pPr marL="514350" indent="-514350">
              <a:lnSpc>
                <a:spcPct val="110000"/>
              </a:lnSpc>
              <a:spcBef>
                <a:spcPts val="0"/>
              </a:spcBef>
              <a:spcAft>
                <a:spcPts val="0"/>
              </a:spcAft>
              <a:buFont typeface="+mj-lt"/>
              <a:buAutoNum type="arabicPeriod"/>
            </a:pPr>
            <a:r>
              <a:rPr lang="en-US" sz="2800" dirty="0"/>
              <a:t>Gridded GLM product (user requested)</a:t>
            </a:r>
          </a:p>
          <a:p>
            <a:pPr lvl="1">
              <a:lnSpc>
                <a:spcPct val="110000"/>
              </a:lnSpc>
              <a:spcBef>
                <a:spcPts val="0"/>
              </a:spcBef>
              <a:spcAft>
                <a:spcPts val="1200"/>
              </a:spcAft>
              <a:buFont typeface="Wingdings" panose="05000000000000000000" pitchFamily="2" charset="2"/>
              <a:buChar char="Ø"/>
            </a:pPr>
            <a:r>
              <a:rPr lang="en-US" sz="2400" dirty="0"/>
              <a:t>NWS solution is temporary, also </a:t>
            </a:r>
            <a:r>
              <a:rPr lang="en-US" sz="2400" dirty="0" err="1"/>
              <a:t>GEONETCast</a:t>
            </a:r>
            <a:r>
              <a:rPr lang="en-US" sz="2400" dirty="0"/>
              <a:t> Americas</a:t>
            </a:r>
          </a:p>
          <a:p>
            <a:pPr marL="514350" indent="-514350">
              <a:lnSpc>
                <a:spcPct val="110000"/>
              </a:lnSpc>
              <a:spcBef>
                <a:spcPts val="0"/>
              </a:spcBef>
              <a:spcAft>
                <a:spcPts val="0"/>
              </a:spcAft>
              <a:buFont typeface="+mj-lt"/>
              <a:buAutoNum type="arabicPeriod"/>
            </a:pPr>
            <a:r>
              <a:rPr lang="en-US" sz="2800" dirty="0"/>
              <a:t>Data Quality product (strongly recommended)</a:t>
            </a:r>
          </a:p>
          <a:p>
            <a:pPr lvl="1">
              <a:lnSpc>
                <a:spcPct val="110000"/>
              </a:lnSpc>
              <a:spcBef>
                <a:spcPts val="0"/>
              </a:spcBef>
              <a:spcAft>
                <a:spcPts val="1200"/>
              </a:spcAft>
              <a:buFont typeface="Wingdings" panose="05000000000000000000" pitchFamily="2" charset="2"/>
              <a:buChar char="Ø"/>
            </a:pPr>
            <a:r>
              <a:rPr lang="en-US" sz="2400" dirty="0"/>
              <a:t>Alert users to known data quality issues</a:t>
            </a:r>
          </a:p>
          <a:p>
            <a:pPr marL="514350" indent="-514350">
              <a:lnSpc>
                <a:spcPct val="110000"/>
              </a:lnSpc>
              <a:spcBef>
                <a:spcPts val="0"/>
              </a:spcBef>
              <a:spcAft>
                <a:spcPts val="0"/>
              </a:spcAft>
              <a:buFont typeface="+mj-lt"/>
              <a:buAutoNum type="arabicPeriod"/>
            </a:pPr>
            <a:r>
              <a:rPr lang="en-US" sz="2800" dirty="0"/>
              <a:t>Bolide/Meteor/Fireball product (see next slide)</a:t>
            </a:r>
          </a:p>
          <a:p>
            <a:pPr lvl="1">
              <a:lnSpc>
                <a:spcPct val="110000"/>
              </a:lnSpc>
              <a:spcBef>
                <a:spcPts val="0"/>
              </a:spcBef>
              <a:spcAft>
                <a:spcPts val="1200"/>
              </a:spcAft>
              <a:buFont typeface="Wingdings" panose="05000000000000000000" pitchFamily="2" charset="2"/>
              <a:buChar char="Ø"/>
            </a:pPr>
            <a:r>
              <a:rPr lang="en-US" sz="2400" dirty="0"/>
              <a:t>Engage one of the most interested communities</a:t>
            </a:r>
          </a:p>
          <a:p>
            <a:pPr marL="514350" indent="-514350">
              <a:lnSpc>
                <a:spcPct val="110000"/>
              </a:lnSpc>
              <a:spcBef>
                <a:spcPts val="0"/>
              </a:spcBef>
              <a:spcAft>
                <a:spcPts val="0"/>
              </a:spcAft>
              <a:buFont typeface="+mj-lt"/>
              <a:buAutoNum type="arabicPeriod"/>
            </a:pPr>
            <a:r>
              <a:rPr lang="en-US" sz="2800" dirty="0"/>
              <a:t>Community Toolkit (shared via </a:t>
            </a:r>
            <a:r>
              <a:rPr lang="en-US" sz="2800" dirty="0" err="1"/>
              <a:t>Github</a:t>
            </a:r>
            <a:r>
              <a:rPr lang="en-US" sz="2800" dirty="0"/>
              <a:t>)</a:t>
            </a:r>
          </a:p>
          <a:p>
            <a:pPr lvl="1">
              <a:lnSpc>
                <a:spcPct val="110000"/>
              </a:lnSpc>
              <a:spcBef>
                <a:spcPts val="0"/>
              </a:spcBef>
              <a:spcAft>
                <a:spcPts val="1200"/>
              </a:spcAft>
              <a:buFont typeface="Wingdings" panose="05000000000000000000" pitchFamily="2" charset="2"/>
              <a:buChar char="Ø"/>
            </a:pPr>
            <a:r>
              <a:rPr lang="en-US" sz="2400" dirty="0"/>
              <a:t>Promote community data access and usage</a:t>
            </a:r>
          </a:p>
          <a:p>
            <a:pPr marL="514350" indent="-514350">
              <a:lnSpc>
                <a:spcPct val="110000"/>
              </a:lnSpc>
              <a:spcBef>
                <a:spcPts val="0"/>
              </a:spcBef>
              <a:spcAft>
                <a:spcPts val="0"/>
              </a:spcAft>
              <a:buFont typeface="+mj-lt"/>
              <a:buAutoNum type="arabicPeriod"/>
            </a:pPr>
            <a:r>
              <a:rPr lang="en-US" sz="2800" dirty="0"/>
              <a:t>Website (demo – http://lightning.umd.edu/glm)</a:t>
            </a:r>
          </a:p>
          <a:p>
            <a:pPr lvl="1">
              <a:lnSpc>
                <a:spcPct val="110000"/>
              </a:lnSpc>
              <a:spcBef>
                <a:spcPts val="0"/>
              </a:spcBef>
              <a:spcAft>
                <a:spcPts val="600"/>
              </a:spcAft>
              <a:buFont typeface="Wingdings" panose="05000000000000000000" pitchFamily="2" charset="2"/>
              <a:buChar char="Ø"/>
            </a:pPr>
            <a:r>
              <a:rPr lang="en-US" sz="2400" dirty="0"/>
              <a:t>Provide visualizations and basic data access</a:t>
            </a:r>
          </a:p>
          <a:p>
            <a:pPr>
              <a:lnSpc>
                <a:spcPct val="110000"/>
              </a:lnSpc>
              <a:spcBef>
                <a:spcPts val="0"/>
              </a:spcBef>
              <a:spcAft>
                <a:spcPts val="600"/>
              </a:spcAft>
              <a:buFont typeface="Arial" panose="020B0604020202020204" pitchFamily="34" charset="0"/>
              <a:buChar char="•"/>
            </a:pPr>
            <a:endParaRPr lang="en-US" dirty="0"/>
          </a:p>
        </p:txBody>
      </p:sp>
      <p:sp>
        <p:nvSpPr>
          <p:cNvPr id="8" name="Title 1"/>
          <p:cNvSpPr txBox="1">
            <a:spLocks/>
          </p:cNvSpPr>
          <p:nvPr/>
        </p:nvSpPr>
        <p:spPr bwMode="auto">
          <a:xfrm>
            <a:off x="1363579"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a:t>Potential New L2 GLM Products</a:t>
            </a:r>
          </a:p>
        </p:txBody>
      </p:sp>
    </p:spTree>
    <p:extLst>
      <p:ext uri="{BB962C8B-B14F-4D97-AF65-F5344CB8AC3E}">
        <p14:creationId xmlns:p14="http://schemas.microsoft.com/office/powerpoint/2010/main" val="2028149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23</a:t>
            </a:fld>
            <a:endParaRPr lang="en-US" altLang="en-US" dirty="0"/>
          </a:p>
        </p:txBody>
      </p:sp>
      <p:sp>
        <p:nvSpPr>
          <p:cNvPr id="7" name="Content Placeholder 2"/>
          <p:cNvSpPr>
            <a:spLocks noGrp="1"/>
          </p:cNvSpPr>
          <p:nvPr>
            <p:ph idx="1"/>
          </p:nvPr>
        </p:nvSpPr>
        <p:spPr>
          <a:xfrm>
            <a:off x="304800" y="1219200"/>
            <a:ext cx="5029200" cy="5638800"/>
          </a:xfrm>
        </p:spPr>
        <p:txBody>
          <a:bodyPr/>
          <a:lstStyle/>
          <a:p>
            <a:pPr>
              <a:lnSpc>
                <a:spcPct val="90000"/>
              </a:lnSpc>
              <a:spcBef>
                <a:spcPts val="0"/>
              </a:spcBef>
              <a:spcAft>
                <a:spcPts val="1200"/>
              </a:spcAft>
              <a:buFont typeface="Arial" panose="020B0604020202020204" pitchFamily="34" charset="0"/>
              <a:buChar char="•"/>
            </a:pPr>
            <a:r>
              <a:rPr lang="en-US" sz="2400" dirty="0"/>
              <a:t>Should we call it the Geostationary Lightning (and Meteor) Mapper?</a:t>
            </a:r>
          </a:p>
          <a:p>
            <a:pPr>
              <a:lnSpc>
                <a:spcPct val="90000"/>
              </a:lnSpc>
              <a:spcBef>
                <a:spcPts val="0"/>
              </a:spcBef>
              <a:spcAft>
                <a:spcPts val="600"/>
              </a:spcAft>
              <a:buFont typeface="Wingdings" panose="05000000000000000000" pitchFamily="2" charset="2"/>
              <a:buChar char="Ø"/>
            </a:pPr>
            <a:r>
              <a:rPr lang="en-US" sz="2000" dirty="0"/>
              <a:t>The GLM observed a fireball near Detroit, MI on January 16th, 2018 at 8:08:33 PM </a:t>
            </a:r>
          </a:p>
          <a:p>
            <a:pPr>
              <a:lnSpc>
                <a:spcPct val="90000"/>
              </a:lnSpc>
              <a:spcBef>
                <a:spcPts val="0"/>
              </a:spcBef>
              <a:spcAft>
                <a:spcPts val="600"/>
              </a:spcAft>
              <a:buFont typeface="Wingdings" panose="05000000000000000000" pitchFamily="2" charset="2"/>
              <a:buChar char="Ø"/>
            </a:pPr>
            <a:r>
              <a:rPr lang="en-US" sz="2000" dirty="0"/>
              <a:t>Not a particularly large meteor, but widely reported because of dense population</a:t>
            </a:r>
          </a:p>
          <a:p>
            <a:pPr>
              <a:lnSpc>
                <a:spcPct val="90000"/>
              </a:lnSpc>
              <a:spcBef>
                <a:spcPts val="0"/>
              </a:spcBef>
              <a:spcAft>
                <a:spcPts val="600"/>
              </a:spcAft>
              <a:buFont typeface="Wingdings" panose="05000000000000000000" pitchFamily="2" charset="2"/>
              <a:buChar char="Ø"/>
            </a:pPr>
            <a:r>
              <a:rPr lang="en-US" sz="2000" dirty="0"/>
              <a:t>The GLM observes fireballs with equal sensitivity throughout its coverage area  </a:t>
            </a:r>
          </a:p>
          <a:p>
            <a:pPr>
              <a:lnSpc>
                <a:spcPct val="90000"/>
              </a:lnSpc>
              <a:spcBef>
                <a:spcPts val="0"/>
              </a:spcBef>
              <a:spcAft>
                <a:spcPts val="600"/>
              </a:spcAft>
              <a:buFont typeface="Wingdings" panose="05000000000000000000" pitchFamily="2" charset="2"/>
              <a:buChar char="Ø"/>
            </a:pPr>
            <a:r>
              <a:rPr lang="en-US" sz="2000" dirty="0"/>
              <a:t>GLM images Earth 500 times per second and measures the shape of the meteor “light curve” with millisecond precision</a:t>
            </a:r>
          </a:p>
          <a:p>
            <a:pPr>
              <a:lnSpc>
                <a:spcPct val="90000"/>
              </a:lnSpc>
              <a:spcBef>
                <a:spcPts val="0"/>
              </a:spcBef>
              <a:spcAft>
                <a:spcPts val="600"/>
              </a:spcAft>
              <a:buFont typeface="Wingdings" panose="05000000000000000000" pitchFamily="2" charset="2"/>
              <a:buChar char="Ø"/>
            </a:pPr>
            <a:r>
              <a:rPr lang="en-US" sz="2000" dirty="0"/>
              <a:t>Largest fireball observed by the GLM so far occurred over the Atlantic Ocean on March 11th, 2017 and was reported as equivalent to an explosion of 2.9 kilotons of TNT</a:t>
            </a:r>
          </a:p>
          <a:p>
            <a:pPr>
              <a:lnSpc>
                <a:spcPct val="90000"/>
              </a:lnSpc>
              <a:spcBef>
                <a:spcPts val="0"/>
              </a:spcBef>
              <a:spcAft>
                <a:spcPts val="600"/>
              </a:spcAft>
              <a:buFont typeface="Wingdings" panose="05000000000000000000" pitchFamily="2" charset="2"/>
              <a:buChar char="Ø"/>
            </a:pPr>
            <a:r>
              <a:rPr lang="en-US" sz="2000" dirty="0"/>
              <a:t>The GLM fireball light curve observations help study meteor threats to Earth</a:t>
            </a:r>
          </a:p>
          <a:p>
            <a:pPr>
              <a:spcBef>
                <a:spcPts val="0"/>
              </a:spcBef>
              <a:spcAft>
                <a:spcPts val="200"/>
              </a:spcAft>
              <a:buFont typeface="Wingdings" panose="05000000000000000000" pitchFamily="2" charset="2"/>
              <a:buChar char="Ø"/>
            </a:pPr>
            <a:endParaRPr lang="en-US" sz="2000" dirty="0"/>
          </a:p>
        </p:txBody>
      </p:sp>
      <p:sp>
        <p:nvSpPr>
          <p:cNvPr id="8" name="Title 1"/>
          <p:cNvSpPr txBox="1">
            <a:spLocks/>
          </p:cNvSpPr>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b="1" dirty="0"/>
              <a:t>Potential New L2 GLM Products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7090" y="1256607"/>
            <a:ext cx="3299710" cy="5372793"/>
          </a:xfrm>
          <a:prstGeom prst="rect">
            <a:avLst/>
          </a:prstGeom>
        </p:spPr>
      </p:pic>
    </p:spTree>
    <p:extLst>
      <p:ext uri="{BB962C8B-B14F-4D97-AF65-F5344CB8AC3E}">
        <p14:creationId xmlns:p14="http://schemas.microsoft.com/office/powerpoint/2010/main" val="97473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Provisional Maturity Assessment</a:t>
            </a:r>
          </a:p>
        </p:txBody>
      </p:sp>
      <p:sp>
        <p:nvSpPr>
          <p:cNvPr id="3" name="Text Placeholder 2"/>
          <p:cNvSpPr>
            <a:spLocks noGrp="1"/>
          </p:cNvSpPr>
          <p:nvPr>
            <p:ph type="body" idx="1"/>
          </p:nvPr>
        </p:nvSpPr>
        <p:spPr/>
        <p:txBody>
          <a:bodyPr/>
          <a:lstStyle/>
          <a:p>
            <a:r>
              <a:rPr lang="en-US" dirty="0"/>
              <a:t>GOES-16 GLM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24</a:t>
            </a:fld>
            <a:endParaRPr lang="en-US"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25</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518190588"/>
              </p:ext>
            </p:extLst>
          </p:nvPr>
        </p:nvGraphicFramePr>
        <p:xfrm>
          <a:off x="228600" y="1143000"/>
          <a:ext cx="8686800" cy="38405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a:t>
                      </a:r>
                      <a:r>
                        <a:rPr lang="en" sz="2000" b="0"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T</a:t>
                      </a:r>
                      <a:r>
                        <a:rPr lang="en" sz="2000" b="0" i="0" u="none" strike="noStrike" cap="none" baseline="0" dirty="0">
                          <a:solidFill>
                            <a:schemeClr val="tx1"/>
                          </a:solidFill>
                          <a:latin typeface="+mn-lt"/>
                          <a:ea typeface="Arial"/>
                          <a:cs typeface="Arial"/>
                          <a:sym typeface="Arial"/>
                        </a:rPr>
                        <a:t>he </a:t>
                      </a:r>
                      <a:r>
                        <a:rPr lang="en" sz="2000" b="0" i="0" u="none" strike="noStrike" cap="none" dirty="0">
                          <a:solidFill>
                            <a:schemeClr val="tx1"/>
                          </a:solidFill>
                          <a:latin typeface="+mn-lt"/>
                          <a:ea typeface="Arial"/>
                          <a:cs typeface="Arial"/>
                          <a:sym typeface="Arial"/>
                        </a:rPr>
                        <a:t>general research community has been participating</a:t>
                      </a:r>
                      <a:r>
                        <a:rPr lang="en" sz="2000" b="0" i="0" u="none" strike="noStrike" cap="none" baseline="0" dirty="0">
                          <a:solidFill>
                            <a:schemeClr val="tx1"/>
                          </a:solidFill>
                          <a:latin typeface="+mn-lt"/>
                          <a:ea typeface="Arial"/>
                          <a:cs typeface="Arial"/>
                          <a:sym typeface="Arial"/>
                        </a:rPr>
                        <a:t> and providing feedback.</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2000" b="0" i="0" u="none" strike="noStrike" cap="none" dirty="0">
                          <a:solidFill>
                            <a:schemeClr val="tx1"/>
                          </a:solidFill>
                          <a:latin typeface="+mn-lt"/>
                          <a:ea typeface="Arial"/>
                          <a:cs typeface="Arial"/>
                          <a:sym typeface="Arial"/>
                        </a:rPr>
                        <a:t>O</a:t>
                      </a:r>
                      <a:r>
                        <a:rPr lang="en" sz="2000" b="0" i="0" u="none" strike="noStrike" cap="none" dirty="0">
                          <a:solidFill>
                            <a:schemeClr val="tx1"/>
                          </a:solidFill>
                          <a:latin typeface="+mn-lt"/>
                          <a:ea typeface="Arial"/>
                          <a:cs typeface="Arial"/>
                          <a:sym typeface="Arial"/>
                        </a:rPr>
                        <a:t>perational and algorithm</a:t>
                      </a:r>
                      <a:r>
                        <a:rPr lang="en" sz="2000" b="0" i="0" u="none" strike="noStrike" cap="none" baseline="0" dirty="0">
                          <a:solidFill>
                            <a:schemeClr val="tx1"/>
                          </a:solidFill>
                          <a:latin typeface="+mn-lt"/>
                          <a:ea typeface="Arial"/>
                          <a:cs typeface="Arial"/>
                          <a:sym typeface="Arial"/>
                        </a:rPr>
                        <a:t> </a:t>
                      </a:r>
                      <a:r>
                        <a:rPr lang="en" sz="2000" b="0" i="0" u="none" strike="noStrike" cap="none" dirty="0">
                          <a:solidFill>
                            <a:schemeClr val="tx1"/>
                          </a:solidFill>
                          <a:latin typeface="+mn-lt"/>
                          <a:ea typeface="Arial"/>
                          <a:cs typeface="Arial"/>
                          <a:sym typeface="Arial"/>
                        </a:rPr>
                        <a:t>anomalies have been identified.</a:t>
                      </a:r>
                      <a:r>
                        <a:rPr lang="en" sz="2000" b="0"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C</a:t>
                      </a:r>
                      <a:r>
                        <a:rPr lang="en" sz="2000" b="0" i="0" u="none" strike="noStrike" cap="none" baseline="0" dirty="0">
                          <a:solidFill>
                            <a:schemeClr val="tx1"/>
                          </a:solidFill>
                          <a:latin typeface="+mn-lt"/>
                          <a:ea typeface="Arial"/>
                          <a:cs typeface="Arial"/>
                          <a:sym typeface="Arial"/>
                        </a:rPr>
                        <a:t>ritical ones have been resolved; others in various stages of implementation; a few under investigation.</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are expected.</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26</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544161235"/>
              </p:ext>
            </p:extLst>
          </p:nvPr>
        </p:nvGraphicFramePr>
        <p:xfrm>
          <a:off x="228600" y="1066800"/>
          <a:ext cx="8686800" cy="530358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demonstrated.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communicated</a:t>
                      </a:r>
                      <a:r>
                        <a:rPr lang="en" sz="1800" b="0" i="0" u="none" strike="noStrike" cap="none" baseline="0" dirty="0">
                          <a:solidFill>
                            <a:schemeClr val="tx1"/>
                          </a:solidFill>
                          <a:latin typeface="+mn-lt"/>
                          <a:ea typeface="Arial"/>
                          <a:cs typeface="Arial"/>
                          <a:sym typeface="Arial"/>
                        </a:rPr>
                        <a:t> in PS-PVR.</a:t>
                      </a:r>
                      <a:endParaRPr lang="en" sz="1800" u="none" strike="noStrike" cap="none" dirty="0">
                        <a:solidFill>
                          <a:schemeClr val="tx1"/>
                        </a:solidFil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hese</a:t>
                      </a:r>
                      <a:r>
                        <a:rPr lang="en" sz="1800" b="0" i="0" u="none" strike="noStrike" cap="none" baseline="0" dirty="0">
                          <a:solidFill>
                            <a:schemeClr val="tx1"/>
                          </a:solidFill>
                          <a:latin typeface="+mn-lt"/>
                          <a:ea typeface="Arial"/>
                          <a:cs typeface="Arial"/>
                          <a:sym typeface="Arial"/>
                        </a:rPr>
                        <a:t> have been documented, for example test report and ReadMe file.</a:t>
                      </a:r>
                      <a:endParaRPr lang="en" sz="1800" b="0" i="0" u="none" strike="noStrike" cap="none" dirty="0">
                        <a:solidFill>
                          <a:schemeClr val="tx1"/>
                        </a:solidFill>
                        <a:latin typeface="+mn-lt"/>
                        <a:ea typeface="Arial"/>
                        <a:cs typeface="Arial"/>
                        <a:sym typeface="Aria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has been fully documented.</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has been fully documented</a:t>
                      </a:r>
                      <a:r>
                        <a:rPr lang="en" sz="1800" b="0" i="0" u="none" strike="noStrike" cap="none" baseline="0" dirty="0">
                          <a:solidFill>
                            <a:schemeClr val="tx1"/>
                          </a:solidFill>
                          <a:latin typeface="+mn-lt"/>
                          <a:ea typeface="Arial"/>
                          <a:cs typeface="Arial"/>
                          <a:sym typeface="Arial"/>
                        </a:rPr>
                        <a:t> in PLPT Report.</a:t>
                      </a:r>
                      <a:endParaRPr lang="en" sz="18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W</a:t>
                      </a:r>
                      <a:r>
                        <a:rPr lang="en" sz="1800" b="0" i="0" u="none" strike="noStrike" cap="none" dirty="0">
                          <a:solidFill>
                            <a:schemeClr val="tx1"/>
                          </a:solidFill>
                          <a:latin typeface="+mn-lt"/>
                          <a:ea typeface="Arial"/>
                          <a:cs typeface="Arial"/>
                          <a:sym typeface="Arial"/>
                        </a:rPr>
                        <a:t>e</a:t>
                      </a:r>
                      <a:r>
                        <a:rPr lang="en" sz="1800" b="0" i="0" u="none" strike="noStrike" cap="none" baseline="0" dirty="0">
                          <a:solidFill>
                            <a:schemeClr val="tx1"/>
                          </a:solidFill>
                          <a:latin typeface="+mn-lt"/>
                          <a:ea typeface="Arial"/>
                          <a:cs typeface="Arial"/>
                          <a:sym typeface="Arial"/>
                        </a:rPr>
                        <a:t> concur.</a:t>
                      </a:r>
                      <a:endParaRPr lang="en" sz="18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CWG believes that the GOES-16 GLM L2 product (events, groups, flashes) has reached the Provisional Maturity as defined by the GOES-R Program</a:t>
            </a:r>
          </a:p>
          <a:p>
            <a:pPr>
              <a:buFont typeface="Arial" panose="020B0604020202020204" pitchFamily="34" charset="0"/>
              <a:buChar char="•"/>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27</a:t>
            </a:fld>
            <a:endParaRPr lang="en-US" altLang="en-US" dirty="0"/>
          </a:p>
        </p:txBody>
      </p:sp>
    </p:spTree>
    <p:extLst>
      <p:ext uri="{BB962C8B-B14F-4D97-AF65-F5344CB8AC3E}">
        <p14:creationId xmlns:p14="http://schemas.microsoft.com/office/powerpoint/2010/main" val="2859354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Maturity</a:t>
            </a:r>
          </a:p>
        </p:txBody>
      </p:sp>
      <p:sp>
        <p:nvSpPr>
          <p:cNvPr id="3" name="Text Placeholder 2"/>
          <p:cNvSpPr>
            <a:spLocks noGrp="1"/>
          </p:cNvSpPr>
          <p:nvPr>
            <p:ph type="body" idx="1"/>
          </p:nvPr>
        </p:nvSpPr>
        <p:spPr/>
        <p:txBody>
          <a:bodyPr/>
          <a:lstStyle/>
          <a:p>
            <a:r>
              <a:rPr lang="en-US" dirty="0"/>
              <a:t>GOES-16 GLM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28</a:t>
            </a:fld>
            <a:endParaRPr lang="en-US"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29</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1052211175"/>
              </p:ext>
            </p:extLst>
          </p:nvPr>
        </p:nvGraphicFramePr>
        <p:xfrm>
          <a:off x="589387" y="1493227"/>
          <a:ext cx="7973246" cy="4602773"/>
        </p:xfrm>
        <a:graphic>
          <a:graphicData uri="http://schemas.openxmlformats.org/drawingml/2006/table">
            <a:tbl>
              <a:tblPr>
                <a:tableStyleId>{5C22544A-7EE6-4342-B048-85BDC9FD1C3A}</a:tableStyleId>
              </a:tblPr>
              <a:tblGrid>
                <a:gridCol w="978889">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gridCol w="2117557">
                  <a:extLst>
                    <a:ext uri="{9D8B030D-6E8A-4147-A177-3AD203B41FA5}">
                      <a16:colId xmlns:a16="http://schemas.microsoft.com/office/drawing/2014/main" val="20002"/>
                    </a:ext>
                  </a:extLst>
                </a:gridCol>
              </a:tblGrid>
              <a:tr h="357918">
                <a:tc>
                  <a:txBody>
                    <a:bodyPr/>
                    <a:lstStyle/>
                    <a:p>
                      <a:pPr algn="ctr" fontAlgn="ctr"/>
                      <a:r>
                        <a:rPr lang="en-US" sz="1200" b="1" i="0" u="none" strike="noStrike" dirty="0">
                          <a:solidFill>
                            <a:schemeClr val="bg1"/>
                          </a:solidFill>
                          <a:effectLst/>
                          <a:latin typeface="+mn-lt"/>
                        </a:rPr>
                        <a:t>WR</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Title</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Build</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89723">
                <a:tc>
                  <a:txBody>
                    <a:bodyPr/>
                    <a:lstStyle/>
                    <a:p>
                      <a:pPr algn="ctr"/>
                      <a:r>
                        <a:rPr lang="en-US" sz="1200" b="1" dirty="0"/>
                        <a:t>5399</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200" b="1" dirty="0"/>
                        <a:t> The GLM L1 EFRC service periodically crashes when processing live GRB data</a:t>
                      </a:r>
                    </a:p>
                    <a:p>
                      <a:r>
                        <a:rPr lang="en-US" sz="1200" b="1" dirty="0"/>
                        <a:t> </a:t>
                      </a:r>
                      <a:r>
                        <a:rPr lang="en-US" sz="1200" b="1" dirty="0">
                          <a:solidFill>
                            <a:srgbClr val="C00000"/>
                          </a:solidFill>
                        </a:rPr>
                        <a:t>(allows us to turn the data burst filter back on)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DO.06.03.00 (April</a:t>
                      </a:r>
                      <a:r>
                        <a:rPr lang="en-US" sz="1200" b="1" i="0" u="none" strike="noStrike" baseline="0" dirty="0">
                          <a:solidFill>
                            <a:srgbClr val="000000"/>
                          </a:solidFill>
                          <a:effectLst/>
                          <a:latin typeface="+mn-lt"/>
                        </a:rPr>
                        <a:t> 2018</a:t>
                      </a:r>
                      <a:r>
                        <a:rPr lang="en-US" sz="1200" b="1" i="0" u="none" strike="noStrike" dirty="0">
                          <a:solidFill>
                            <a:srgbClr val="000000"/>
                          </a:solidFill>
                          <a:effectLst/>
                          <a:latin typeface="+mn-lt"/>
                        </a:rPr>
                        <a:t>) </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389723">
                <a:tc>
                  <a:txBody>
                    <a:bodyPr/>
                    <a:lstStyle/>
                    <a:p>
                      <a:pPr algn="ctr"/>
                      <a:r>
                        <a:rPr lang="en-US" sz="1200" b="1" dirty="0"/>
                        <a:t>3407 (flight)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t> GLM Background Image Metadata </a:t>
                      </a:r>
                      <a:r>
                        <a:rPr lang="en-US" sz="1200" b="1" dirty="0" err="1"/>
                        <a:t>doesn</a:t>
                      </a:r>
                      <a:r>
                        <a:rPr lang="mr-IN" sz="1200" b="1" dirty="0"/>
                        <a:t>’</a:t>
                      </a:r>
                      <a:r>
                        <a:rPr lang="en-US" sz="1200" b="1" dirty="0"/>
                        <a:t>t match PUG</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dk1"/>
                          </a:solidFill>
                          <a:effectLst/>
                          <a:latin typeface="+mn-lt"/>
                        </a:rPr>
                        <a:t>DO.07.00.00 </a:t>
                      </a:r>
                      <a:r>
                        <a:rPr lang="en-US" sz="1200" b="1" i="0" u="none" strike="noStrike" dirty="0">
                          <a:solidFill>
                            <a:srgbClr val="000000"/>
                          </a:solidFill>
                          <a:effectLst/>
                          <a:latin typeface="+mn-lt"/>
                        </a:rPr>
                        <a:t>(~ June 2018;</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all ADR</a:t>
                      </a:r>
                      <a:r>
                        <a:rPr lang="en-US" sz="1200" b="1" i="0" u="none" strike="noStrike" baseline="0" dirty="0">
                          <a:solidFill>
                            <a:srgbClr val="000000"/>
                          </a:solidFill>
                          <a:effectLst/>
                          <a:latin typeface="+mn-lt"/>
                        </a:rPr>
                        <a:t> inputs/analyses</a:t>
                      </a:r>
                      <a:r>
                        <a:rPr lang="en-US" sz="1200" b="1" i="0" u="none" strike="noStrike" dirty="0">
                          <a:solidFill>
                            <a:srgbClr val="000000"/>
                          </a:solidFill>
                          <a:effectLst/>
                          <a:latin typeface="+mn-lt"/>
                        </a:rPr>
                        <a:t> due </a:t>
                      </a:r>
                      <a:r>
                        <a:rPr lang="en-US" sz="1200" b="1" i="0" u="none" strike="noStrike" baseline="0" dirty="0">
                          <a:solidFill>
                            <a:srgbClr val="000000"/>
                          </a:solidFill>
                          <a:effectLst/>
                          <a:latin typeface="+mn-lt"/>
                        </a:rPr>
                        <a:t> by </a:t>
                      </a:r>
                      <a:r>
                        <a:rPr lang="en-US" sz="1200" b="1" i="0" u="none" strike="noStrike" dirty="0">
                          <a:solidFill>
                            <a:srgbClr val="000000"/>
                          </a:solidFill>
                          <a:effectLst/>
                          <a:latin typeface="+mn-lt"/>
                        </a:rPr>
                        <a:t>23 Mar 2018</a:t>
                      </a:r>
                      <a:r>
                        <a:rPr lang="en-US" sz="1200" b="1" i="0" u="none" strike="noStrike" baseline="0" dirty="0">
                          <a:solidFill>
                            <a:srgbClr val="000000"/>
                          </a:solidFill>
                          <a:effectLst/>
                          <a:latin typeface="+mn-lt"/>
                        </a:rPr>
                        <a:t> to meet this June 2018 date</a:t>
                      </a:r>
                      <a:r>
                        <a:rPr lang="en-US" sz="1200" b="1" i="0" u="none" strike="noStrike" dirty="0">
                          <a:solidFill>
                            <a:srgbClr val="000000"/>
                          </a:solidFill>
                          <a:effectLst/>
                          <a:latin typeface="+mn-lt"/>
                        </a:rPr>
                        <a:t>)</a:t>
                      </a:r>
                      <a:endParaRPr lang="en-US" sz="12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r h="389723">
                <a:tc>
                  <a:txBody>
                    <a:bodyPr/>
                    <a:lstStyle/>
                    <a:p>
                      <a:pPr algn="ctr"/>
                      <a:r>
                        <a:rPr lang="en-US" sz="1200" b="1" dirty="0"/>
                        <a:t>3561</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t>  Update GLM EFRC Algorithm to use updated CALINR format provided by </a:t>
                      </a:r>
                    </a:p>
                    <a:p>
                      <a:r>
                        <a:rPr lang="en-US" sz="1200" b="1" dirty="0"/>
                        <a:t>  GLM Flight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DO.07.00.00</a:t>
                      </a:r>
                      <a:endParaRPr lang="en-US" sz="12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389723">
                <a:tc>
                  <a:txBody>
                    <a:bodyPr/>
                    <a:lstStyle/>
                    <a:p>
                      <a:pPr algn="ctr"/>
                      <a:r>
                        <a:rPr lang="en-US" sz="1200" b="1" dirty="0"/>
                        <a:t>4371</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t> Incorrect GLM packet </a:t>
                      </a:r>
                      <a:r>
                        <a:rPr lang="en-US" sz="1200" b="1" dirty="0" err="1"/>
                        <a:t>usec</a:t>
                      </a:r>
                      <a:r>
                        <a:rPr lang="en-US" sz="1200" b="1" dirty="0"/>
                        <a:t> values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389723">
                <a:tc>
                  <a:txBody>
                    <a:bodyPr/>
                    <a:lstStyle/>
                    <a:p>
                      <a:pPr algn="ctr"/>
                      <a:r>
                        <a:rPr lang="en-US" sz="1200" b="1" dirty="0"/>
                        <a:t>4477</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t> GLM L2 LCFA product has ‘n/a’ for </a:t>
                      </a:r>
                      <a:r>
                        <a:rPr lang="en-US" sz="1200" b="1" dirty="0" err="1"/>
                        <a:t>production_data_source</a:t>
                      </a:r>
                      <a:endParaRPr lang="en-US" sz="1200" b="1"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DO.07.00.00</a:t>
                      </a:r>
                      <a:endParaRPr lang="en-US" sz="12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5"/>
                  </a:ext>
                </a:extLst>
              </a:tr>
              <a:tr h="389723">
                <a:tc>
                  <a:txBody>
                    <a:bodyPr/>
                    <a:lstStyle/>
                    <a:p>
                      <a:pPr algn="ctr"/>
                      <a:r>
                        <a:rPr lang="en-US" sz="1200" b="1" dirty="0">
                          <a:solidFill>
                            <a:srgbClr val="0000FF"/>
                          </a:solidFill>
                        </a:rPr>
                        <a:t>4507</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solidFill>
                            <a:srgbClr val="0000FF"/>
                          </a:solidFill>
                        </a:rPr>
                        <a:t> Use adjusted event times in Lightning L2+ product-ADR</a:t>
                      </a:r>
                      <a:r>
                        <a:rPr lang="en-US" sz="1200" b="1" baseline="0" dirty="0">
                          <a:solidFill>
                            <a:srgbClr val="0000FF"/>
                          </a:solidFill>
                        </a:rPr>
                        <a:t> 338 </a:t>
                      </a:r>
                      <a:r>
                        <a:rPr lang="en-US" sz="1000" b="1" baseline="0" dirty="0">
                          <a:solidFill>
                            <a:srgbClr val="0000FF"/>
                          </a:solidFill>
                        </a:rPr>
                        <a:t>(TOF &amp; associated)</a:t>
                      </a:r>
                      <a:endParaRPr lang="en-US" sz="1000" b="1"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FF"/>
                          </a:solidFill>
                          <a:effectLst/>
                          <a:latin typeface="+mn-lt"/>
                        </a:rPr>
                        <a:t>DO.07.00.00</a:t>
                      </a:r>
                      <a:endParaRPr lang="en-US" sz="1200"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6"/>
                  </a:ext>
                </a:extLst>
              </a:tr>
              <a:tr h="389723">
                <a:tc>
                  <a:txBody>
                    <a:bodyPr/>
                    <a:lstStyle/>
                    <a:p>
                      <a:pPr algn="ctr"/>
                      <a:r>
                        <a:rPr lang="en-US" sz="1200" b="1" dirty="0">
                          <a:solidFill>
                            <a:srgbClr val="0000FF"/>
                          </a:solidFill>
                        </a:rPr>
                        <a:t>4696</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solidFill>
                            <a:srgbClr val="0000FF"/>
                          </a:solidFill>
                        </a:rPr>
                        <a:t> Group and flash areas GLM</a:t>
                      </a:r>
                      <a:r>
                        <a:rPr lang="en-US" sz="1200" b="1" baseline="0" dirty="0">
                          <a:solidFill>
                            <a:srgbClr val="0000FF"/>
                          </a:solidFill>
                        </a:rPr>
                        <a:t> L2 - ADR 382 (</a:t>
                      </a:r>
                      <a:r>
                        <a:rPr lang="en-US" sz="1100" b="1" baseline="0" dirty="0">
                          <a:solidFill>
                            <a:srgbClr val="0000FF"/>
                          </a:solidFill>
                        </a:rPr>
                        <a:t>Discrepancy 20% between GS &amp; LM</a:t>
                      </a:r>
                      <a:r>
                        <a:rPr lang="en-US" sz="1200" b="1" baseline="0" dirty="0">
                          <a:solidFill>
                            <a:srgbClr val="0000FF"/>
                          </a:solidFill>
                        </a:rPr>
                        <a:t>)</a:t>
                      </a:r>
                      <a:endParaRPr lang="en-US" sz="1200" b="1"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FF"/>
                          </a:solidFill>
                          <a:effectLst/>
                          <a:latin typeface="+mn-lt"/>
                        </a:rPr>
                        <a:t>DO.07.00.00</a:t>
                      </a:r>
                      <a:endParaRPr lang="en-US" sz="1200"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7"/>
                  </a:ext>
                </a:extLst>
              </a:tr>
              <a:tr h="389723">
                <a:tc>
                  <a:txBody>
                    <a:bodyPr/>
                    <a:lstStyle/>
                    <a:p>
                      <a:pPr algn="ctr"/>
                      <a:r>
                        <a:rPr lang="en-US" sz="1200" b="1" dirty="0">
                          <a:solidFill>
                            <a:srgbClr val="0000FF"/>
                          </a:solidFill>
                        </a:rPr>
                        <a:t>4697 (flight)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solidFill>
                            <a:srgbClr val="0000FF"/>
                          </a:solidFill>
                        </a:rPr>
                        <a:t> Blooming Filter for GLM L2  (blooming from solar </a:t>
                      </a:r>
                      <a:r>
                        <a:rPr lang="en-US" sz="1200" b="1" dirty="0" err="1">
                          <a:solidFill>
                            <a:srgbClr val="0000FF"/>
                          </a:solidFill>
                        </a:rPr>
                        <a:t>instrusion</a:t>
                      </a:r>
                      <a:r>
                        <a:rPr lang="en-US" sz="1200" b="1" dirty="0">
                          <a:solidFill>
                            <a:srgbClr val="0000FF"/>
                          </a:solidFill>
                        </a:rPr>
                        <a:t> or glint)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a:solidFill>
                            <a:srgbClr val="0000FF"/>
                          </a:solidFill>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8"/>
                  </a:ext>
                </a:extLst>
              </a:tr>
              <a:tr h="389723">
                <a:tc>
                  <a:txBody>
                    <a:bodyPr/>
                    <a:lstStyle/>
                    <a:p>
                      <a:pPr algn="ctr"/>
                      <a:r>
                        <a:rPr lang="en-US" sz="1200" b="1" dirty="0">
                          <a:solidFill>
                            <a:srgbClr val="0000FF"/>
                          </a:solidFill>
                        </a:rPr>
                        <a:t>4705</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solidFill>
                            <a:srgbClr val="0000FF"/>
                          </a:solidFill>
                        </a:rPr>
                        <a:t> Time Order, GLM L2 </a:t>
                      </a:r>
                      <a:r>
                        <a:rPr lang="mr-IN" sz="1200" b="1" dirty="0">
                          <a:solidFill>
                            <a:srgbClr val="0000FF"/>
                          </a:solidFill>
                        </a:rPr>
                        <a:t>–</a:t>
                      </a:r>
                      <a:r>
                        <a:rPr lang="en-US" sz="1200" b="1" dirty="0">
                          <a:solidFill>
                            <a:srgbClr val="0000FF"/>
                          </a:solidFill>
                        </a:rPr>
                        <a:t> ADR 375</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a:solidFill>
                            <a:srgbClr val="0000FF"/>
                          </a:solidFill>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9"/>
                  </a:ext>
                </a:extLst>
              </a:tr>
              <a:tr h="389723">
                <a:tc>
                  <a:txBody>
                    <a:bodyPr/>
                    <a:lstStyle/>
                    <a:p>
                      <a:pPr algn="ctr"/>
                      <a:r>
                        <a:rPr lang="en-US" sz="1200" b="1" dirty="0">
                          <a:solidFill>
                            <a:schemeClr val="tx1"/>
                          </a:solidFill>
                        </a:rPr>
                        <a:t>4758</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 GLM Event Geolocation Does</a:t>
                      </a:r>
                      <a:r>
                        <a:rPr lang="en-US" sz="1200" b="1" baseline="0" dirty="0">
                          <a:solidFill>
                            <a:schemeClr val="tx1"/>
                          </a:solidFill>
                        </a:rPr>
                        <a:t> Not Match Vendor Results </a:t>
                      </a:r>
                      <a:r>
                        <a:rPr lang="mr-IN" sz="1200" b="1" baseline="0" dirty="0">
                          <a:solidFill>
                            <a:schemeClr val="tx1"/>
                          </a:solidFill>
                        </a:rPr>
                        <a:t>–</a:t>
                      </a:r>
                      <a:r>
                        <a:rPr lang="en-US" sz="1200" b="1" baseline="0" dirty="0">
                          <a:solidFill>
                            <a:schemeClr val="tx1"/>
                          </a:solidFill>
                        </a:rPr>
                        <a:t> ADR 373</a:t>
                      </a:r>
                      <a:endParaRPr lang="en-US" sz="1200" b="1" dirty="0">
                        <a:solidFill>
                          <a:schemeClr val="tx1"/>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 </a:t>
                      </a:r>
                      <a:r>
                        <a:rPr lang="en-US" sz="1200" b="1" dirty="0">
                          <a:solidFill>
                            <a:schemeClr val="tx1"/>
                          </a:solidFill>
                        </a:rPr>
                        <a:t>Algorithm</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7" name="Title 1"/>
          <p:cNvSpPr>
            <a:spLocks noGrp="1"/>
          </p:cNvSpPr>
          <p:nvPr>
            <p:ph type="title"/>
          </p:nvPr>
        </p:nvSpPr>
        <p:spPr>
          <a:xfrm>
            <a:off x="1371600" y="128337"/>
            <a:ext cx="6408821" cy="968626"/>
          </a:xfrm>
        </p:spPr>
        <p:txBody>
          <a:bodyPr/>
          <a:lstStyle/>
          <a:p>
            <a:r>
              <a:rPr lang="en-US" sz="2800" b="1" dirty="0"/>
              <a:t>WRs Needing Resolution for Full VAL</a:t>
            </a:r>
            <a:endParaRPr lang="en-US" sz="2800" dirty="0"/>
          </a:p>
        </p:txBody>
      </p:sp>
      <p:sp>
        <p:nvSpPr>
          <p:cNvPr id="5" name="TextBox 4"/>
          <p:cNvSpPr txBox="1"/>
          <p:nvPr/>
        </p:nvSpPr>
        <p:spPr>
          <a:xfrm>
            <a:off x="11004" y="6550223"/>
            <a:ext cx="8242658" cy="307777"/>
          </a:xfrm>
          <a:prstGeom prst="rect">
            <a:avLst/>
          </a:prstGeom>
          <a:noFill/>
        </p:spPr>
        <p:txBody>
          <a:bodyPr wrap="square" rtlCol="0">
            <a:spAutoFit/>
          </a:bodyPr>
          <a:lstStyle/>
          <a:p>
            <a:r>
              <a:rPr lang="en-US" sz="1400" dirty="0">
                <a:solidFill>
                  <a:schemeClr val="bg1"/>
                </a:solidFill>
              </a:rPr>
              <a:t>Items in blue text are considered more important.</a:t>
            </a:r>
          </a:p>
        </p:txBody>
      </p:sp>
    </p:spTree>
    <p:extLst>
      <p:ext uri="{BB962C8B-B14F-4D97-AF65-F5344CB8AC3E}">
        <p14:creationId xmlns:p14="http://schemas.microsoft.com/office/powerpoint/2010/main" val="331232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Review of Beta Maturity </a:t>
            </a:r>
          </a:p>
        </p:txBody>
      </p:sp>
      <p:sp>
        <p:nvSpPr>
          <p:cNvPr id="3" name="Text Placeholder 2"/>
          <p:cNvSpPr>
            <a:spLocks noGrp="1"/>
          </p:cNvSpPr>
          <p:nvPr>
            <p:ph type="body" idx="1"/>
          </p:nvPr>
        </p:nvSpPr>
        <p:spPr/>
        <p:txBody>
          <a:bodyPr/>
          <a:lstStyle/>
          <a:p>
            <a:r>
              <a:rPr lang="en-US" dirty="0"/>
              <a:t>GOES-16 GLM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3</a:t>
            </a:fld>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30</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1225238363"/>
              </p:ext>
            </p:extLst>
          </p:nvPr>
        </p:nvGraphicFramePr>
        <p:xfrm>
          <a:off x="589387" y="1512323"/>
          <a:ext cx="7973246" cy="4507477"/>
        </p:xfrm>
        <a:graphic>
          <a:graphicData uri="http://schemas.openxmlformats.org/drawingml/2006/table">
            <a:tbl>
              <a:tblPr>
                <a:tableStyleId>{5C22544A-7EE6-4342-B048-85BDC9FD1C3A}</a:tableStyleId>
              </a:tblPr>
              <a:tblGrid>
                <a:gridCol w="978889">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gridCol w="2117557">
                  <a:extLst>
                    <a:ext uri="{9D8B030D-6E8A-4147-A177-3AD203B41FA5}">
                      <a16:colId xmlns:a16="http://schemas.microsoft.com/office/drawing/2014/main" val="20002"/>
                    </a:ext>
                  </a:extLst>
                </a:gridCol>
              </a:tblGrid>
              <a:tr h="357918">
                <a:tc>
                  <a:txBody>
                    <a:bodyPr/>
                    <a:lstStyle/>
                    <a:p>
                      <a:pPr algn="ctr" fontAlgn="ctr"/>
                      <a:r>
                        <a:rPr lang="en-US" sz="1200" b="1" i="0" u="none" strike="noStrike" dirty="0">
                          <a:solidFill>
                            <a:schemeClr val="bg1"/>
                          </a:solidFill>
                          <a:effectLst/>
                          <a:latin typeface="+mn-lt"/>
                        </a:rPr>
                        <a:t>WR</a:t>
                      </a:r>
                    </a:p>
                    <a:p>
                      <a:pPr algn="ctr" fontAlgn="ctr"/>
                      <a:r>
                        <a:rPr lang="en-US" sz="1200" b="1" i="0" u="none" strike="noStrike" dirty="0">
                          <a:solidFill>
                            <a:schemeClr val="bg1"/>
                          </a:solidFill>
                          <a:effectLst/>
                          <a:latin typeface="+mn-lt"/>
                        </a:rPr>
                        <a:t>(or ADR)</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Title</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Build</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89723">
                <a:tc>
                  <a:txBody>
                    <a:bodyPr/>
                    <a:lstStyle/>
                    <a:p>
                      <a:pPr algn="ctr"/>
                      <a:r>
                        <a:rPr lang="en-US" sz="1200" b="1" dirty="0"/>
                        <a:t>5016</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t> GLM Coastline algorithm falls behind, BG</a:t>
                      </a:r>
                      <a:r>
                        <a:rPr lang="en-US" sz="1200" b="1" baseline="0" dirty="0"/>
                        <a:t> images are missed</a:t>
                      </a:r>
                      <a:endParaRPr lang="en-US" sz="1200" b="1"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DO.07.00.00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389723">
                <a:tc>
                  <a:txBody>
                    <a:bodyPr/>
                    <a:lstStyle/>
                    <a:p>
                      <a:pPr algn="ctr"/>
                      <a:r>
                        <a:rPr lang="en-US" sz="1200" b="1" dirty="0">
                          <a:solidFill>
                            <a:srgbClr val="0000FF"/>
                          </a:solidFill>
                        </a:rPr>
                        <a:t>5232</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solidFill>
                            <a:srgbClr val="0000FF"/>
                          </a:solidFill>
                        </a:rPr>
                        <a:t> GLM Clustering Errors </a:t>
                      </a:r>
                      <a:r>
                        <a:rPr lang="mr-IN" sz="1200" b="1" dirty="0">
                          <a:solidFill>
                            <a:srgbClr val="0000FF"/>
                          </a:solidFill>
                        </a:rPr>
                        <a:t>–</a:t>
                      </a:r>
                      <a:r>
                        <a:rPr lang="en-US" sz="1200" b="1" dirty="0">
                          <a:solidFill>
                            <a:srgbClr val="0000FF"/>
                          </a:solidFill>
                        </a:rPr>
                        <a:t> ADR 460 </a:t>
                      </a:r>
                      <a:r>
                        <a:rPr lang="mr-IN" sz="1200" b="1" dirty="0">
                          <a:solidFill>
                            <a:srgbClr val="0000FF"/>
                          </a:solidFill>
                        </a:rPr>
                        <a:t>–</a:t>
                      </a:r>
                      <a:r>
                        <a:rPr lang="en-US" sz="1200" b="1" dirty="0">
                          <a:solidFill>
                            <a:srgbClr val="0000FF"/>
                          </a:solidFill>
                        </a:rPr>
                        <a:t> PRO Release Type 2 (flash splitting)</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FF"/>
                          </a:solidFill>
                          <a:effectLst/>
                          <a:latin typeface="+mn-lt"/>
                        </a:rPr>
                        <a:t>Algorithm (not closed per CQ)</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89723">
                <a:tc>
                  <a:txBody>
                    <a:bodyPr/>
                    <a:lstStyle/>
                    <a:p>
                      <a:pPr algn="ctr"/>
                      <a:r>
                        <a:rPr lang="en-US" sz="1200" b="1" dirty="0"/>
                        <a:t>5244</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t> Non ABI instruments metadata contain non-</a:t>
                      </a:r>
                      <a:r>
                        <a:rPr lang="en-US" sz="1200" b="1" dirty="0" err="1"/>
                        <a:t>ascii</a:t>
                      </a:r>
                      <a:r>
                        <a:rPr lang="en-US" sz="1200" b="1" dirty="0"/>
                        <a:t> quote marks </a:t>
                      </a:r>
                      <a:r>
                        <a:rPr lang="mr-IN" sz="1200" b="1" dirty="0"/>
                        <a:t>–</a:t>
                      </a:r>
                      <a:r>
                        <a:rPr lang="en-US" sz="1200" b="1" dirty="0"/>
                        <a:t> PRO </a:t>
                      </a:r>
                      <a:r>
                        <a:rPr lang="en-US" sz="1200" b="1" dirty="0" err="1"/>
                        <a:t>Rel</a:t>
                      </a:r>
                      <a:r>
                        <a:rPr lang="en-US" sz="1200" b="1" dirty="0"/>
                        <a:t>  </a:t>
                      </a:r>
                    </a:p>
                    <a:p>
                      <a:r>
                        <a:rPr lang="en-US" sz="1200" b="1" dirty="0"/>
                        <a:t> Type 1</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389723">
                <a:tc>
                  <a:txBody>
                    <a:bodyPr/>
                    <a:lstStyle/>
                    <a:p>
                      <a:pPr algn="ctr"/>
                      <a:r>
                        <a:rPr lang="en-US" sz="1200" b="1" dirty="0">
                          <a:solidFill>
                            <a:srgbClr val="0000FF"/>
                          </a:solidFill>
                        </a:rPr>
                        <a:t>5426</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solidFill>
                            <a:srgbClr val="0000FF"/>
                          </a:solidFill>
                        </a:rPr>
                        <a:t> GLM L1b Overshoot and Second Level Issues </a:t>
                      </a:r>
                      <a:r>
                        <a:rPr lang="mr-IN" sz="1200" b="1" dirty="0">
                          <a:solidFill>
                            <a:srgbClr val="0000FF"/>
                          </a:solidFill>
                        </a:rPr>
                        <a:t>–</a:t>
                      </a:r>
                      <a:r>
                        <a:rPr lang="en-US" sz="1200" b="1" dirty="0">
                          <a:solidFill>
                            <a:srgbClr val="0000FF"/>
                          </a:solidFill>
                        </a:rPr>
                        <a:t> ADR 502 PRO Release Type 1</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C00000"/>
                          </a:solidFill>
                          <a:effectLst/>
                          <a:latin typeface="+mn-lt"/>
                        </a:rPr>
                        <a:t>(went</a:t>
                      </a:r>
                      <a:r>
                        <a:rPr lang="en-US" sz="1200" b="1" i="0" u="none" strike="noStrike" baseline="0" dirty="0">
                          <a:solidFill>
                            <a:srgbClr val="C00000"/>
                          </a:solidFill>
                          <a:effectLst/>
                          <a:latin typeface="+mn-lt"/>
                        </a:rPr>
                        <a:t> live 1/10/18 </a:t>
                      </a:r>
                      <a:r>
                        <a:rPr lang="mr-IN" sz="1200" b="1" i="0" u="none" strike="noStrike" baseline="0" dirty="0">
                          <a:solidFill>
                            <a:srgbClr val="C00000"/>
                          </a:solidFill>
                          <a:effectLst/>
                          <a:latin typeface="+mn-lt"/>
                        </a:rPr>
                        <a:t>–</a:t>
                      </a:r>
                      <a:r>
                        <a:rPr lang="en-US" sz="1200" b="1" i="0" u="none" strike="noStrike" baseline="0" dirty="0">
                          <a:solidFill>
                            <a:srgbClr val="C00000"/>
                          </a:solidFill>
                          <a:effectLst/>
                          <a:latin typeface="+mn-lt"/>
                        </a:rPr>
                        <a:t> 21:46 UTC in PR06.05.00 but to be verified)</a:t>
                      </a:r>
                      <a:endParaRPr lang="en-US" sz="1200" b="1" i="0" u="none" strike="noStrike" dirty="0">
                        <a:solidFill>
                          <a:srgbClr val="C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389723">
                <a:tc>
                  <a:txBody>
                    <a:bodyPr/>
                    <a:lstStyle/>
                    <a:p>
                      <a:pPr algn="ctr"/>
                      <a:r>
                        <a:rPr lang="en-US" sz="1200" b="1" dirty="0">
                          <a:solidFill>
                            <a:schemeClr val="tx1"/>
                          </a:solidFill>
                        </a:rPr>
                        <a:t>5480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solidFill>
                            <a:schemeClr val="tx1"/>
                          </a:solidFill>
                        </a:rPr>
                        <a:t> GLM Lightning</a:t>
                      </a:r>
                      <a:r>
                        <a:rPr lang="en-US" sz="1200" b="1" baseline="0" dirty="0">
                          <a:solidFill>
                            <a:schemeClr val="tx1"/>
                          </a:solidFill>
                        </a:rPr>
                        <a:t> L2 Radiation filter threshold - ADR 519 (just an enhancement</a:t>
                      </a:r>
                    </a:p>
                    <a:p>
                      <a:r>
                        <a:rPr lang="en-US" sz="1200" b="1" baseline="0" dirty="0">
                          <a:solidFill>
                            <a:schemeClr val="tx1"/>
                          </a:solidFill>
                        </a:rPr>
                        <a:t> to WR 4762 regarding radiation dots removal)</a:t>
                      </a:r>
                      <a:endParaRPr lang="en-US" sz="1200" b="1" dirty="0">
                        <a:solidFill>
                          <a:schemeClr val="tx1"/>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5"/>
                  </a:ext>
                </a:extLst>
              </a:tr>
              <a:tr h="389723">
                <a:tc>
                  <a:txBody>
                    <a:bodyPr/>
                    <a:lstStyle/>
                    <a:p>
                      <a:pPr algn="ctr"/>
                      <a:r>
                        <a:rPr lang="en-US" sz="1200" b="1" dirty="0">
                          <a:solidFill>
                            <a:schemeClr val="tx1"/>
                          </a:solidFill>
                        </a:rPr>
                        <a:t>5481</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solidFill>
                            <a:schemeClr val="tx1"/>
                          </a:solidFill>
                        </a:rPr>
                        <a:t> GLM L1b update to CDRL 80 Rev G </a:t>
                      </a:r>
                      <a:r>
                        <a:rPr lang="mr-IN" sz="1200" b="1" dirty="0">
                          <a:solidFill>
                            <a:schemeClr val="tx1"/>
                          </a:solidFill>
                        </a:rPr>
                        <a:t>–</a:t>
                      </a:r>
                      <a:r>
                        <a:rPr lang="en-US" sz="1200" b="1" dirty="0">
                          <a:solidFill>
                            <a:schemeClr val="tx1"/>
                          </a:solidFill>
                        </a:rPr>
                        <a:t> ADR 520 (this is just a book-keeping</a:t>
                      </a:r>
                    </a:p>
                    <a:p>
                      <a:r>
                        <a:rPr lang="en-US" sz="1200" b="1" dirty="0">
                          <a:solidFill>
                            <a:schemeClr val="tx1"/>
                          </a:solidFill>
                        </a:rPr>
                        <a:t> update to the CDRL with no expected code</a:t>
                      </a:r>
                      <a:r>
                        <a:rPr lang="en-US" sz="1200" b="1" baseline="0" dirty="0">
                          <a:solidFill>
                            <a:schemeClr val="tx1"/>
                          </a:solidFill>
                        </a:rPr>
                        <a:t> changes)</a:t>
                      </a:r>
                      <a:endParaRPr lang="en-US" sz="1200" b="1" dirty="0">
                        <a:solidFill>
                          <a:schemeClr val="tx1"/>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6"/>
                  </a:ext>
                </a:extLst>
              </a:tr>
              <a:tr h="389723">
                <a:tc>
                  <a:txBody>
                    <a:bodyPr/>
                    <a:lstStyle/>
                    <a:p>
                      <a:pPr algn="ctr"/>
                      <a:r>
                        <a:rPr lang="en-US" sz="1200" b="1" dirty="0">
                          <a:solidFill>
                            <a:srgbClr val="0000FF"/>
                          </a:solidFill>
                        </a:rPr>
                        <a:t>5525</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solidFill>
                            <a:srgbClr val="0000FF"/>
                          </a:solidFill>
                        </a:rPr>
                        <a:t> Orphan and childless events and groups in GLM L2 </a:t>
                      </a:r>
                      <a:r>
                        <a:rPr lang="mr-IN" sz="1200" b="1" dirty="0">
                          <a:solidFill>
                            <a:srgbClr val="0000FF"/>
                          </a:solidFill>
                        </a:rPr>
                        <a:t>–</a:t>
                      </a:r>
                      <a:r>
                        <a:rPr lang="en-US" sz="1200" b="1" dirty="0">
                          <a:solidFill>
                            <a:srgbClr val="0000FF"/>
                          </a:solidFill>
                        </a:rPr>
                        <a:t> ADR 376</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FF"/>
                          </a:solidFill>
                          <a:effectLst/>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7"/>
                  </a:ext>
                </a:extLst>
              </a:tr>
              <a:tr h="389723">
                <a:tc>
                  <a:txBody>
                    <a:bodyPr/>
                    <a:lstStyle/>
                    <a:p>
                      <a:pPr algn="ctr"/>
                      <a:r>
                        <a:rPr lang="en-US" sz="1200" b="1" dirty="0"/>
                        <a:t>5545</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t> GLM</a:t>
                      </a:r>
                      <a:r>
                        <a:rPr lang="en-US" sz="1200" b="1" baseline="0" dirty="0"/>
                        <a:t> L1b LUT Update for East </a:t>
                      </a:r>
                      <a:r>
                        <a:rPr lang="mr-IN" sz="1200" b="1" baseline="0" dirty="0"/>
                        <a:t>–</a:t>
                      </a:r>
                      <a:r>
                        <a:rPr lang="en-US" sz="1200" b="1" baseline="0" dirty="0"/>
                        <a:t> ADR 538 PRO Type </a:t>
                      </a:r>
                      <a:r>
                        <a:rPr lang="en-US" sz="1200" b="1" baseline="0" dirty="0" err="1"/>
                        <a:t>Rel</a:t>
                      </a:r>
                      <a:r>
                        <a:rPr lang="en-US" sz="1200" b="1" baseline="0" dirty="0"/>
                        <a:t> 1</a:t>
                      </a:r>
                      <a:r>
                        <a:rPr lang="en-US" sz="1200" b="1" baseline="0" dirty="0">
                          <a:solidFill>
                            <a:srgbClr val="C00000"/>
                          </a:solidFill>
                        </a:rPr>
                        <a:t> (turns off data</a:t>
                      </a:r>
                    </a:p>
                    <a:p>
                      <a:r>
                        <a:rPr lang="en-US" sz="1200" b="1" baseline="0" dirty="0">
                          <a:solidFill>
                            <a:srgbClr val="C00000"/>
                          </a:solidFill>
                        </a:rPr>
                        <a:t> burst filter to avoid crashes that produced empty GLM files. Also Includes</a:t>
                      </a:r>
                    </a:p>
                    <a:p>
                      <a:r>
                        <a:rPr lang="en-US" sz="1200" b="1" baseline="0" dirty="0">
                          <a:solidFill>
                            <a:srgbClr val="C00000"/>
                          </a:solidFill>
                        </a:rPr>
                        <a:t> update to spot amplification and contrast leakage GS parameters.</a:t>
                      </a:r>
                      <a:endParaRPr lang="en-US" sz="1200" b="1" dirty="0">
                        <a:solidFill>
                          <a:srgbClr val="C00000"/>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C00000"/>
                          </a:solidFill>
                          <a:effectLst/>
                          <a:latin typeface="+mn-lt"/>
                        </a:rPr>
                        <a:t>(went</a:t>
                      </a:r>
                      <a:r>
                        <a:rPr lang="en-US" sz="1200" b="1" i="0" u="none" strike="noStrike" baseline="0" dirty="0">
                          <a:solidFill>
                            <a:srgbClr val="C00000"/>
                          </a:solidFill>
                          <a:effectLst/>
                          <a:latin typeface="+mn-lt"/>
                        </a:rPr>
                        <a:t> live 12/15/17 </a:t>
                      </a:r>
                      <a:r>
                        <a:rPr lang="mr-IN" sz="1200" b="1" i="0" u="none" strike="noStrike" baseline="0" dirty="0">
                          <a:solidFill>
                            <a:srgbClr val="C00000"/>
                          </a:solidFill>
                          <a:effectLst/>
                          <a:latin typeface="+mn-lt"/>
                        </a:rPr>
                        <a:t>–</a:t>
                      </a:r>
                      <a:r>
                        <a:rPr lang="en-US" sz="1200" b="1" i="0" u="none" strike="noStrike" baseline="0" dirty="0">
                          <a:solidFill>
                            <a:srgbClr val="C00000"/>
                          </a:solidFill>
                          <a:effectLst/>
                          <a:latin typeface="+mn-lt"/>
                        </a:rPr>
                        <a:t> 15:10 UTC in PR06.02.03 but to be verified)</a:t>
                      </a:r>
                      <a:endParaRPr lang="en-US" sz="1200" b="1" i="0" u="none" strike="noStrike" dirty="0">
                        <a:solidFill>
                          <a:srgbClr val="C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8"/>
                  </a:ext>
                </a:extLst>
              </a:tr>
              <a:tr h="389723">
                <a:tc>
                  <a:txBody>
                    <a:bodyPr/>
                    <a:lstStyle/>
                    <a:p>
                      <a:pPr algn="ctr"/>
                      <a:r>
                        <a:rPr lang="en-US" sz="1200" b="1" dirty="0"/>
                        <a:t>5570 (flight)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solidFill>
                            <a:srgbClr val="C00000"/>
                          </a:solidFill>
                        </a:rPr>
                        <a:t> </a:t>
                      </a:r>
                      <a:r>
                        <a:rPr lang="en-US" sz="1200" b="1" dirty="0">
                          <a:solidFill>
                            <a:schemeClr val="tx1"/>
                          </a:solidFill>
                        </a:rPr>
                        <a:t>Eliminate</a:t>
                      </a:r>
                      <a:r>
                        <a:rPr lang="en-US" sz="1200" b="1" baseline="0" dirty="0">
                          <a:solidFill>
                            <a:schemeClr val="tx1"/>
                          </a:solidFill>
                        </a:rPr>
                        <a:t> GLM L1b dependency on APIDs  384 and 385 </a:t>
                      </a:r>
                      <a:r>
                        <a:rPr lang="mr-IN" sz="1200" b="1" baseline="0" dirty="0">
                          <a:solidFill>
                            <a:schemeClr val="tx1"/>
                          </a:solidFill>
                        </a:rPr>
                        <a:t>–</a:t>
                      </a:r>
                      <a:r>
                        <a:rPr lang="en-US" sz="1200" b="1" baseline="0" dirty="0">
                          <a:solidFill>
                            <a:schemeClr val="tx1"/>
                          </a:solidFill>
                        </a:rPr>
                        <a:t> ADR 549</a:t>
                      </a:r>
                      <a:endParaRPr lang="en-US" sz="1200" b="1" dirty="0">
                        <a:solidFill>
                          <a:srgbClr val="C00000"/>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C00000"/>
                          </a:solidFill>
                          <a:effectLst/>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9"/>
                  </a:ext>
                </a:extLst>
              </a:tr>
              <a:tr h="463637">
                <a:tc>
                  <a:txBody>
                    <a:bodyPr/>
                    <a:lstStyle/>
                    <a:p>
                      <a:pPr algn="ctr"/>
                      <a:r>
                        <a:rPr lang="en-US" sz="1200" b="1" dirty="0">
                          <a:solidFill>
                            <a:srgbClr val="0000FF"/>
                          </a:solidFill>
                        </a:rPr>
                        <a:t>(ADR 204 )</a:t>
                      </a:r>
                      <a:r>
                        <a:rPr lang="en-US" sz="1200" b="1" baseline="0" dirty="0">
                          <a:solidFill>
                            <a:srgbClr val="0000FF"/>
                          </a:solidFill>
                        </a:rPr>
                        <a:t> </a:t>
                      </a:r>
                      <a:endParaRPr lang="en-US" sz="1200" b="1"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dirty="0">
                          <a:solidFill>
                            <a:srgbClr val="0000FF"/>
                          </a:solidFill>
                        </a:rPr>
                        <a:t> </a:t>
                      </a:r>
                      <a:r>
                        <a:rPr lang="en-US" sz="1200" dirty="0">
                          <a:solidFill>
                            <a:srgbClr val="0000FF"/>
                          </a:solidFill>
                        </a:rPr>
                        <a:t>“_</a:t>
                      </a:r>
                      <a:r>
                        <a:rPr lang="en-US" sz="1200" b="1" dirty="0">
                          <a:solidFill>
                            <a:srgbClr val="0000FF"/>
                          </a:solidFill>
                        </a:rPr>
                        <a:t>unsigned</a:t>
                      </a:r>
                      <a:r>
                        <a:rPr lang="en-US" sz="1200" b="1" baseline="0" dirty="0">
                          <a:solidFill>
                            <a:srgbClr val="0000FF"/>
                          </a:solidFill>
                        </a:rPr>
                        <a:t> integer” issue for multiple instruments (swallowed ADR 384 &amp; </a:t>
                      </a:r>
                    </a:p>
                    <a:p>
                      <a:r>
                        <a:rPr lang="en-US" sz="1200" b="1" baseline="0" dirty="0">
                          <a:solidFill>
                            <a:srgbClr val="0000FF"/>
                          </a:solidFill>
                        </a:rPr>
                        <a:t>  its WR 5170 regarding negative flash areas)</a:t>
                      </a:r>
                      <a:endParaRPr lang="en-US" sz="1200" b="1"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FF"/>
                          </a:solidFill>
                          <a:effectLst/>
                          <a:latin typeface="+mn-lt"/>
                        </a:rPr>
                        <a:t>DO.07.00.00 pilot</a:t>
                      </a:r>
                      <a:r>
                        <a:rPr lang="en-US" sz="1200" b="1" i="0" u="none" strike="noStrike" baseline="0" dirty="0">
                          <a:solidFill>
                            <a:srgbClr val="0000FF"/>
                          </a:solidFill>
                          <a:effectLst/>
                          <a:latin typeface="+mn-lt"/>
                        </a:rPr>
                        <a:t> project for EXIS (ADR355/WR4598)</a:t>
                      </a:r>
                      <a:endParaRPr lang="en-US" sz="1200" b="1" i="0" u="none" strike="noStrike" dirty="0">
                        <a:solidFill>
                          <a:srgbClr val="0000FF"/>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0"/>
                  </a:ext>
                </a:extLst>
              </a:tr>
            </a:tbl>
          </a:graphicData>
        </a:graphic>
      </p:graphicFrame>
      <p:sp>
        <p:nvSpPr>
          <p:cNvPr id="7" name="Title 1"/>
          <p:cNvSpPr>
            <a:spLocks noGrp="1"/>
          </p:cNvSpPr>
          <p:nvPr>
            <p:ph type="title"/>
          </p:nvPr>
        </p:nvSpPr>
        <p:spPr>
          <a:xfrm>
            <a:off x="1371600" y="128337"/>
            <a:ext cx="6408821" cy="968626"/>
          </a:xfrm>
        </p:spPr>
        <p:txBody>
          <a:bodyPr/>
          <a:lstStyle/>
          <a:p>
            <a:r>
              <a:rPr lang="en-US" sz="2400" b="1" dirty="0"/>
              <a:t>WRs Needing Resolution for Full VAL </a:t>
            </a:r>
            <a:r>
              <a:rPr lang="en-US" sz="2000" dirty="0"/>
              <a:t>(cont.)</a:t>
            </a:r>
          </a:p>
        </p:txBody>
      </p:sp>
      <p:sp>
        <p:nvSpPr>
          <p:cNvPr id="5" name="TextBox 4"/>
          <p:cNvSpPr txBox="1"/>
          <p:nvPr/>
        </p:nvSpPr>
        <p:spPr>
          <a:xfrm>
            <a:off x="11004" y="6550223"/>
            <a:ext cx="3875196" cy="307777"/>
          </a:xfrm>
          <a:prstGeom prst="rect">
            <a:avLst/>
          </a:prstGeom>
          <a:noFill/>
        </p:spPr>
        <p:txBody>
          <a:bodyPr wrap="square" rtlCol="0">
            <a:spAutoFit/>
          </a:bodyPr>
          <a:lstStyle/>
          <a:p>
            <a:r>
              <a:rPr lang="en-US" sz="1400" dirty="0">
                <a:solidFill>
                  <a:schemeClr val="bg1"/>
                </a:solidFill>
              </a:rPr>
              <a:t>Items in blue text are considered more important</a:t>
            </a:r>
            <a:r>
              <a:rPr lang="en-US" sz="1400">
                <a:solidFill>
                  <a:schemeClr val="bg1"/>
                </a:solidFill>
              </a:rPr>
              <a:t>.  </a:t>
            </a:r>
            <a:endParaRPr lang="en-US" sz="1000" dirty="0">
              <a:solidFill>
                <a:srgbClr val="FFFF00"/>
              </a:solidFill>
            </a:endParaRPr>
          </a:p>
        </p:txBody>
      </p:sp>
    </p:spTree>
    <p:extLst>
      <p:ext uri="{BB962C8B-B14F-4D97-AF65-F5344CB8AC3E}">
        <p14:creationId xmlns:p14="http://schemas.microsoft.com/office/powerpoint/2010/main" val="504345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31</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7141214"/>
              </p:ext>
            </p:extLst>
          </p:nvPr>
        </p:nvGraphicFramePr>
        <p:xfrm>
          <a:off x="589387" y="1219200"/>
          <a:ext cx="7973246" cy="3882494"/>
        </p:xfrm>
        <a:graphic>
          <a:graphicData uri="http://schemas.openxmlformats.org/drawingml/2006/table">
            <a:tbl>
              <a:tblPr>
                <a:tableStyleId>{5C22544A-7EE6-4342-B048-85BDC9FD1C3A}</a:tableStyleId>
              </a:tblPr>
              <a:tblGrid>
                <a:gridCol w="978889">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gridCol w="2117557">
                  <a:extLst>
                    <a:ext uri="{9D8B030D-6E8A-4147-A177-3AD203B41FA5}">
                      <a16:colId xmlns:a16="http://schemas.microsoft.com/office/drawing/2014/main" val="20002"/>
                    </a:ext>
                  </a:extLst>
                </a:gridCol>
              </a:tblGrid>
              <a:tr h="357918">
                <a:tc>
                  <a:txBody>
                    <a:bodyPr/>
                    <a:lstStyle/>
                    <a:p>
                      <a:pPr algn="ctr" fontAlgn="ctr"/>
                      <a:r>
                        <a:rPr lang="en-US" sz="1200" b="1" i="0" u="none" strike="noStrike" dirty="0">
                          <a:solidFill>
                            <a:schemeClr val="bg1"/>
                          </a:solidFill>
                          <a:effectLst/>
                          <a:latin typeface="+mn-lt"/>
                        </a:rPr>
                        <a:t>Action</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Title</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Desired Implementation</a:t>
                      </a:r>
                      <a:r>
                        <a:rPr lang="en-US" sz="1200" b="1" i="0" u="none" strike="noStrike" baseline="0" dirty="0">
                          <a:solidFill>
                            <a:schemeClr val="bg1"/>
                          </a:solidFill>
                          <a:effectLst/>
                          <a:latin typeface="+mn-lt"/>
                        </a:rPr>
                        <a:t> </a:t>
                      </a:r>
                    </a:p>
                    <a:p>
                      <a:pPr algn="ctr" fontAlgn="ctr"/>
                      <a:r>
                        <a:rPr lang="en-US" sz="1200" b="1" i="0" u="none" strike="noStrike" baseline="0" dirty="0">
                          <a:solidFill>
                            <a:schemeClr val="bg1"/>
                          </a:solidFill>
                          <a:effectLst/>
                          <a:latin typeface="+mn-lt"/>
                        </a:rPr>
                        <a:t>Date into OE</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63637">
                <a:tc>
                  <a:txBody>
                    <a:bodyPr/>
                    <a:lstStyle/>
                    <a:p>
                      <a:pPr algn="ctr"/>
                      <a:r>
                        <a:rPr lang="en-US" sz="1200" b="1" dirty="0">
                          <a:solidFill>
                            <a:srgbClr val="0000FF"/>
                          </a:solidFill>
                        </a:rPr>
                        <a:t>Complete</a:t>
                      </a:r>
                      <a:r>
                        <a:rPr lang="en-US" sz="1200" b="1" baseline="0" dirty="0">
                          <a:solidFill>
                            <a:srgbClr val="0000FF"/>
                          </a:solidFill>
                        </a:rPr>
                        <a:t> PR.06.05</a:t>
                      </a:r>
                      <a:endParaRPr lang="en-US" sz="1200" b="1"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dirty="0">
                          <a:solidFill>
                            <a:srgbClr val="0000FF"/>
                          </a:solidFill>
                        </a:rPr>
                        <a:t> </a:t>
                      </a:r>
                      <a:r>
                        <a:rPr lang="en-US" sz="1200" b="1" dirty="0">
                          <a:solidFill>
                            <a:srgbClr val="0000FF"/>
                          </a:solidFill>
                        </a:rPr>
                        <a:t>SOLAR</a:t>
                      </a:r>
                      <a:r>
                        <a:rPr lang="en-US" sz="1200" b="1" baseline="0" dirty="0">
                          <a:solidFill>
                            <a:srgbClr val="0000FF"/>
                          </a:solidFill>
                        </a:rPr>
                        <a:t> GLINT BOX </a:t>
                      </a:r>
                      <a:endParaRPr lang="en-US" sz="1200" b="1"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FF"/>
                          </a:solidFill>
                          <a:effectLst/>
                          <a:latin typeface="+mn-lt"/>
                        </a:rPr>
                        <a:t>≧1</a:t>
                      </a:r>
                      <a:r>
                        <a:rPr lang="en-US" sz="1200" b="1" i="0" u="none" strike="noStrike" baseline="0" dirty="0">
                          <a:solidFill>
                            <a:srgbClr val="0000FF"/>
                          </a:solidFill>
                          <a:effectLst/>
                          <a:latin typeface="+mn-lt"/>
                        </a:rPr>
                        <a:t> month prior to PS-PVR FULL</a:t>
                      </a:r>
                      <a:endParaRPr lang="en-US" sz="1200"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463637">
                <a:tc>
                  <a:txBody>
                    <a:bodyPr/>
                    <a:lstStyle/>
                    <a:p>
                      <a:pPr algn="ctr"/>
                      <a:r>
                        <a:rPr lang="en-US" sz="1200" b="1" dirty="0">
                          <a:solidFill>
                            <a:srgbClr val="0000FF"/>
                          </a:solidFill>
                        </a:rPr>
                        <a:t>New ADR(s)</a:t>
                      </a:r>
                    </a:p>
                    <a:p>
                      <a:pPr algn="ctr"/>
                      <a:r>
                        <a:rPr lang="en-US" sz="1200" b="1" dirty="0">
                          <a:solidFill>
                            <a:srgbClr val="0000FF"/>
                          </a:solidFill>
                        </a:rPr>
                        <a:t>needed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1200" b="1" dirty="0">
                          <a:solidFill>
                            <a:srgbClr val="0000FF"/>
                          </a:solidFill>
                        </a:rPr>
                        <a:t> FURTHER REDUCE FALSE EVENTS (Update following filters: CCD Frame</a:t>
                      </a:r>
                    </a:p>
                    <a:p>
                      <a:r>
                        <a:rPr lang="en-US" sz="1200" b="1" dirty="0">
                          <a:solidFill>
                            <a:srgbClr val="0000FF"/>
                          </a:solidFill>
                        </a:rPr>
                        <a:t> Transfer, Data Formatter Burst, Glint, 2</a:t>
                      </a:r>
                      <a:r>
                        <a:rPr lang="en-US" sz="1200" b="1" baseline="30000" dirty="0">
                          <a:solidFill>
                            <a:srgbClr val="0000FF"/>
                          </a:solidFill>
                        </a:rPr>
                        <a:t>nd</a:t>
                      </a:r>
                      <a:r>
                        <a:rPr lang="en-US" sz="1200" b="1" baseline="0" dirty="0">
                          <a:solidFill>
                            <a:srgbClr val="0000FF"/>
                          </a:solidFill>
                        </a:rPr>
                        <a:t> Level Threshold, Coherency, </a:t>
                      </a:r>
                    </a:p>
                    <a:p>
                      <a:r>
                        <a:rPr lang="en-US" sz="1200" b="1" baseline="0" dirty="0">
                          <a:solidFill>
                            <a:srgbClr val="0000FF"/>
                          </a:solidFill>
                        </a:rPr>
                        <a:t> Contrast Leakage Jitter, L2)</a:t>
                      </a:r>
                      <a:endParaRPr lang="en-US" sz="1200" b="1"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FF"/>
                          </a:solidFill>
                          <a:effectLst/>
                          <a:latin typeface="+mn-lt"/>
                        </a:rPr>
                        <a:t>≧1</a:t>
                      </a:r>
                      <a:r>
                        <a:rPr lang="en-US" sz="1200" b="1" i="0" u="none" strike="noStrike" baseline="0" dirty="0">
                          <a:solidFill>
                            <a:srgbClr val="0000FF"/>
                          </a:solidFill>
                          <a:effectLst/>
                          <a:latin typeface="+mn-lt"/>
                        </a:rPr>
                        <a:t> month prior to PS-PVR FULL</a:t>
                      </a:r>
                      <a:endParaRPr lang="en-US" sz="1200"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r h="463637">
                <a:tc>
                  <a:txBody>
                    <a:bodyPr/>
                    <a:lstStyle/>
                    <a:p>
                      <a:pPr algn="ctr"/>
                      <a:r>
                        <a:rPr lang="en-US" sz="1200" b="1" dirty="0">
                          <a:solidFill>
                            <a:srgbClr val="0000FF"/>
                          </a:solidFill>
                        </a:rPr>
                        <a:t>ADR 461 </a:t>
                      </a:r>
                    </a:p>
                    <a:p>
                      <a:pPr algn="ctr"/>
                      <a:r>
                        <a:rPr lang="en-US" sz="1200" b="1" dirty="0">
                          <a:solidFill>
                            <a:srgbClr val="0000FF"/>
                          </a:solidFill>
                        </a:rPr>
                        <a:t>(on hold)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FF"/>
                          </a:solidFill>
                        </a:rPr>
                        <a:t> GLM L2 DATA QUALITY</a:t>
                      </a:r>
                      <a:r>
                        <a:rPr lang="en-US" sz="1200" b="1" baseline="0" dirty="0">
                          <a:solidFill>
                            <a:srgbClr val="0000FF"/>
                          </a:solidFill>
                        </a:rPr>
                        <a:t> PRODUCT</a:t>
                      </a:r>
                      <a:r>
                        <a:rPr lang="en-US" sz="1200" b="1" dirty="0">
                          <a:solidFill>
                            <a:srgbClr val="0000FF"/>
                          </a:solidFill>
                        </a:rPr>
                        <a:t> (is new so requires SPSRB approval</a:t>
                      </a:r>
                      <a:r>
                        <a:rPr lang="en-US" sz="1200" b="1" baseline="0" dirty="0">
                          <a:solidFill>
                            <a:srgbClr val="0000FF"/>
                          </a:solidFill>
                        </a:rPr>
                        <a:t> which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0000FF"/>
                          </a:solidFill>
                        </a:rPr>
                        <a:t> takes time </a:t>
                      </a:r>
                      <a:r>
                        <a:rPr lang="mr-IN" sz="1200" b="1" baseline="0" dirty="0">
                          <a:solidFill>
                            <a:srgbClr val="0000FF"/>
                          </a:solidFill>
                        </a:rPr>
                        <a:t>…</a:t>
                      </a:r>
                      <a:r>
                        <a:rPr lang="en-US" sz="1200" b="1" baseline="0" dirty="0">
                          <a:solidFill>
                            <a:srgbClr val="0000FF"/>
                          </a:solidFill>
                        </a:rPr>
                        <a:t> so interim solution will be a simplified version using only L2</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0000FF"/>
                          </a:solidFill>
                        </a:rPr>
                        <a:t>  data)</a:t>
                      </a:r>
                      <a:endParaRPr lang="en-US" sz="1200" b="1"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FF"/>
                          </a:solidFill>
                          <a:effectLst/>
                          <a:latin typeface="+mn-lt"/>
                        </a:rPr>
                        <a:t>≧1</a:t>
                      </a:r>
                      <a:r>
                        <a:rPr lang="en-US" sz="1200" b="1" i="0" u="none" strike="noStrike" baseline="0" dirty="0">
                          <a:solidFill>
                            <a:srgbClr val="0000FF"/>
                          </a:solidFill>
                          <a:effectLst/>
                          <a:latin typeface="+mn-lt"/>
                        </a:rPr>
                        <a:t> month prior to PS-PVR FULL</a:t>
                      </a:r>
                      <a:endParaRPr lang="en-US" sz="1200"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463637">
                <a:tc>
                  <a:txBody>
                    <a:bodyPr/>
                    <a:lstStyle/>
                    <a:p>
                      <a:pPr algn="ctr"/>
                      <a:r>
                        <a:rPr lang="en-US" sz="1200" b="1" baseline="0" dirty="0">
                          <a:solidFill>
                            <a:srgbClr val="0000FF"/>
                          </a:solidFill>
                        </a:rPr>
                        <a:t>New ADR needed</a:t>
                      </a:r>
                    </a:p>
                    <a:p>
                      <a:pPr algn="ctr"/>
                      <a:r>
                        <a:rPr lang="en-US" sz="1200" b="1" baseline="0" dirty="0">
                          <a:solidFill>
                            <a:srgbClr val="0000FF"/>
                          </a:solidFill>
                        </a:rPr>
                        <a:t>(or add to </a:t>
                      </a:r>
                    </a:p>
                    <a:p>
                      <a:pPr algn="ctr"/>
                      <a:r>
                        <a:rPr lang="en-US" sz="1200" b="1" baseline="0" dirty="0">
                          <a:solidFill>
                            <a:srgbClr val="0000FF"/>
                          </a:solidFill>
                        </a:rPr>
                        <a:t>WR 4758)</a:t>
                      </a:r>
                      <a:endParaRPr lang="en-US" sz="1200" b="1"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FF"/>
                          </a:solidFill>
                        </a:rPr>
                        <a:t> PARAMETER REFINEMENT FOR CDRL79: DIURNAL VARIATION INR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FF"/>
                          </a:solidFill>
                        </a:rPr>
                        <a:t> COMPENSATION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FF"/>
                          </a:solidFill>
                          <a:effectLst/>
                          <a:latin typeface="+mn-lt"/>
                        </a:rPr>
                        <a:t>≧1</a:t>
                      </a:r>
                      <a:r>
                        <a:rPr lang="en-US" sz="1200" b="1" i="0" u="none" strike="noStrike" baseline="0" dirty="0">
                          <a:solidFill>
                            <a:srgbClr val="0000FF"/>
                          </a:solidFill>
                          <a:effectLst/>
                          <a:latin typeface="+mn-lt"/>
                        </a:rPr>
                        <a:t> month prior to PS-PVR FULL</a:t>
                      </a:r>
                      <a:endParaRPr lang="en-US" sz="1200"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463637">
                <a:tc>
                  <a:txBody>
                    <a:bodyPr/>
                    <a:lstStyle/>
                    <a:p>
                      <a:pPr algn="ctr"/>
                      <a:r>
                        <a:rPr lang="en-US" sz="1200" b="1" baseline="0" dirty="0">
                          <a:solidFill>
                            <a:srgbClr val="0000FF"/>
                          </a:solidFill>
                        </a:rPr>
                        <a:t>New ADR needed</a:t>
                      </a:r>
                    </a:p>
                    <a:p>
                      <a:pPr algn="ctr"/>
                      <a:r>
                        <a:rPr lang="en-US" sz="1200" b="1" baseline="0" dirty="0">
                          <a:solidFill>
                            <a:srgbClr val="0000FF"/>
                          </a:solidFill>
                        </a:rPr>
                        <a:t>(or add to </a:t>
                      </a:r>
                    </a:p>
                    <a:p>
                      <a:pPr algn="ctr"/>
                      <a:r>
                        <a:rPr lang="en-US" sz="1200" b="1" baseline="0" dirty="0">
                          <a:solidFill>
                            <a:srgbClr val="0000FF"/>
                          </a:solidFill>
                        </a:rPr>
                        <a:t>WR 4758)</a:t>
                      </a:r>
                      <a:endParaRPr lang="en-US" sz="1200" b="1"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FF"/>
                          </a:solidFill>
                        </a:rPr>
                        <a:t> PARAMETER UPDATES FOR CDRL79: PARALLAX COMPENSATION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FF"/>
                          </a:solidFill>
                          <a:effectLst/>
                          <a:latin typeface="+mn-lt"/>
                        </a:rPr>
                        <a:t>≧1</a:t>
                      </a:r>
                      <a:r>
                        <a:rPr lang="en-US" sz="1200" b="1" i="0" u="none" strike="noStrike" baseline="0" dirty="0">
                          <a:solidFill>
                            <a:srgbClr val="0000FF"/>
                          </a:solidFill>
                          <a:effectLst/>
                          <a:latin typeface="+mn-lt"/>
                        </a:rPr>
                        <a:t> month prior to PS-PVR FULL</a:t>
                      </a:r>
                      <a:endParaRPr lang="en-US" sz="1200"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5"/>
                  </a:ext>
                </a:extLst>
              </a:tr>
              <a:tr h="463637">
                <a:tc>
                  <a:txBody>
                    <a:bodyPr/>
                    <a:lstStyle/>
                    <a:p>
                      <a:pPr algn="ctr"/>
                      <a:r>
                        <a:rPr lang="en-US" sz="1200" b="1" dirty="0">
                          <a:solidFill>
                            <a:srgbClr val="0000FF"/>
                          </a:solidFill>
                        </a:rPr>
                        <a:t>New</a:t>
                      </a:r>
                      <a:r>
                        <a:rPr lang="en-US" sz="1200" b="1" baseline="0" dirty="0">
                          <a:solidFill>
                            <a:srgbClr val="0000FF"/>
                          </a:solidFill>
                        </a:rPr>
                        <a:t> ADR</a:t>
                      </a:r>
                      <a:r>
                        <a:rPr lang="en-US" sz="1200" b="1" dirty="0">
                          <a:solidFill>
                            <a:srgbClr val="0000FF"/>
                          </a:solidFill>
                        </a:rPr>
                        <a:t> needed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FF"/>
                          </a:solidFill>
                        </a:rPr>
                        <a:t> SHOULD</a:t>
                      </a:r>
                      <a:r>
                        <a:rPr lang="en-US" sz="1200" b="1" baseline="0" dirty="0">
                          <a:solidFill>
                            <a:srgbClr val="0000FF"/>
                          </a:solidFill>
                        </a:rPr>
                        <a:t> SAVE INR PARAMETERS SO THAT SYSTEM CRASH DOESN’T REQUIRE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0000FF"/>
                          </a:solidFill>
                        </a:rPr>
                        <a:t> RE-DOING 7 DAY INR AVERAGING </a:t>
                      </a:r>
                      <a:endParaRPr lang="en-US" sz="1200" b="1"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FF"/>
                          </a:solidFill>
                          <a:effectLst/>
                          <a:latin typeface="+mn-lt"/>
                        </a:rPr>
                        <a:t>≧1</a:t>
                      </a:r>
                      <a:r>
                        <a:rPr lang="en-US" sz="1200" b="1" i="0" u="none" strike="noStrike" baseline="0" dirty="0">
                          <a:solidFill>
                            <a:srgbClr val="0000FF"/>
                          </a:solidFill>
                          <a:effectLst/>
                          <a:latin typeface="+mn-lt"/>
                        </a:rPr>
                        <a:t> month prior to PS-PVR FULL</a:t>
                      </a:r>
                      <a:endParaRPr lang="en-US" sz="1200" dirty="0">
                        <a:solidFill>
                          <a:srgbClr val="0000FF"/>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6"/>
                  </a:ext>
                </a:extLst>
              </a:tr>
            </a:tbl>
          </a:graphicData>
        </a:graphic>
      </p:graphicFrame>
      <p:sp>
        <p:nvSpPr>
          <p:cNvPr id="7" name="Title 1"/>
          <p:cNvSpPr>
            <a:spLocks noGrp="1"/>
          </p:cNvSpPr>
          <p:nvPr>
            <p:ph type="title"/>
          </p:nvPr>
        </p:nvSpPr>
        <p:spPr>
          <a:xfrm>
            <a:off x="1371600" y="128337"/>
            <a:ext cx="6408821" cy="968626"/>
          </a:xfrm>
        </p:spPr>
        <p:txBody>
          <a:bodyPr/>
          <a:lstStyle/>
          <a:p>
            <a:r>
              <a:rPr lang="en-US" sz="2800" b="1" dirty="0"/>
              <a:t>Other Actions Needed for Full VAL </a:t>
            </a:r>
            <a:endParaRPr lang="en-US" sz="2000" dirty="0"/>
          </a:p>
        </p:txBody>
      </p:sp>
      <p:sp>
        <p:nvSpPr>
          <p:cNvPr id="5" name="TextBox 4"/>
          <p:cNvSpPr txBox="1"/>
          <p:nvPr/>
        </p:nvSpPr>
        <p:spPr>
          <a:xfrm>
            <a:off x="11004" y="6550223"/>
            <a:ext cx="8242658" cy="307777"/>
          </a:xfrm>
          <a:prstGeom prst="rect">
            <a:avLst/>
          </a:prstGeom>
          <a:noFill/>
        </p:spPr>
        <p:txBody>
          <a:bodyPr wrap="square" rtlCol="0">
            <a:spAutoFit/>
          </a:bodyPr>
          <a:lstStyle/>
          <a:p>
            <a:r>
              <a:rPr lang="en-US" sz="1400" dirty="0">
                <a:solidFill>
                  <a:schemeClr val="bg1"/>
                </a:solidFill>
              </a:rPr>
              <a:t>Items in blue text are considered more important.</a:t>
            </a:r>
          </a:p>
        </p:txBody>
      </p:sp>
      <p:sp>
        <p:nvSpPr>
          <p:cNvPr id="8" name="TextBox 7"/>
          <p:cNvSpPr txBox="1"/>
          <p:nvPr/>
        </p:nvSpPr>
        <p:spPr>
          <a:xfrm>
            <a:off x="490499" y="5436634"/>
            <a:ext cx="8171021" cy="584775"/>
          </a:xfrm>
          <a:prstGeom prst="rect">
            <a:avLst/>
          </a:prstGeom>
          <a:noFill/>
        </p:spPr>
        <p:txBody>
          <a:bodyPr wrap="square" rtlCol="0">
            <a:spAutoFit/>
          </a:bodyPr>
          <a:lstStyle/>
          <a:p>
            <a:pPr algn="just"/>
            <a:r>
              <a:rPr lang="en-US" sz="1600" dirty="0">
                <a:solidFill>
                  <a:srgbClr val="FFFF00"/>
                </a:solidFill>
              </a:rPr>
              <a:t>New ADRs need to be submitted &amp; analysis already completed by 23 March 2018 in order to make it into DO.07.</a:t>
            </a:r>
            <a:endParaRPr lang="en-US" sz="1500" dirty="0">
              <a:solidFill>
                <a:srgbClr val="FFFF00"/>
              </a:solidFill>
            </a:endParaRPr>
          </a:p>
        </p:txBody>
      </p:sp>
    </p:spTree>
    <p:extLst>
      <p:ext uri="{BB962C8B-B14F-4D97-AF65-F5344CB8AC3E}">
        <p14:creationId xmlns:p14="http://schemas.microsoft.com/office/powerpoint/2010/main" val="2076771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1096963"/>
            <a:ext cx="8763000" cy="48466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2800" b="1" dirty="0"/>
              <a:t>Another Blooming Example (WR 4697)</a:t>
            </a:r>
            <a:endParaRPr lang="en-US" sz="28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32</a:t>
            </a:fld>
            <a:endParaRPr lang="en-US" alt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19200"/>
            <a:ext cx="8610600" cy="4648200"/>
          </a:xfrm>
          <a:prstGeom prst="rect">
            <a:avLst/>
          </a:prstGeom>
        </p:spPr>
      </p:pic>
      <p:sp>
        <p:nvSpPr>
          <p:cNvPr id="9" name="TextBox 8"/>
          <p:cNvSpPr txBox="1"/>
          <p:nvPr/>
        </p:nvSpPr>
        <p:spPr>
          <a:xfrm>
            <a:off x="2667000" y="6019800"/>
            <a:ext cx="7051889" cy="553998"/>
          </a:xfrm>
          <a:prstGeom prst="rect">
            <a:avLst/>
          </a:prstGeom>
          <a:noFill/>
        </p:spPr>
        <p:txBody>
          <a:bodyPr wrap="square" rtlCol="0">
            <a:spAutoFit/>
          </a:bodyPr>
          <a:lstStyle/>
          <a:p>
            <a:pPr marL="285750" indent="-285750">
              <a:buFont typeface="Arial" charset="0"/>
              <a:buChar char="•"/>
            </a:pPr>
            <a:r>
              <a:rPr lang="en-US" sz="1500" dirty="0">
                <a:solidFill>
                  <a:srgbClr val="FFFF00"/>
                </a:solidFill>
              </a:rPr>
              <a:t>Large yellow region over S. Pacific example of blooming</a:t>
            </a:r>
          </a:p>
          <a:p>
            <a:pPr marL="285750" indent="-285750">
              <a:buFont typeface="Arial" charset="0"/>
              <a:buChar char="•"/>
            </a:pPr>
            <a:r>
              <a:rPr lang="en-US" sz="1500" dirty="0">
                <a:solidFill>
                  <a:srgbClr val="FFFF00"/>
                </a:solidFill>
              </a:rPr>
              <a:t>Longer time periods (multiple days) completed &amp; gap fill nicely</a:t>
            </a:r>
          </a:p>
        </p:txBody>
      </p:sp>
      <p:sp>
        <p:nvSpPr>
          <p:cNvPr id="10" name="Rectangle 9"/>
          <p:cNvSpPr/>
          <p:nvPr/>
        </p:nvSpPr>
        <p:spPr>
          <a:xfrm>
            <a:off x="134304" y="5908358"/>
            <a:ext cx="2257349" cy="584775"/>
          </a:xfrm>
          <a:prstGeom prst="rect">
            <a:avLst/>
          </a:prstGeom>
          <a:noFill/>
        </p:spPr>
        <p:txBody>
          <a:bodyPr wrap="none" lIns="91440" tIns="45720" rIns="91440" bIns="45720">
            <a:spAutoFit/>
          </a:bodyPr>
          <a:lstStyle/>
          <a:p>
            <a:pPr algn="ctr"/>
            <a:r>
              <a:rPr lang="en-US" sz="32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30 Dec 2017</a:t>
            </a:r>
            <a:endParaRPr lang="en-US" sz="32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1" name="Rectangle 10"/>
          <p:cNvSpPr/>
          <p:nvPr/>
        </p:nvSpPr>
        <p:spPr>
          <a:xfrm>
            <a:off x="-38747" y="6472526"/>
            <a:ext cx="339593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analyses: Bateman (</a:t>
            </a:r>
            <a:r>
              <a:rPr lang="en-US" sz="2000" dirty="0" err="1">
                <a:ln w="0"/>
                <a:solidFill>
                  <a:schemeClr val="bg1"/>
                </a:solidFill>
                <a:effectLst>
                  <a:outerShdw blurRad="38100" dist="19050" dir="2700000" algn="tl" rotWithShape="0">
                    <a:schemeClr val="dk1">
                      <a:alpha val="40000"/>
                    </a:schemeClr>
                  </a:outerShdw>
                </a:effectLst>
              </a:rPr>
              <a:t>VaLiD</a:t>
            </a:r>
            <a:r>
              <a:rPr lang="en-US" sz="2000" dirty="0">
                <a:ln w="0"/>
                <a:solidFill>
                  <a:schemeClr val="bg1"/>
                </a:solidFill>
                <a:effectLst>
                  <a:outerShdw blurRad="38100" dist="19050" dir="2700000" algn="tl" rotWithShape="0">
                    <a:schemeClr val="dk1">
                      <a:alpha val="40000"/>
                    </a:schemeClr>
                  </a:outerShdw>
                </a:effectLst>
              </a:rPr>
              <a:t> tool)</a:t>
            </a:r>
            <a:endParaRPr lang="en-US" sz="2000" b="0" cap="none" spc="0" dirty="0">
              <a:ln w="0"/>
              <a:solidFill>
                <a:schemeClr val="bg1"/>
              </a:solidFill>
              <a:effectLst>
                <a:outerShdw blurRad="38100" dist="19050" dir="2700000" algn="tl" rotWithShape="0">
                  <a:schemeClr val="dk1">
                    <a:alpha val="40000"/>
                  </a:schemeClr>
                </a:outerShdw>
              </a:effectLst>
            </a:endParaRPr>
          </a:p>
        </p:txBody>
      </p:sp>
      <p:sp>
        <p:nvSpPr>
          <p:cNvPr id="12" name="Footer Placeholder 7"/>
          <p:cNvSpPr txBox="1">
            <a:spLocks/>
          </p:cNvSpPr>
          <p:nvPr/>
        </p:nvSpPr>
        <p:spPr>
          <a:xfrm>
            <a:off x="4191000" y="6506927"/>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Tree>
    <p:extLst>
      <p:ext uri="{BB962C8B-B14F-4D97-AF65-F5344CB8AC3E}">
        <p14:creationId xmlns:p14="http://schemas.microsoft.com/office/powerpoint/2010/main" val="1398966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1096963"/>
            <a:ext cx="8763000" cy="48466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600" y="-76200"/>
            <a:ext cx="6408821" cy="968626"/>
          </a:xfrm>
        </p:spPr>
        <p:txBody>
          <a:bodyPr/>
          <a:lstStyle/>
          <a:p>
            <a:r>
              <a:rPr lang="en-US" sz="2800" b="1" dirty="0"/>
              <a:t>Flash Splitting Example (WR 5232)</a:t>
            </a:r>
            <a:endParaRPr lang="en-US" sz="28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33</a:t>
            </a:fld>
            <a:endParaRPr lang="en-US" altLang="en-US" dirty="0"/>
          </a:p>
        </p:txBody>
      </p:sp>
      <p:sp>
        <p:nvSpPr>
          <p:cNvPr id="10" name="Rectangle 9"/>
          <p:cNvSpPr/>
          <p:nvPr/>
        </p:nvSpPr>
        <p:spPr>
          <a:xfrm>
            <a:off x="3571193" y="589926"/>
            <a:ext cx="2077813" cy="584775"/>
          </a:xfrm>
          <a:prstGeom prst="rect">
            <a:avLst/>
          </a:prstGeom>
          <a:noFill/>
        </p:spPr>
        <p:txBody>
          <a:bodyPr wrap="none" lIns="91440" tIns="45720" rIns="91440" bIns="45720">
            <a:spAutoFit/>
          </a:bodyPr>
          <a:lstStyle/>
          <a:p>
            <a:pPr algn="ctr"/>
            <a:r>
              <a:rPr lang="en-US" sz="32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05 Jul 2017</a:t>
            </a:r>
            <a:endParaRPr lang="en-US" sz="32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1" name="Rectangle 10"/>
          <p:cNvSpPr/>
          <p:nvPr/>
        </p:nvSpPr>
        <p:spPr>
          <a:xfrm>
            <a:off x="38100" y="6457890"/>
            <a:ext cx="1782155"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analyses: Mach</a:t>
            </a:r>
            <a:endParaRPr lang="en-US" sz="2000" b="0" cap="none" spc="0" dirty="0">
              <a:ln w="0"/>
              <a:solidFill>
                <a:schemeClr val="bg1"/>
              </a:solidFill>
              <a:effectLst>
                <a:outerShdw blurRad="38100" dist="19050" dir="2700000" algn="tl" rotWithShape="0">
                  <a:schemeClr val="dk1">
                    <a:alpha val="40000"/>
                  </a:schemeClr>
                </a:outerShdw>
              </a:effectLst>
            </a:endParaRPr>
          </a:p>
        </p:txBody>
      </p:sp>
      <p:pic>
        <p:nvPicPr>
          <p:cNvPr id="12" name="Picture 11" descr="cid:3C76BA83-B20C-4BF4-836D-CA841BE6B336@ttu.edu"/>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37931" y="1873915"/>
            <a:ext cx="3629269" cy="3957637"/>
          </a:xfrm>
          <a:prstGeom prst="rect">
            <a:avLst/>
          </a:prstGeom>
          <a:noFill/>
          <a:ln>
            <a:noFill/>
          </a:ln>
        </p:spPr>
      </p:pic>
      <p:pic>
        <p:nvPicPr>
          <p:cNvPr id="13" name="Picture 12" descr="cid:19583384-05C9-422D-BC76-334674912861@ttu.edu"/>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234912" y="1880373"/>
            <a:ext cx="5048250" cy="3785870"/>
          </a:xfrm>
          <a:prstGeom prst="rect">
            <a:avLst/>
          </a:prstGeom>
          <a:noFill/>
          <a:ln>
            <a:noFill/>
          </a:ln>
        </p:spPr>
      </p:pic>
      <p:sp>
        <p:nvSpPr>
          <p:cNvPr id="14" name="Rectangle 13"/>
          <p:cNvSpPr/>
          <p:nvPr/>
        </p:nvSpPr>
        <p:spPr>
          <a:xfrm>
            <a:off x="468688" y="1196280"/>
            <a:ext cx="3967754" cy="584775"/>
          </a:xfrm>
          <a:prstGeom prst="rect">
            <a:avLst/>
          </a:prstGeom>
          <a:noFill/>
        </p:spPr>
        <p:txBody>
          <a:bodyPr wrap="none" lIns="91440" tIns="45720" rIns="91440" bIns="45720">
            <a:spAutoFit/>
          </a:bodyPr>
          <a:lstStyle/>
          <a:p>
            <a:pPr algn="ctr"/>
            <a:r>
              <a:rPr lang="en-US" sz="3200" b="1" dirty="0">
                <a:ln w="10160">
                  <a:solidFill>
                    <a:schemeClr val="accent5"/>
                  </a:solidFill>
                  <a:prstDash val="solid"/>
                </a:ln>
                <a:solidFill>
                  <a:srgbClr val="0000FF"/>
                </a:solidFill>
                <a:effectLst>
                  <a:outerShdw blurRad="38100" dist="22860" dir="5400000" algn="tl" rotWithShape="0">
                    <a:srgbClr val="000000">
                      <a:alpha val="30000"/>
                    </a:srgbClr>
                  </a:outerShdw>
                </a:effectLst>
              </a:rPr>
              <a:t>WTLMA (One </a:t>
            </a:r>
            <a:r>
              <a:rPr lang="en-US" sz="3200" b="1">
                <a:ln w="10160">
                  <a:solidFill>
                    <a:schemeClr val="accent5"/>
                  </a:solidFill>
                  <a:prstDash val="solid"/>
                </a:ln>
                <a:solidFill>
                  <a:srgbClr val="0000FF"/>
                </a:solidFill>
                <a:effectLst>
                  <a:outerShdw blurRad="38100" dist="22860" dir="5400000" algn="tl" rotWithShape="0">
                    <a:srgbClr val="000000">
                      <a:alpha val="30000"/>
                    </a:srgbClr>
                  </a:outerShdw>
                </a:effectLst>
              </a:rPr>
              <a:t>6s flash)</a:t>
            </a:r>
            <a:endParaRPr lang="en-US" sz="3200" b="1" cap="none" spc="0" dirty="0">
              <a:ln w="10160">
                <a:solidFill>
                  <a:schemeClr val="accent5"/>
                </a:solidFill>
                <a:prstDash val="solid"/>
              </a:ln>
              <a:solidFill>
                <a:srgbClr val="0000FF"/>
              </a:solidFill>
              <a:effectLst>
                <a:outerShdw blurRad="38100" dist="22860" dir="5400000" algn="tl" rotWithShape="0">
                  <a:srgbClr val="000000">
                    <a:alpha val="30000"/>
                  </a:srgbClr>
                </a:outerShdw>
              </a:effectLst>
            </a:endParaRPr>
          </a:p>
        </p:txBody>
      </p:sp>
      <p:sp>
        <p:nvSpPr>
          <p:cNvPr id="15" name="Rectangle 14"/>
          <p:cNvSpPr/>
          <p:nvPr/>
        </p:nvSpPr>
        <p:spPr>
          <a:xfrm>
            <a:off x="5076525" y="1193051"/>
            <a:ext cx="3365024" cy="584775"/>
          </a:xfrm>
          <a:prstGeom prst="rect">
            <a:avLst/>
          </a:prstGeom>
          <a:noFill/>
        </p:spPr>
        <p:txBody>
          <a:bodyPr wrap="none" lIns="91440" tIns="45720" rIns="91440" bIns="45720">
            <a:spAutoFit/>
          </a:bodyPr>
          <a:lstStyle/>
          <a:p>
            <a:pPr algn="ctr"/>
            <a:r>
              <a:rPr lang="en-US" sz="3200" b="1" dirty="0">
                <a:ln w="10160">
                  <a:solidFill>
                    <a:schemeClr val="accent5"/>
                  </a:solidFill>
                  <a:prstDash val="solid"/>
                </a:ln>
                <a:solidFill>
                  <a:srgbClr val="0000FF"/>
                </a:solidFill>
                <a:effectLst>
                  <a:outerShdw blurRad="38100" dist="22860" dir="5400000" algn="tl" rotWithShape="0">
                    <a:srgbClr val="000000">
                      <a:alpha val="30000"/>
                    </a:srgbClr>
                  </a:outerShdw>
                </a:effectLst>
              </a:rPr>
              <a:t>GLM (307 flashes!)</a:t>
            </a:r>
            <a:endParaRPr lang="en-US" sz="3200" b="1" cap="none" spc="0" dirty="0">
              <a:ln w="10160">
                <a:solidFill>
                  <a:schemeClr val="accent5"/>
                </a:solidFill>
                <a:prstDash val="solid"/>
              </a:ln>
              <a:solidFill>
                <a:srgbClr val="0000FF"/>
              </a:solidFill>
              <a:effectLst>
                <a:outerShdw blurRad="38100" dist="22860" dir="5400000" algn="tl" rotWithShape="0">
                  <a:srgbClr val="000000">
                    <a:alpha val="30000"/>
                  </a:srgbClr>
                </a:outerShdw>
              </a:effectLst>
            </a:endParaRPr>
          </a:p>
        </p:txBody>
      </p:sp>
      <p:sp>
        <p:nvSpPr>
          <p:cNvPr id="16" name="Footer Placeholder 7"/>
          <p:cNvSpPr txBox="1">
            <a:spLocks/>
          </p:cNvSpPr>
          <p:nvPr/>
        </p:nvSpPr>
        <p:spPr>
          <a:xfrm>
            <a:off x="2319596" y="6465252"/>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17" name="Rectangle 16"/>
          <p:cNvSpPr/>
          <p:nvPr/>
        </p:nvSpPr>
        <p:spPr>
          <a:xfrm>
            <a:off x="444157" y="5984112"/>
            <a:ext cx="8213082" cy="400110"/>
          </a:xfrm>
          <a:prstGeom prst="rect">
            <a:avLst/>
          </a:prstGeom>
          <a:noFill/>
        </p:spPr>
        <p:txBody>
          <a:bodyPr wrap="none" lIns="91440" tIns="45720" rIns="91440" bIns="45720">
            <a:spAutoFit/>
          </a:bodyPr>
          <a:lstStyle/>
          <a:p>
            <a:pPr algn="ctr"/>
            <a:r>
              <a:rPr lang="mr-IN" sz="2000" dirty="0">
                <a:ln w="10160">
                  <a:solidFill>
                    <a:schemeClr val="accent5"/>
                  </a:solidFill>
                  <a:prstDash val="solid"/>
                </a:ln>
                <a:solidFill>
                  <a:srgbClr val="FFFF00"/>
                </a:solidFill>
                <a:effectLst>
                  <a:outerShdw blurRad="38100" dist="22860" dir="5400000" algn="tl" rotWithShape="0">
                    <a:srgbClr val="000000">
                      <a:alpha val="30000"/>
                    </a:srgbClr>
                  </a:outerShdw>
                </a:effectLst>
              </a:rPr>
              <a:t>…</a:t>
            </a:r>
            <a:r>
              <a:rPr lang="en-US" sz="2000" dirty="0">
                <a:ln w="10160">
                  <a:solidFill>
                    <a:schemeClr val="accent5"/>
                  </a:solidFill>
                  <a:prstDash val="solid"/>
                </a:ln>
                <a:solidFill>
                  <a:srgbClr val="FFFF00"/>
                </a:solidFill>
                <a:effectLst>
                  <a:outerShdw blurRad="38100" dist="22860" dir="5400000" algn="tl" rotWithShape="0">
                    <a:srgbClr val="000000">
                      <a:alpha val="30000"/>
                    </a:srgbClr>
                  </a:outerShdw>
                </a:effectLst>
              </a:rPr>
              <a:t> some of the flash splitting has been fixed, but we still need to see how well</a:t>
            </a:r>
            <a:endParaRPr lang="en-US" sz="2000"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92535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 – PLPT</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34</a:t>
            </a:fld>
            <a:endParaRPr lang="en-US" altLang="en-US" dirty="0"/>
          </a:p>
        </p:txBody>
      </p:sp>
      <p:graphicFrame>
        <p:nvGraphicFramePr>
          <p:cNvPr id="7" name="Table 6"/>
          <p:cNvGraphicFramePr>
            <a:graphicFrameLocks noGrp="1"/>
          </p:cNvGraphicFramePr>
          <p:nvPr>
            <p:extLst>
              <p:ext uri="{D42A27DB-BD31-4B8C-83A1-F6EECF244321}">
                <p14:modId xmlns:p14="http://schemas.microsoft.com/office/powerpoint/2010/main" val="141651294"/>
              </p:ext>
            </p:extLst>
          </p:nvPr>
        </p:nvGraphicFramePr>
        <p:xfrm>
          <a:off x="236986" y="2399048"/>
          <a:ext cx="8678047" cy="3696952"/>
        </p:xfrm>
        <a:graphic>
          <a:graphicData uri="http://schemas.openxmlformats.org/drawingml/2006/table">
            <a:tbl>
              <a:tblPr firstRow="1" firstCol="1" bandRow="1">
                <a:tableStyleId>{5C22544A-7EE6-4342-B048-85BDC9FD1C3A}</a:tableStyleId>
              </a:tblPr>
              <a:tblGrid>
                <a:gridCol w="1833062">
                  <a:extLst>
                    <a:ext uri="{9D8B030D-6E8A-4147-A177-3AD203B41FA5}">
                      <a16:colId xmlns:a16="http://schemas.microsoft.com/office/drawing/2014/main" val="20000"/>
                    </a:ext>
                  </a:extLst>
                </a:gridCol>
                <a:gridCol w="6844985">
                  <a:extLst>
                    <a:ext uri="{9D8B030D-6E8A-4147-A177-3AD203B41FA5}">
                      <a16:colId xmlns:a16="http://schemas.microsoft.com/office/drawing/2014/main" val="20001"/>
                    </a:ext>
                  </a:extLst>
                </a:gridCol>
              </a:tblGrid>
              <a:tr h="377240">
                <a:tc>
                  <a:txBody>
                    <a:bodyPr/>
                    <a:lstStyle/>
                    <a:p>
                      <a:pPr marL="0" marR="0" algn="ctr">
                        <a:spcBef>
                          <a:spcPts val="0"/>
                        </a:spcBef>
                        <a:spcAft>
                          <a:spcPts val="0"/>
                        </a:spcAft>
                      </a:pPr>
                      <a:r>
                        <a:rPr lang="en-US" sz="2000" dirty="0">
                          <a:effectLst/>
                        </a:rPr>
                        <a:t>Test ID</a:t>
                      </a:r>
                      <a:endParaRPr lang="en-US" sz="2000" dirty="0">
                        <a:effectLst/>
                        <a:latin typeface="Calibri" charset="0"/>
                        <a:ea typeface="Calibri" charset="0"/>
                        <a:cs typeface="Times New Roman" charset="0"/>
                      </a:endParaRPr>
                    </a:p>
                  </a:txBody>
                  <a:tcPr marL="68580" marR="68580" marT="0" marB="0"/>
                </a:tc>
                <a:tc>
                  <a:txBody>
                    <a:bodyPr/>
                    <a:lstStyle/>
                    <a:p>
                      <a:pPr marL="0" marR="0" algn="ctr">
                        <a:spcBef>
                          <a:spcPts val="0"/>
                        </a:spcBef>
                        <a:spcAft>
                          <a:spcPts val="0"/>
                        </a:spcAft>
                      </a:pPr>
                      <a:r>
                        <a:rPr lang="en-US" sz="2000" dirty="0">
                          <a:effectLst/>
                        </a:rPr>
                        <a:t>Abbreviated Test Titles for GLM</a:t>
                      </a:r>
                      <a:endParaRPr lang="en-US" sz="20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0"/>
                  </a:ext>
                </a:extLst>
              </a:tr>
              <a:tr h="301792">
                <a:tc>
                  <a:txBody>
                    <a:bodyPr/>
                    <a:lstStyle/>
                    <a:p>
                      <a:pPr marL="0" marR="0">
                        <a:spcBef>
                          <a:spcPts val="0"/>
                        </a:spcBef>
                        <a:spcAft>
                          <a:spcPts val="0"/>
                        </a:spcAft>
                      </a:pPr>
                      <a:r>
                        <a:rPr lang="en-US" sz="1600">
                          <a:effectLst/>
                        </a:rPr>
                        <a:t>PLPT-GLM-001</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dirty="0">
                          <a:effectLst/>
                        </a:rPr>
                        <a:t>Validate DE/FAR using med/long-range networks (e.g., NLDN, EN, GLD360)</a:t>
                      </a:r>
                      <a:endParaRPr lang="en-US"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1"/>
                  </a:ext>
                </a:extLst>
              </a:tr>
              <a:tr h="301792">
                <a:tc>
                  <a:txBody>
                    <a:bodyPr/>
                    <a:lstStyle/>
                    <a:p>
                      <a:pPr marL="0" marR="0">
                        <a:spcBef>
                          <a:spcPts val="0"/>
                        </a:spcBef>
                        <a:spcAft>
                          <a:spcPts val="0"/>
                        </a:spcAft>
                      </a:pPr>
                      <a:r>
                        <a:rPr lang="en-US" sz="1600">
                          <a:effectLst/>
                        </a:rPr>
                        <a:t>PLPT-GLM-002</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dirty="0">
                          <a:effectLst/>
                        </a:rPr>
                        <a:t>Validate DE/FAR using short-range networks (e.g., LMAs)</a:t>
                      </a:r>
                      <a:endParaRPr lang="en-US"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2"/>
                  </a:ext>
                </a:extLst>
              </a:tr>
              <a:tr h="301792">
                <a:tc>
                  <a:txBody>
                    <a:bodyPr/>
                    <a:lstStyle/>
                    <a:p>
                      <a:pPr marL="0" marR="0">
                        <a:spcBef>
                          <a:spcPts val="0"/>
                        </a:spcBef>
                        <a:spcAft>
                          <a:spcPts val="0"/>
                        </a:spcAft>
                      </a:pPr>
                      <a:r>
                        <a:rPr lang="en-US" sz="1600">
                          <a:effectLst/>
                        </a:rPr>
                        <a:t>PLPT-GLM-003</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dirty="0">
                          <a:effectLst/>
                        </a:rPr>
                        <a:t>Validate Storm DE and Storm FAR using very long range systems (</a:t>
                      </a:r>
                      <a:r>
                        <a:rPr lang="en-US" sz="1400" dirty="0">
                          <a:effectLst/>
                        </a:rPr>
                        <a:t>WWLLN, NEXRAD</a:t>
                      </a:r>
                      <a:r>
                        <a:rPr lang="en-US" sz="1600" dirty="0">
                          <a:effectLst/>
                        </a:rPr>
                        <a:t>)</a:t>
                      </a:r>
                      <a:endParaRPr lang="en-US"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3"/>
                  </a:ext>
                </a:extLst>
              </a:tr>
              <a:tr h="301792">
                <a:tc>
                  <a:txBody>
                    <a:bodyPr/>
                    <a:lstStyle/>
                    <a:p>
                      <a:pPr marL="0" marR="0">
                        <a:spcBef>
                          <a:spcPts val="0"/>
                        </a:spcBef>
                        <a:spcAft>
                          <a:spcPts val="0"/>
                        </a:spcAft>
                      </a:pPr>
                      <a:r>
                        <a:rPr lang="en-US" sz="1600">
                          <a:effectLst/>
                        </a:rPr>
                        <a:t>PLPT-GLM-004</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dirty="0">
                          <a:effectLst/>
                        </a:rPr>
                        <a:t>Validate DE/FAR using very short range optical systems (FEGS)</a:t>
                      </a:r>
                      <a:endParaRPr lang="en-US"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4"/>
                  </a:ext>
                </a:extLst>
              </a:tr>
              <a:tr h="301792">
                <a:tc>
                  <a:txBody>
                    <a:bodyPr/>
                    <a:lstStyle/>
                    <a:p>
                      <a:pPr marL="0" marR="0">
                        <a:spcBef>
                          <a:spcPts val="0"/>
                        </a:spcBef>
                        <a:spcAft>
                          <a:spcPts val="0"/>
                        </a:spcAft>
                      </a:pPr>
                      <a:r>
                        <a:rPr lang="en-US" sz="1600">
                          <a:effectLst/>
                        </a:rPr>
                        <a:t>PLPT-GLM-005</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dirty="0">
                          <a:effectLst/>
                        </a:rPr>
                        <a:t>Validate DE/FAR using orbit-based optical systems (e.g., ISS/LIS)</a:t>
                      </a:r>
                      <a:endParaRPr lang="en-US"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5"/>
                  </a:ext>
                </a:extLst>
              </a:tr>
              <a:tr h="301792">
                <a:tc>
                  <a:txBody>
                    <a:bodyPr/>
                    <a:lstStyle/>
                    <a:p>
                      <a:pPr marL="0" marR="0">
                        <a:spcBef>
                          <a:spcPts val="0"/>
                        </a:spcBef>
                        <a:spcAft>
                          <a:spcPts val="0"/>
                        </a:spcAft>
                      </a:pPr>
                      <a:r>
                        <a:rPr lang="en-US" sz="1600">
                          <a:effectLst/>
                        </a:rPr>
                        <a:t>PLPT-GLM-006</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dirty="0">
                          <a:effectLst/>
                        </a:rPr>
                        <a:t>Validate DE/FAR using ground-based E-field networks (e.g. HAMMA)</a:t>
                      </a:r>
                      <a:endParaRPr lang="en-US"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6"/>
                  </a:ext>
                </a:extLst>
              </a:tr>
              <a:tr h="301792">
                <a:tc>
                  <a:txBody>
                    <a:bodyPr/>
                    <a:lstStyle/>
                    <a:p>
                      <a:pPr marL="0" marR="0">
                        <a:spcBef>
                          <a:spcPts val="0"/>
                        </a:spcBef>
                        <a:spcAft>
                          <a:spcPts val="0"/>
                        </a:spcAft>
                      </a:pPr>
                      <a:r>
                        <a:rPr lang="en-US" sz="1600">
                          <a:effectLst/>
                        </a:rPr>
                        <a:t>PLPT-GLM-009</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a:effectLst/>
                        </a:rPr>
                        <a:t>Validate L1b-L2 Cluster/Filter by comparing w/Spec (i.e. Mach) code</a:t>
                      </a:r>
                      <a:endParaRPr lang="en-US" sz="16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7"/>
                  </a:ext>
                </a:extLst>
              </a:tr>
              <a:tr h="301792">
                <a:tc>
                  <a:txBody>
                    <a:bodyPr/>
                    <a:lstStyle/>
                    <a:p>
                      <a:pPr marL="0" marR="0">
                        <a:spcBef>
                          <a:spcPts val="0"/>
                        </a:spcBef>
                        <a:spcAft>
                          <a:spcPts val="0"/>
                        </a:spcAft>
                      </a:pPr>
                      <a:r>
                        <a:rPr lang="en-US" sz="1600">
                          <a:effectLst/>
                        </a:rPr>
                        <a:t>PLPT-GLM-010</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a:effectLst/>
                        </a:rPr>
                        <a:t>Validate L0-L1b Filter Algorithms by comparing w/Spec (i.e. Mach) code</a:t>
                      </a:r>
                      <a:endParaRPr lang="en-US" sz="16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8"/>
                  </a:ext>
                </a:extLst>
              </a:tr>
              <a:tr h="301792">
                <a:tc>
                  <a:txBody>
                    <a:bodyPr/>
                    <a:lstStyle/>
                    <a:p>
                      <a:pPr marL="0" marR="0">
                        <a:spcBef>
                          <a:spcPts val="0"/>
                        </a:spcBef>
                        <a:spcAft>
                          <a:spcPts val="0"/>
                        </a:spcAft>
                      </a:pPr>
                      <a:r>
                        <a:rPr lang="en-US" sz="1600" dirty="0">
                          <a:effectLst/>
                        </a:rPr>
                        <a:t>PLPT-GLM-011</a:t>
                      </a:r>
                      <a:endParaRPr lang="en-US" sz="1600"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a:effectLst/>
                        </a:rPr>
                        <a:t>Validate GLM INR w/comparisons to well-located ground points</a:t>
                      </a:r>
                      <a:endParaRPr lang="en-US" sz="16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9"/>
                  </a:ext>
                </a:extLst>
              </a:tr>
              <a:tr h="301792">
                <a:tc>
                  <a:txBody>
                    <a:bodyPr/>
                    <a:lstStyle/>
                    <a:p>
                      <a:pPr marL="0" marR="0">
                        <a:spcBef>
                          <a:spcPts val="0"/>
                        </a:spcBef>
                        <a:spcAft>
                          <a:spcPts val="0"/>
                        </a:spcAft>
                      </a:pPr>
                      <a:r>
                        <a:rPr lang="en-US" sz="1600" dirty="0">
                          <a:effectLst/>
                        </a:rPr>
                        <a:t>PLPT-GLM-012</a:t>
                      </a:r>
                      <a:endParaRPr lang="en-US" sz="1600"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a:effectLst/>
                        </a:rPr>
                        <a:t>Validate GLM BG DCC radiances with trendings &amp; comparisons</a:t>
                      </a:r>
                      <a:endParaRPr lang="en-US" sz="16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10"/>
                  </a:ext>
                </a:extLst>
              </a:tr>
              <a:tr h="301792">
                <a:tc>
                  <a:txBody>
                    <a:bodyPr/>
                    <a:lstStyle/>
                    <a:p>
                      <a:pPr marL="0" marR="0">
                        <a:spcBef>
                          <a:spcPts val="0"/>
                        </a:spcBef>
                        <a:spcAft>
                          <a:spcPts val="0"/>
                        </a:spcAft>
                      </a:pPr>
                      <a:r>
                        <a:rPr lang="en-US" sz="1600" dirty="0">
                          <a:effectLst/>
                        </a:rPr>
                        <a:t>PLPT-GLM-013</a:t>
                      </a:r>
                      <a:endParaRPr lang="en-US" sz="1600"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dirty="0">
                          <a:effectLst/>
                        </a:rPr>
                        <a:t>Validate GLM Event Energies with </a:t>
                      </a:r>
                      <a:r>
                        <a:rPr lang="en-US" sz="1600" dirty="0" err="1">
                          <a:effectLst/>
                        </a:rPr>
                        <a:t>trendings</a:t>
                      </a:r>
                      <a:r>
                        <a:rPr lang="en-US" sz="1600" dirty="0">
                          <a:effectLst/>
                        </a:rPr>
                        <a:t> &amp; comparisons</a:t>
                      </a:r>
                      <a:endParaRPr lang="en-US"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11"/>
                  </a:ext>
                </a:extLst>
              </a:tr>
            </a:tbl>
          </a:graphicData>
        </a:graphic>
      </p:graphicFrame>
      <p:sp>
        <p:nvSpPr>
          <p:cNvPr id="8" name="TextBox 7"/>
          <p:cNvSpPr txBox="1"/>
          <p:nvPr/>
        </p:nvSpPr>
        <p:spPr>
          <a:xfrm>
            <a:off x="431097" y="1215368"/>
            <a:ext cx="8460353" cy="923330"/>
          </a:xfrm>
          <a:prstGeom prst="rect">
            <a:avLst/>
          </a:prstGeom>
          <a:noFill/>
        </p:spPr>
        <p:txBody>
          <a:bodyPr wrap="square" rtlCol="0">
            <a:spAutoFit/>
          </a:bodyPr>
          <a:lstStyle/>
          <a:p>
            <a:r>
              <a:rPr lang="en-US" dirty="0">
                <a:solidFill>
                  <a:srgbClr val="FFFF00"/>
                </a:solidFill>
              </a:rPr>
              <a:t>Given the unique temporal/geographical variability of lightning, the </a:t>
            </a:r>
            <a:r>
              <a:rPr lang="en-US" u="sng" dirty="0">
                <a:solidFill>
                  <a:srgbClr val="FFFF00"/>
                </a:solidFill>
              </a:rPr>
              <a:t>same</a:t>
            </a:r>
            <a:r>
              <a:rPr lang="en-US" dirty="0">
                <a:solidFill>
                  <a:srgbClr val="FFFF00"/>
                </a:solidFill>
              </a:rPr>
              <a:t> PLPTs will </a:t>
            </a:r>
            <a:r>
              <a:rPr lang="en-US" dirty="0">
                <a:solidFill>
                  <a:srgbClr val="FF3399"/>
                </a:solidFill>
              </a:rPr>
              <a:t>continue</a:t>
            </a:r>
            <a:r>
              <a:rPr lang="en-US" dirty="0">
                <a:solidFill>
                  <a:srgbClr val="FFFF00"/>
                </a:solidFill>
              </a:rPr>
              <a:t> to be carried out along the pathway to FULL, as possible, on “LIGHTNING TARGETS OF OPPORTUNITY”: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56655" y="0"/>
            <a:ext cx="5987145" cy="1143000"/>
          </a:xfrm>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nSpc>
                <a:spcPts val="4363"/>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x-none" b="1" dirty="0"/>
              <a:t>Performance Baseline Status</a:t>
            </a:r>
            <a:endParaRPr lang="en-GB" altLang="x-none" sz="3600" b="1" dirty="0"/>
          </a:p>
        </p:txBody>
      </p:sp>
      <p:sp>
        <p:nvSpPr>
          <p:cNvPr id="51203" name="Rectangle 3"/>
          <p:cNvSpPr>
            <a:spLocks noGrp="1" noChangeArrowheads="1"/>
          </p:cNvSpPr>
          <p:nvPr>
            <p:ph type="body" idx="1"/>
          </p:nvPr>
        </p:nvSpPr>
        <p:spPr>
          <a:xfrm>
            <a:off x="309281" y="1905000"/>
            <a:ext cx="8481892" cy="3703320"/>
          </a:xfrm>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lvl="1">
              <a:buFont typeface="Wingdings" charset="2"/>
              <a:buChar char="Ø"/>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solidFill>
                  <a:srgbClr val="FFFF00"/>
                </a:solidFill>
              </a:rPr>
              <a:t>Flash Detection Efficiency  </a:t>
            </a:r>
          </a:p>
          <a:p>
            <a:pPr marL="457200" lvl="1" indent="0">
              <a:buNone/>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solidFill>
                  <a:srgbClr val="FFFF00"/>
                </a:solidFill>
              </a:rPr>
              <a:t>           </a:t>
            </a:r>
            <a:r>
              <a:rPr lang="en-GB" altLang="x-none" sz="1600" dirty="0"/>
              <a:t>GLMPORD74: The flash detection probability shall be at least </a:t>
            </a:r>
            <a:r>
              <a:rPr lang="en-GB" altLang="x-none" sz="1600" dirty="0">
                <a:solidFill>
                  <a:srgbClr val="FFFF00"/>
                </a:solidFill>
              </a:rPr>
              <a:t>70%</a:t>
            </a:r>
            <a:r>
              <a:rPr lang="en-GB" altLang="x-none" sz="1600" dirty="0"/>
              <a:t> after L1b processing. </a:t>
            </a:r>
          </a:p>
          <a:p>
            <a:pPr marL="457200" lvl="1" indent="0">
              <a:buNone/>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t>                                     The time span for this computation is 24 hours. </a:t>
            </a:r>
          </a:p>
          <a:p>
            <a:pPr marL="457200" lvl="1" indent="0">
              <a:buNone/>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t>                                     (MRD1261)                 </a:t>
            </a:r>
            <a:r>
              <a:rPr lang="en-GB" altLang="x-none" sz="1600" dirty="0">
                <a:solidFill>
                  <a:srgbClr val="FFFF00"/>
                </a:solidFill>
              </a:rPr>
              <a:t>                                                         </a:t>
            </a:r>
          </a:p>
          <a:p>
            <a:pPr lvl="1">
              <a:buFont typeface="Wingdings" charset="2"/>
              <a:buChar char="Ø"/>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solidFill>
                  <a:srgbClr val="FFFF00"/>
                </a:solidFill>
              </a:rPr>
              <a:t>Flash False Alarm Rate     </a:t>
            </a:r>
          </a:p>
          <a:p>
            <a:pPr marL="457200" lvl="1" indent="0">
              <a:buNone/>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solidFill>
                  <a:srgbClr val="FFFF00"/>
                </a:solidFill>
              </a:rPr>
              <a:t>           </a:t>
            </a:r>
            <a:r>
              <a:rPr lang="en-GB" altLang="x-none" sz="1600" dirty="0"/>
              <a:t>GLMPORD75: The flash false alarm probability shall be less than </a:t>
            </a:r>
            <a:r>
              <a:rPr lang="en-GB" altLang="x-none" sz="1600" dirty="0">
                <a:solidFill>
                  <a:srgbClr val="FFFF00"/>
                </a:solidFill>
              </a:rPr>
              <a:t>5%</a:t>
            </a:r>
            <a:r>
              <a:rPr lang="en-GB" altLang="x-none" sz="1600" dirty="0"/>
              <a:t> after L1b processing.</a:t>
            </a:r>
          </a:p>
          <a:p>
            <a:pPr marL="457200" lvl="1" indent="0">
              <a:buNone/>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t>                                     The time span for this computation is 24 hours. </a:t>
            </a:r>
          </a:p>
          <a:p>
            <a:pPr marL="457200" lvl="1" indent="0">
              <a:buNone/>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t>                                     (MRD1264)                 </a:t>
            </a:r>
            <a:r>
              <a:rPr lang="en-GB" altLang="x-none" sz="1600" dirty="0">
                <a:solidFill>
                  <a:srgbClr val="FFFF00"/>
                </a:solidFill>
              </a:rPr>
              <a:t>                                                         </a:t>
            </a:r>
          </a:p>
          <a:p>
            <a:pPr lvl="1">
              <a:buFont typeface="Wingdings" charset="2"/>
              <a:buChar char="Ø"/>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solidFill>
                  <a:srgbClr val="FFFF00"/>
                </a:solidFill>
              </a:rPr>
              <a:t>Location Accuracy </a:t>
            </a:r>
            <a:endParaRPr lang="en-GB" altLang="x-none" sz="1600" dirty="0">
              <a:solidFill>
                <a:srgbClr val="FF3399"/>
              </a:solidFill>
            </a:endParaRPr>
          </a:p>
          <a:p>
            <a:pPr marL="457200" lvl="1" indent="0">
              <a:buNone/>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solidFill>
                  <a:srgbClr val="FFFF00"/>
                </a:solidFill>
              </a:rPr>
              <a:t>           </a:t>
            </a:r>
            <a:r>
              <a:rPr lang="en-GB" altLang="x-none" sz="1600" dirty="0"/>
              <a:t>GLMPORD94: The GLM navigation error shall not exceed ±112 µrad  ∼</a:t>
            </a:r>
            <a:r>
              <a:rPr lang="en-GB" altLang="x-none" sz="1600" dirty="0">
                <a:solidFill>
                  <a:srgbClr val="FFFF00"/>
                </a:solidFill>
              </a:rPr>
              <a:t> ½ pixel  </a:t>
            </a:r>
          </a:p>
          <a:p>
            <a:pPr marL="457200" lvl="1" indent="0">
              <a:buNone/>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solidFill>
                  <a:srgbClr val="FFFF00"/>
                </a:solidFill>
              </a:rPr>
              <a:t>                                     </a:t>
            </a:r>
            <a:r>
              <a:rPr lang="en-GB" altLang="x-none" sz="1600" dirty="0"/>
              <a:t>(MRD1259, pg. 46: Product Mapping Accuracy 5 km)</a:t>
            </a:r>
          </a:p>
          <a:p>
            <a:pPr lvl="1">
              <a:buFont typeface="Wingdings" charset="2"/>
              <a:buChar char="Ø"/>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solidFill>
                  <a:srgbClr val="FFFF00"/>
                </a:solidFill>
              </a:rPr>
              <a:t>Time Accuracy</a:t>
            </a:r>
          </a:p>
          <a:p>
            <a:pPr marL="457200" lvl="1" indent="0">
              <a:buNone/>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solidFill>
                  <a:srgbClr val="FFFF00"/>
                </a:solidFill>
              </a:rPr>
              <a:t>           </a:t>
            </a:r>
            <a:r>
              <a:rPr lang="en-GB" altLang="x-none" sz="1600" dirty="0"/>
              <a:t>GLMPORD98: The GLM shall time tag each event to an accuracy of </a:t>
            </a:r>
            <a:r>
              <a:rPr lang="en-GB" altLang="x-none" sz="1600" dirty="0">
                <a:solidFill>
                  <a:srgbClr val="FFFF00"/>
                </a:solidFill>
              </a:rPr>
              <a:t>1 </a:t>
            </a:r>
            <a:r>
              <a:rPr lang="en-GB" altLang="x-none" sz="1600" dirty="0" err="1">
                <a:solidFill>
                  <a:srgbClr val="FFFF00"/>
                </a:solidFill>
              </a:rPr>
              <a:t>msec</a:t>
            </a:r>
            <a:endParaRPr lang="en-GB" altLang="x-none" sz="1600" dirty="0">
              <a:solidFill>
                <a:srgbClr val="FFFF00"/>
              </a:solidFill>
            </a:endParaRPr>
          </a:p>
          <a:p>
            <a:pPr marL="457200" lvl="1" indent="0">
              <a:buNone/>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solidFill>
                  <a:srgbClr val="FFFF00"/>
                </a:solidFill>
              </a:rPr>
              <a:t>                                     </a:t>
            </a:r>
            <a:r>
              <a:rPr lang="en-GB" altLang="x-none" sz="1600" dirty="0"/>
              <a:t>(related MRDs include MRD2112 &amp; MRD637)</a:t>
            </a:r>
          </a:p>
          <a:p>
            <a:pPr marL="457200" lvl="1" indent="0">
              <a:buNone/>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mr-IN" altLang="x-none" sz="1600" dirty="0">
                <a:solidFill>
                  <a:srgbClr val="FFFF00"/>
                </a:solidFill>
              </a:rPr>
              <a:t>…</a:t>
            </a:r>
            <a:r>
              <a:rPr lang="en-US" altLang="x-none" sz="1600" dirty="0">
                <a:solidFill>
                  <a:srgbClr val="FFFF00"/>
                </a:solidFill>
              </a:rPr>
              <a:t>  </a:t>
            </a:r>
            <a:r>
              <a:rPr lang="en-GB" altLang="x-none" sz="1600" dirty="0">
                <a:solidFill>
                  <a:srgbClr val="FFFF00"/>
                </a:solidFill>
              </a:rPr>
              <a:t>also benchmarking for Deep Convective Clouds (DCC) and lightning energy has begun.</a:t>
            </a:r>
          </a:p>
          <a:p>
            <a:pPr marL="457200" lvl="1" indent="0">
              <a:buNone/>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endParaRPr lang="en-GB" altLang="x-none" sz="1400" dirty="0">
              <a:solidFill>
                <a:srgbClr val="FFFF00"/>
              </a:solidFill>
            </a:endParaRPr>
          </a:p>
        </p:txBody>
      </p:sp>
      <p:sp>
        <p:nvSpPr>
          <p:cNvPr id="5" name="Rectangle 4"/>
          <p:cNvSpPr/>
          <p:nvPr/>
        </p:nvSpPr>
        <p:spPr>
          <a:xfrm>
            <a:off x="152400" y="6538912"/>
            <a:ext cx="7646894" cy="307777"/>
          </a:xfrm>
          <a:prstGeom prst="rect">
            <a:avLst/>
          </a:prstGeom>
          <a:noFill/>
        </p:spPr>
        <p:txBody>
          <a:bodyPr wrap="square" lIns="91440" tIns="45720" rIns="91440" bIns="45720">
            <a:spAutoFit/>
          </a:bodyPr>
          <a:lstStyle/>
          <a:p>
            <a:r>
              <a:rPr lang="en-US" sz="1400" dirty="0">
                <a:ln w="0"/>
                <a:solidFill>
                  <a:srgbClr val="FFC000"/>
                </a:solidFill>
                <a:effectLst>
                  <a:outerShdw blurRad="38100" dist="19050" dir="2700000" algn="tl" rotWithShape="0">
                    <a:schemeClr val="dk1">
                      <a:alpha val="40000"/>
                    </a:schemeClr>
                  </a:outerShdw>
                </a:effectLst>
              </a:rPr>
              <a:t>Reference:  GLM PORD (Performance and Operational Requirements Document)  V2.16, 4 Aug 2016</a:t>
            </a:r>
            <a:endParaRPr lang="en-US" sz="1400" b="0" cap="none" spc="0" dirty="0">
              <a:ln w="0"/>
              <a:solidFill>
                <a:srgbClr val="FFC000"/>
              </a:solidFill>
              <a:effectLst>
                <a:outerShdw blurRad="38100" dist="19050" dir="2700000" algn="tl" rotWithShape="0">
                  <a:schemeClr val="dk1">
                    <a:alpha val="40000"/>
                  </a:schemeClr>
                </a:outerShdw>
              </a:effectLst>
            </a:endParaRPr>
          </a:p>
        </p:txBody>
      </p:sp>
      <p:sp>
        <p:nvSpPr>
          <p:cNvPr id="6" name="TextBox 5"/>
          <p:cNvSpPr txBox="1"/>
          <p:nvPr/>
        </p:nvSpPr>
        <p:spPr>
          <a:xfrm>
            <a:off x="515778" y="1103242"/>
            <a:ext cx="8171021" cy="584775"/>
          </a:xfrm>
          <a:prstGeom prst="rect">
            <a:avLst/>
          </a:prstGeom>
          <a:noFill/>
        </p:spPr>
        <p:txBody>
          <a:bodyPr wrap="square" rtlCol="0">
            <a:spAutoFit/>
          </a:bodyPr>
          <a:lstStyle/>
          <a:p>
            <a:pPr algn="just"/>
            <a:r>
              <a:rPr lang="en-US" sz="1600" i="1" dirty="0">
                <a:solidFill>
                  <a:srgbClr val="FF3399"/>
                </a:solidFill>
              </a:rPr>
              <a:t>The following baselines have reasonably been met for the CWG analyses performed. Specific</a:t>
            </a:r>
          </a:p>
          <a:p>
            <a:pPr algn="just"/>
            <a:r>
              <a:rPr lang="en-US" sz="1600" i="1" dirty="0">
                <a:solidFill>
                  <a:srgbClr val="FF3399"/>
                </a:solidFill>
              </a:rPr>
              <a:t>examples of this success given in this presentation and in the report GLM_prov_19Jan2018.docx :</a:t>
            </a:r>
            <a:endParaRPr lang="en-US" sz="1500" dirty="0">
              <a:solidFill>
                <a:srgbClr val="FFFF00"/>
              </a:solidFill>
            </a:endParaRP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pPr/>
              <a:t>35</a:t>
            </a:fld>
            <a:endParaRPr lang="en-US" altLang="en-US" dirty="0"/>
          </a:p>
        </p:txBody>
      </p:sp>
    </p:spTree>
    <p:extLst>
      <p:ext uri="{BB962C8B-B14F-4D97-AF65-F5344CB8AC3E}">
        <p14:creationId xmlns:p14="http://schemas.microsoft.com/office/powerpoint/2010/main" val="161985673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096963"/>
            <a:ext cx="8763000" cy="48466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5733" y="0"/>
            <a:ext cx="6408821" cy="968626"/>
          </a:xfrm>
        </p:spPr>
        <p:txBody>
          <a:bodyPr/>
          <a:lstStyle/>
          <a:p>
            <a:r>
              <a:rPr lang="en-US" b="1" dirty="0"/>
              <a:t>Performance:  Flash DE &amp; FAR</a:t>
            </a:r>
            <a:br>
              <a:rPr lang="en-US" b="1" dirty="0"/>
            </a:br>
            <a:r>
              <a:rPr lang="en-US" sz="2000" b="1" dirty="0"/>
              <a:t>(PLPTs: 001, 003)</a:t>
            </a:r>
            <a:endParaRPr lang="en-US" sz="20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36</a:t>
            </a:fld>
            <a:endParaRPr lang="en-US" altLang="en-US" dirty="0"/>
          </a:p>
        </p:txBody>
      </p:sp>
      <p:sp>
        <p:nvSpPr>
          <p:cNvPr id="7" name="TextBox 6"/>
          <p:cNvSpPr txBox="1"/>
          <p:nvPr/>
        </p:nvSpPr>
        <p:spPr>
          <a:xfrm>
            <a:off x="2438400" y="6041102"/>
            <a:ext cx="7051889" cy="784830"/>
          </a:xfrm>
          <a:prstGeom prst="rect">
            <a:avLst/>
          </a:prstGeom>
          <a:noFill/>
        </p:spPr>
        <p:txBody>
          <a:bodyPr wrap="square" rtlCol="0">
            <a:spAutoFit/>
          </a:bodyPr>
          <a:lstStyle/>
          <a:p>
            <a:pPr marL="285750" indent="-285750">
              <a:buFont typeface="Arial" charset="0"/>
              <a:buChar char="•"/>
            </a:pPr>
            <a:r>
              <a:rPr lang="en-US" sz="1500" dirty="0">
                <a:solidFill>
                  <a:srgbClr val="FFFF00"/>
                </a:solidFill>
              </a:rPr>
              <a:t>Large Regions exceeding 70% Flash DE (green); longer periods exist to gap fill</a:t>
            </a:r>
          </a:p>
          <a:p>
            <a:pPr marL="285750" indent="-285750">
              <a:buFont typeface="Arial" charset="0"/>
              <a:buChar char="•"/>
            </a:pPr>
            <a:r>
              <a:rPr lang="en-US" sz="1500" dirty="0">
                <a:solidFill>
                  <a:srgbClr val="FFFF00"/>
                </a:solidFill>
              </a:rPr>
              <a:t>Ground network misses on some cloud boundaries typical (yellow)</a:t>
            </a:r>
          </a:p>
          <a:p>
            <a:pPr marL="285750" indent="-285750">
              <a:buFont typeface="Arial" charset="0"/>
              <a:buChar char="•"/>
            </a:pPr>
            <a:r>
              <a:rPr lang="en-US" sz="1500" dirty="0">
                <a:solidFill>
                  <a:srgbClr val="FFFF00"/>
                </a:solidFill>
              </a:rPr>
              <a:t>GLM FOV in East park results in misses to the West  (red)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19200"/>
            <a:ext cx="8641080" cy="4648200"/>
          </a:xfrm>
          <a:prstGeom prst="rect">
            <a:avLst/>
          </a:prstGeom>
        </p:spPr>
      </p:pic>
      <p:sp>
        <p:nvSpPr>
          <p:cNvPr id="6" name="Rectangle 5"/>
          <p:cNvSpPr/>
          <p:nvPr/>
        </p:nvSpPr>
        <p:spPr>
          <a:xfrm>
            <a:off x="151616" y="5916295"/>
            <a:ext cx="2257348" cy="584775"/>
          </a:xfrm>
          <a:prstGeom prst="rect">
            <a:avLst/>
          </a:prstGeom>
          <a:noFill/>
        </p:spPr>
        <p:txBody>
          <a:bodyPr wrap="none" lIns="91440" tIns="45720" rIns="91440" bIns="45720">
            <a:spAutoFit/>
          </a:bodyPr>
          <a:lstStyle/>
          <a:p>
            <a:pPr algn="ctr"/>
            <a:r>
              <a:rPr lang="en-US" sz="32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28 Dec 2017</a:t>
            </a:r>
            <a:endParaRPr lang="en-US" sz="32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0" y="6473130"/>
            <a:ext cx="2131546"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analyses</a:t>
            </a:r>
            <a:r>
              <a:rPr lang="en-US" sz="2000">
                <a:ln w="0"/>
                <a:solidFill>
                  <a:schemeClr val="bg1"/>
                </a:solidFill>
                <a:effectLst>
                  <a:outerShdw blurRad="38100" dist="19050" dir="2700000" algn="tl" rotWithShape="0">
                    <a:schemeClr val="dk1">
                      <a:alpha val="40000"/>
                    </a:schemeClr>
                  </a:outerShdw>
                </a:effectLst>
              </a:rPr>
              <a:t>: Bateman</a:t>
            </a:r>
            <a:endParaRPr lang="en-US" sz="2000" b="0" cap="none" spc="0" dirty="0">
              <a:ln w="0"/>
              <a:solidFill>
                <a:schemeClr val="bg1"/>
              </a:solidFill>
              <a:effectLst>
                <a:outerShdw blurRad="38100" dist="19050" dir="2700000" algn="tl" rotWithShape="0">
                  <a:schemeClr val="dk1">
                    <a:alpha val="40000"/>
                  </a:schemeClr>
                </a:outerShdw>
              </a:effectLst>
            </a:endParaRPr>
          </a:p>
        </p:txBody>
      </p:sp>
      <p:sp>
        <p:nvSpPr>
          <p:cNvPr id="9" name="Footer Placeholder 7"/>
          <p:cNvSpPr txBox="1">
            <a:spLocks/>
          </p:cNvSpPr>
          <p:nvPr/>
        </p:nvSpPr>
        <p:spPr>
          <a:xfrm>
            <a:off x="2590800" y="4876800"/>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11" name="TextBox 10"/>
          <p:cNvSpPr txBox="1"/>
          <p:nvPr/>
        </p:nvSpPr>
        <p:spPr>
          <a:xfrm>
            <a:off x="5638800" y="599351"/>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Tree>
    <p:extLst>
      <p:ext uri="{BB962C8B-B14F-4D97-AF65-F5344CB8AC3E}">
        <p14:creationId xmlns:p14="http://schemas.microsoft.com/office/powerpoint/2010/main" val="1172146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552664" y="1161799"/>
            <a:ext cx="2591336" cy="4832092"/>
          </a:xfrm>
          <a:prstGeom prst="rect">
            <a:avLst/>
          </a:prstGeom>
          <a:noFill/>
        </p:spPr>
        <p:txBody>
          <a:bodyPr wrap="square" rtlCol="0">
            <a:spAutoFit/>
          </a:bodyPr>
          <a:lstStyle/>
          <a:p>
            <a:r>
              <a:rPr lang="en-US" b="1" u="sng" dirty="0">
                <a:solidFill>
                  <a:srgbClr val="FFFF00"/>
                </a:solidFill>
              </a:rPr>
              <a:t>December 20-27 GLM vs. GLD360 (full domain)</a:t>
            </a:r>
          </a:p>
          <a:p>
            <a:endParaRPr lang="en-US" b="1" u="sng" dirty="0">
              <a:solidFill>
                <a:srgbClr val="FFFF00"/>
              </a:solidFill>
            </a:endParaRPr>
          </a:p>
          <a:p>
            <a:pPr marL="285750" indent="-285750">
              <a:buFont typeface="Arial" charset="0"/>
              <a:buChar char="•"/>
            </a:pPr>
            <a:r>
              <a:rPr lang="en-US" sz="1600" b="1" dirty="0">
                <a:solidFill>
                  <a:srgbClr val="FFFF00"/>
                </a:solidFill>
              </a:rPr>
              <a:t>Much improved location accuracy </a:t>
            </a:r>
            <a:r>
              <a:rPr lang="en-US" sz="1400" b="1" dirty="0">
                <a:solidFill>
                  <a:srgbClr val="FFFF00"/>
                </a:solidFill>
              </a:rPr>
              <a:t>(mean &lt; 10 km)</a:t>
            </a: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600" b="1" dirty="0">
                <a:solidFill>
                  <a:srgbClr val="FFFF00"/>
                </a:solidFill>
              </a:rPr>
              <a:t>GLM “Absolute” Flash DE</a:t>
            </a:r>
          </a:p>
          <a:p>
            <a:pPr marL="742950" lvl="1" indent="-285750">
              <a:buFont typeface="Arial" charset="0"/>
              <a:buChar char="•"/>
            </a:pPr>
            <a:r>
              <a:rPr lang="en-US" sz="1400" b="1" dirty="0">
                <a:solidFill>
                  <a:srgbClr val="FFFF00"/>
                </a:solidFill>
              </a:rPr>
              <a:t>71-81%  (day-to-day variation)</a:t>
            </a:r>
          </a:p>
          <a:p>
            <a:pPr marL="742950" lvl="1" indent="-285750">
              <a:buFont typeface="Arial" charset="0"/>
              <a:buChar char="•"/>
            </a:pPr>
            <a:r>
              <a:rPr lang="en-US" sz="1400" b="1" dirty="0">
                <a:solidFill>
                  <a:srgbClr val="FFFF00"/>
                </a:solidFill>
              </a:rPr>
              <a:t>8-day average: 76.7%</a:t>
            </a:r>
          </a:p>
          <a:p>
            <a:pPr marL="742950" lvl="1" indent="-285750">
              <a:buFont typeface="Arial" charset="0"/>
              <a:buChar char="•"/>
            </a:pPr>
            <a:r>
              <a:rPr lang="en-US" sz="1400" b="1" dirty="0">
                <a:solidFill>
                  <a:srgbClr val="FFFF00"/>
                </a:solidFill>
              </a:rPr>
              <a:t>Diurnal Variation: 20%</a:t>
            </a:r>
          </a:p>
          <a:p>
            <a:endParaRPr lang="en-US" sz="1600" b="1" dirty="0">
              <a:solidFill>
                <a:srgbClr val="FFFF00"/>
              </a:solidFill>
            </a:endParaRPr>
          </a:p>
          <a:p>
            <a:pPr marL="285750" indent="-285750">
              <a:buFont typeface="Arial" charset="0"/>
              <a:buChar char="•"/>
            </a:pPr>
            <a:r>
              <a:rPr lang="en-US" sz="1600" b="1" dirty="0">
                <a:solidFill>
                  <a:srgbClr val="FFFF00"/>
                </a:solidFill>
              </a:rPr>
              <a:t>Time-of-Flight errors   are correctable to &lt;1 </a:t>
            </a:r>
            <a:r>
              <a:rPr lang="en-US" sz="1600" b="1" dirty="0" err="1">
                <a:solidFill>
                  <a:srgbClr val="FFFF00"/>
                </a:solidFill>
              </a:rPr>
              <a:t>ms</a:t>
            </a:r>
            <a:endParaRPr lang="en-US" sz="1600" b="1" dirty="0">
              <a:solidFill>
                <a:srgbClr val="FFFF00"/>
              </a:solidFill>
            </a:endParaRPr>
          </a:p>
          <a:p>
            <a:pPr marL="285750" indent="-285750">
              <a:buFont typeface="Arial" charset="0"/>
              <a:buChar char="•"/>
            </a:pPr>
            <a:endParaRPr lang="en-US" sz="1600" b="1" dirty="0">
              <a:solidFill>
                <a:srgbClr val="FFFF00"/>
              </a:solidFill>
            </a:endParaRPr>
          </a:p>
          <a:p>
            <a:pPr marL="285750" indent="-285750">
              <a:buFont typeface="Arial" charset="0"/>
              <a:buChar char="•"/>
            </a:pPr>
            <a:r>
              <a:rPr lang="en-US" sz="1600" b="1" dirty="0">
                <a:solidFill>
                  <a:srgbClr val="FFFF00"/>
                </a:solidFill>
              </a:rPr>
              <a:t>Concerns:</a:t>
            </a:r>
          </a:p>
          <a:p>
            <a:pPr marL="742950" lvl="1" indent="-285750">
              <a:buFont typeface="Arial" charset="0"/>
              <a:buChar char="•"/>
            </a:pPr>
            <a:r>
              <a:rPr lang="en-US" sz="1400" b="1" dirty="0">
                <a:solidFill>
                  <a:srgbClr val="FFFF00"/>
                </a:solidFill>
              </a:rPr>
              <a:t>False flashes in some regions</a:t>
            </a:r>
          </a:p>
          <a:p>
            <a:pPr marL="742950" lvl="1" indent="-285750">
              <a:buFont typeface="Arial" charset="0"/>
              <a:buChar char="•"/>
            </a:pPr>
            <a:r>
              <a:rPr lang="en-US" sz="1400" b="1" dirty="0">
                <a:solidFill>
                  <a:srgbClr val="FFFF00"/>
                </a:solidFill>
              </a:rPr>
              <a:t>Location offsets at </a:t>
            </a:r>
            <a:r>
              <a:rPr lang="en-US" sz="1400" b="1" dirty="0" err="1">
                <a:solidFill>
                  <a:srgbClr val="FFFF00"/>
                </a:solidFill>
              </a:rPr>
              <a:t>lat</a:t>
            </a:r>
            <a:r>
              <a:rPr lang="en-US" sz="1400" b="1" dirty="0">
                <a:solidFill>
                  <a:srgbClr val="FFFF00"/>
                </a:solidFill>
              </a:rPr>
              <a:t>/</a:t>
            </a:r>
            <a:r>
              <a:rPr lang="en-US" sz="1400" b="1" dirty="0" err="1">
                <a:solidFill>
                  <a:srgbClr val="FFFF00"/>
                </a:solidFill>
              </a:rPr>
              <a:t>lon</a:t>
            </a:r>
            <a:r>
              <a:rPr lang="en-US" sz="1400" b="1" dirty="0">
                <a:solidFill>
                  <a:srgbClr val="FFFF00"/>
                </a:solidFill>
              </a:rPr>
              <a:t> extremes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37</a:t>
            </a:fld>
            <a:endParaRPr lang="en-US" altLang="en-US" dirty="0"/>
          </a:p>
        </p:txBody>
      </p:sp>
      <p:sp>
        <p:nvSpPr>
          <p:cNvPr id="5" name="Rectangle 4"/>
          <p:cNvSpPr/>
          <p:nvPr/>
        </p:nvSpPr>
        <p:spPr>
          <a:xfrm>
            <a:off x="208257" y="1161799"/>
            <a:ext cx="6339840" cy="509243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A close up of a map&#10;&#10;Description generated with very high confidence">
            <a:extLst>
              <a:ext uri="{FF2B5EF4-FFF2-40B4-BE49-F238E27FC236}">
                <a16:creationId xmlns:a16="http://schemas.microsoft.com/office/drawing/2014/main" id="{919760BE-EDA9-4B9A-9064-2966FDAAE5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79" t="10185" r="9457" b="13384"/>
          <a:stretch/>
        </p:blipFill>
        <p:spPr>
          <a:xfrm>
            <a:off x="535287" y="4396783"/>
            <a:ext cx="1865176" cy="1745636"/>
          </a:xfrm>
          <a:prstGeom prst="rect">
            <a:avLst/>
          </a:prstGeom>
        </p:spPr>
      </p:pic>
      <p:grpSp>
        <p:nvGrpSpPr>
          <p:cNvPr id="28" name="Group 27">
            <a:extLst>
              <a:ext uri="{FF2B5EF4-FFF2-40B4-BE49-F238E27FC236}">
                <a16:creationId xmlns:a16="http://schemas.microsoft.com/office/drawing/2014/main" id="{E84C3683-4F70-498D-B34C-A07D616F6AC1}"/>
              </a:ext>
            </a:extLst>
          </p:cNvPr>
          <p:cNvGrpSpPr/>
          <p:nvPr/>
        </p:nvGrpSpPr>
        <p:grpSpPr>
          <a:xfrm>
            <a:off x="292105" y="4135967"/>
            <a:ext cx="6096000" cy="2078291"/>
            <a:chOff x="292105" y="4135967"/>
            <a:chExt cx="6096000" cy="2078291"/>
          </a:xfrm>
        </p:grpSpPr>
        <p:sp>
          <p:nvSpPr>
            <p:cNvPr id="18" name="TextBox 17"/>
            <p:cNvSpPr txBox="1"/>
            <p:nvPr/>
          </p:nvSpPr>
          <p:spPr>
            <a:xfrm>
              <a:off x="2964777" y="4182540"/>
              <a:ext cx="3046561" cy="292388"/>
            </a:xfrm>
            <a:prstGeom prst="rect">
              <a:avLst/>
            </a:prstGeom>
            <a:noFill/>
          </p:spPr>
          <p:txBody>
            <a:bodyPr wrap="square" rtlCol="0">
              <a:spAutoFit/>
            </a:bodyPr>
            <a:lstStyle/>
            <a:p>
              <a:r>
                <a:rPr lang="en-US" sz="1300" b="1" dirty="0"/>
                <a:t>Group Position Differences (Full Domain)</a:t>
              </a:r>
            </a:p>
          </p:txBody>
        </p:sp>
        <p:pic>
          <p:nvPicPr>
            <p:cNvPr id="15" name="Picture 14">
              <a:extLst>
                <a:ext uri="{FF2B5EF4-FFF2-40B4-BE49-F238E27FC236}">
                  <a16:creationId xmlns:a16="http://schemas.microsoft.com/office/drawing/2014/main" id="{56BA1281-335E-4E4C-8098-87B76DC890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8666" y="4793464"/>
              <a:ext cx="1828800" cy="1371600"/>
            </a:xfrm>
            <a:prstGeom prst="rect">
              <a:avLst/>
            </a:prstGeom>
          </p:spPr>
        </p:pic>
        <p:pic>
          <p:nvPicPr>
            <p:cNvPr id="24" name="Picture 23" descr="A screenshot of a cell phone&#10;&#10;Description generated with very high confidence">
              <a:extLst>
                <a:ext uri="{FF2B5EF4-FFF2-40B4-BE49-F238E27FC236}">
                  <a16:creationId xmlns:a16="http://schemas.microsoft.com/office/drawing/2014/main" id="{39503C3A-F349-4BC8-9410-8CF6C67299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124" t="3990" r="7375" b="50000"/>
            <a:stretch/>
          </p:blipFill>
          <p:spPr>
            <a:xfrm>
              <a:off x="2479843" y="4769668"/>
              <a:ext cx="1845116" cy="1444590"/>
            </a:xfrm>
            <a:prstGeom prst="rect">
              <a:avLst/>
            </a:prstGeom>
          </p:spPr>
        </p:pic>
        <p:sp>
          <p:nvSpPr>
            <p:cNvPr id="25" name="Rectangle: Rounded Corners 24">
              <a:extLst>
                <a:ext uri="{FF2B5EF4-FFF2-40B4-BE49-F238E27FC236}">
                  <a16:creationId xmlns:a16="http://schemas.microsoft.com/office/drawing/2014/main" id="{03ED4DE2-044B-4BF4-A7F7-F4A914AD01F3}"/>
                </a:ext>
              </a:extLst>
            </p:cNvPr>
            <p:cNvSpPr/>
            <p:nvPr/>
          </p:nvSpPr>
          <p:spPr>
            <a:xfrm>
              <a:off x="292105" y="4135967"/>
              <a:ext cx="6096000" cy="207829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EA23E1B-2EDD-46F4-968A-8933BB355504}"/>
                </a:ext>
              </a:extLst>
            </p:cNvPr>
            <p:cNvSpPr txBox="1"/>
            <p:nvPr/>
          </p:nvSpPr>
          <p:spPr>
            <a:xfrm>
              <a:off x="2707034" y="4609777"/>
              <a:ext cx="3477871" cy="276999"/>
            </a:xfrm>
            <a:prstGeom prst="rect">
              <a:avLst/>
            </a:prstGeom>
            <a:solidFill>
              <a:schemeClr val="bg1"/>
            </a:solidFill>
          </p:spPr>
          <p:txBody>
            <a:bodyPr wrap="square" rtlCol="0">
              <a:spAutoFit/>
            </a:bodyPr>
            <a:lstStyle/>
            <a:p>
              <a:r>
                <a:rPr lang="en-US" sz="1200" dirty="0"/>
                <a:t> Sample Histogram               Bias (Complete Dataset)</a:t>
              </a:r>
            </a:p>
          </p:txBody>
        </p:sp>
        <p:sp>
          <p:nvSpPr>
            <p:cNvPr id="27" name="TextBox 26">
              <a:extLst>
                <a:ext uri="{FF2B5EF4-FFF2-40B4-BE49-F238E27FC236}">
                  <a16:creationId xmlns:a16="http://schemas.microsoft.com/office/drawing/2014/main" id="{65035074-AA89-4D4C-89D7-28A680A3C739}"/>
                </a:ext>
              </a:extLst>
            </p:cNvPr>
            <p:cNvSpPr txBox="1"/>
            <p:nvPr/>
          </p:nvSpPr>
          <p:spPr>
            <a:xfrm>
              <a:off x="927829" y="4177355"/>
              <a:ext cx="956734" cy="276999"/>
            </a:xfrm>
            <a:prstGeom prst="rect">
              <a:avLst/>
            </a:prstGeom>
            <a:solidFill>
              <a:schemeClr val="bg1"/>
            </a:solidFill>
          </p:spPr>
          <p:txBody>
            <a:bodyPr wrap="square" rtlCol="0">
              <a:spAutoFit/>
            </a:bodyPr>
            <a:lstStyle/>
            <a:p>
              <a:r>
                <a:rPr lang="en-US" sz="1200" dirty="0"/>
                <a:t>Spatial Bias</a:t>
              </a:r>
            </a:p>
          </p:txBody>
        </p:sp>
      </p:grpSp>
      <p:grpSp>
        <p:nvGrpSpPr>
          <p:cNvPr id="12" name="Group 11">
            <a:extLst>
              <a:ext uri="{FF2B5EF4-FFF2-40B4-BE49-F238E27FC236}">
                <a16:creationId xmlns:a16="http://schemas.microsoft.com/office/drawing/2014/main" id="{A4B21CE9-4AEE-43CD-ADE8-FC36D77E8BA7}"/>
              </a:ext>
            </a:extLst>
          </p:cNvPr>
          <p:cNvGrpSpPr/>
          <p:nvPr/>
        </p:nvGrpSpPr>
        <p:grpSpPr>
          <a:xfrm>
            <a:off x="3432902" y="1560482"/>
            <a:ext cx="2905074" cy="2479576"/>
            <a:chOff x="3597997" y="1560482"/>
            <a:chExt cx="2905074" cy="2479576"/>
          </a:xfrm>
        </p:grpSpPr>
        <p:sp>
          <p:nvSpPr>
            <p:cNvPr id="19" name="TextBox 18"/>
            <p:cNvSpPr txBox="1"/>
            <p:nvPr/>
          </p:nvSpPr>
          <p:spPr>
            <a:xfrm>
              <a:off x="5139124" y="1720443"/>
              <a:ext cx="1363947" cy="430887"/>
            </a:xfrm>
            <a:prstGeom prst="rect">
              <a:avLst/>
            </a:prstGeom>
            <a:solidFill>
              <a:schemeClr val="bg1"/>
            </a:solidFill>
          </p:spPr>
          <p:txBody>
            <a:bodyPr wrap="square" rtlCol="0">
              <a:spAutoFit/>
            </a:bodyPr>
            <a:lstStyle/>
            <a:p>
              <a:pPr algn="ctr"/>
              <a:r>
                <a:rPr lang="en-US" sz="1100" b="1" dirty="0"/>
                <a:t>Examples of GLM L2 False Flashes </a:t>
              </a:r>
            </a:p>
          </p:txBody>
        </p:sp>
        <p:grpSp>
          <p:nvGrpSpPr>
            <p:cNvPr id="8" name="Group 7">
              <a:extLst>
                <a:ext uri="{FF2B5EF4-FFF2-40B4-BE49-F238E27FC236}">
                  <a16:creationId xmlns:a16="http://schemas.microsoft.com/office/drawing/2014/main" id="{2EBA69FA-469E-4566-A243-3F3B73657ECF}"/>
                </a:ext>
              </a:extLst>
            </p:cNvPr>
            <p:cNvGrpSpPr/>
            <p:nvPr/>
          </p:nvGrpSpPr>
          <p:grpSpPr>
            <a:xfrm>
              <a:off x="4823997" y="2407200"/>
              <a:ext cx="1679074" cy="1632858"/>
              <a:chOff x="4823997" y="2407200"/>
              <a:chExt cx="1679074" cy="1632858"/>
            </a:xfrm>
          </p:grpSpPr>
          <p:pic>
            <p:nvPicPr>
              <p:cNvPr id="6" name="Picture 5" descr="A close up of a map&#10;&#10;Description generated with very high confidence">
                <a:extLst>
                  <a:ext uri="{FF2B5EF4-FFF2-40B4-BE49-F238E27FC236}">
                    <a16:creationId xmlns:a16="http://schemas.microsoft.com/office/drawing/2014/main" id="{0D62657F-055C-4162-A849-1001D52127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445" r="13104"/>
              <a:stretch/>
            </p:blipFill>
            <p:spPr>
              <a:xfrm>
                <a:off x="4823997" y="2407200"/>
                <a:ext cx="1679074" cy="1632858"/>
              </a:xfrm>
              <a:prstGeom prst="rect">
                <a:avLst/>
              </a:prstGeom>
            </p:spPr>
          </p:pic>
          <p:sp>
            <p:nvSpPr>
              <p:cNvPr id="29" name="Oval 28">
                <a:extLst>
                  <a:ext uri="{FF2B5EF4-FFF2-40B4-BE49-F238E27FC236}">
                    <a16:creationId xmlns:a16="http://schemas.microsoft.com/office/drawing/2014/main" id="{095B14F3-327B-46E9-AA56-4BA6401BFABB}"/>
                  </a:ext>
                </a:extLst>
              </p:cNvPr>
              <p:cNvSpPr/>
              <p:nvPr/>
            </p:nvSpPr>
            <p:spPr>
              <a:xfrm>
                <a:off x="5448979" y="2785625"/>
                <a:ext cx="214555" cy="45719"/>
              </a:xfrm>
              <a:prstGeom prst="ellipse">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TextBox 39">
                <a:extLst>
                  <a:ext uri="{FF2B5EF4-FFF2-40B4-BE49-F238E27FC236}">
                    <a16:creationId xmlns:a16="http://schemas.microsoft.com/office/drawing/2014/main" id="{1D94E65F-B200-485A-8005-1FD0745970E8}"/>
                  </a:ext>
                </a:extLst>
              </p:cNvPr>
              <p:cNvSpPr txBox="1"/>
              <p:nvPr/>
            </p:nvSpPr>
            <p:spPr>
              <a:xfrm>
                <a:off x="5723743" y="3230488"/>
                <a:ext cx="397384" cy="215444"/>
              </a:xfrm>
              <a:prstGeom prst="rect">
                <a:avLst/>
              </a:prstGeom>
              <a:noFill/>
            </p:spPr>
            <p:txBody>
              <a:bodyPr wrap="square" rtlCol="0">
                <a:spAutoFit/>
              </a:bodyPr>
              <a:lstStyle/>
              <a:p>
                <a:r>
                  <a:rPr lang="en-US" sz="800" dirty="0">
                    <a:solidFill>
                      <a:schemeClr val="accent1"/>
                    </a:solidFill>
                  </a:rPr>
                  <a:t>False</a:t>
                </a:r>
              </a:p>
            </p:txBody>
          </p:sp>
          <p:sp>
            <p:nvSpPr>
              <p:cNvPr id="41" name="Oval 40">
                <a:extLst>
                  <a:ext uri="{FF2B5EF4-FFF2-40B4-BE49-F238E27FC236}">
                    <a16:creationId xmlns:a16="http://schemas.microsoft.com/office/drawing/2014/main" id="{7F1477EF-0A59-4147-B52D-92AB3A6243F3}"/>
                  </a:ext>
                </a:extLst>
              </p:cNvPr>
              <p:cNvSpPr/>
              <p:nvPr/>
            </p:nvSpPr>
            <p:spPr>
              <a:xfrm rot="17238003">
                <a:off x="5665780" y="2946796"/>
                <a:ext cx="761589" cy="458909"/>
              </a:xfrm>
              <a:prstGeom prst="ellipse">
                <a:avLst/>
              </a:prstGeom>
              <a:noFill/>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7FB4F4B-9FB9-42DB-B855-B09E54BAEB8A}"/>
                </a:ext>
              </a:extLst>
            </p:cNvPr>
            <p:cNvGrpSpPr/>
            <p:nvPr/>
          </p:nvGrpSpPr>
          <p:grpSpPr>
            <a:xfrm>
              <a:off x="3597997" y="1560482"/>
              <a:ext cx="1549736" cy="1632858"/>
              <a:chOff x="3597997" y="1560482"/>
              <a:chExt cx="1549736" cy="1632858"/>
            </a:xfrm>
          </p:grpSpPr>
          <p:pic>
            <p:nvPicPr>
              <p:cNvPr id="10" name="Picture 9" descr="A close up of a map&#10;&#10;Description generated with high confidence">
                <a:extLst>
                  <a:ext uri="{FF2B5EF4-FFF2-40B4-BE49-F238E27FC236}">
                    <a16:creationId xmlns:a16="http://schemas.microsoft.com/office/drawing/2014/main" id="{0A7A8046-18CB-40E7-AF0A-3F47269099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219" r="18989"/>
              <a:stretch/>
            </p:blipFill>
            <p:spPr>
              <a:xfrm>
                <a:off x="3597997" y="1560482"/>
                <a:ext cx="1549736" cy="1632858"/>
              </a:xfrm>
              <a:prstGeom prst="rect">
                <a:avLst/>
              </a:prstGeom>
            </p:spPr>
          </p:pic>
          <p:sp>
            <p:nvSpPr>
              <p:cNvPr id="30" name="Oval 29">
                <a:extLst>
                  <a:ext uri="{FF2B5EF4-FFF2-40B4-BE49-F238E27FC236}">
                    <a16:creationId xmlns:a16="http://schemas.microsoft.com/office/drawing/2014/main" id="{622A641E-CFCF-45A8-AA65-77B3836917E7}"/>
                  </a:ext>
                </a:extLst>
              </p:cNvPr>
              <p:cNvSpPr/>
              <p:nvPr/>
            </p:nvSpPr>
            <p:spPr>
              <a:xfrm>
                <a:off x="3767136" y="2581935"/>
                <a:ext cx="1086532" cy="273123"/>
              </a:xfrm>
              <a:prstGeom prst="ellipse">
                <a:avLst/>
              </a:prstGeom>
              <a:noFill/>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E997C79A-EB0A-44CF-803A-F941048AF883}"/>
                  </a:ext>
                </a:extLst>
              </p:cNvPr>
              <p:cNvSpPr txBox="1"/>
              <p:nvPr/>
            </p:nvSpPr>
            <p:spPr>
              <a:xfrm>
                <a:off x="3972967" y="2128579"/>
                <a:ext cx="688521" cy="215444"/>
              </a:xfrm>
              <a:prstGeom prst="rect">
                <a:avLst/>
              </a:prstGeom>
              <a:noFill/>
            </p:spPr>
            <p:txBody>
              <a:bodyPr wrap="square" rtlCol="0">
                <a:spAutoFit/>
              </a:bodyPr>
              <a:lstStyle/>
              <a:p>
                <a:r>
                  <a:rPr lang="en-US" sz="800" dirty="0">
                    <a:solidFill>
                      <a:schemeClr val="accent1"/>
                    </a:solidFill>
                  </a:rPr>
                  <a:t>Good Data</a:t>
                </a:r>
              </a:p>
            </p:txBody>
          </p:sp>
          <p:cxnSp>
            <p:nvCxnSpPr>
              <p:cNvPr id="35" name="Straight Arrow Connector 34">
                <a:extLst>
                  <a:ext uri="{FF2B5EF4-FFF2-40B4-BE49-F238E27FC236}">
                    <a16:creationId xmlns:a16="http://schemas.microsoft.com/office/drawing/2014/main" id="{8CBCA3FF-C974-4406-AA41-70172B3B65FA}"/>
                  </a:ext>
                </a:extLst>
              </p:cNvPr>
              <p:cNvCxnSpPr>
                <a:cxnSpLocks/>
              </p:cNvCxnSpPr>
              <p:nvPr/>
            </p:nvCxnSpPr>
            <p:spPr>
              <a:xfrm flipV="1">
                <a:off x="4372865" y="1986643"/>
                <a:ext cx="150149" cy="150802"/>
              </a:xfrm>
              <a:prstGeom prst="straightConnector1">
                <a:avLst/>
              </a:prstGeom>
              <a:ln w="15875">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EE4CB5A-7C52-4D52-A2F2-13339FD726FA}"/>
                  </a:ext>
                </a:extLst>
              </p:cNvPr>
              <p:cNvCxnSpPr>
                <a:cxnSpLocks/>
              </p:cNvCxnSpPr>
              <p:nvPr/>
            </p:nvCxnSpPr>
            <p:spPr>
              <a:xfrm flipV="1">
                <a:off x="4595353" y="2177786"/>
                <a:ext cx="242525" cy="65867"/>
              </a:xfrm>
              <a:prstGeom prst="straightConnector1">
                <a:avLst/>
              </a:prstGeom>
              <a:ln w="15875">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1E735C81-3442-4DE2-916B-F1F2EF11E1D8}"/>
                  </a:ext>
                </a:extLst>
              </p:cNvPr>
              <p:cNvSpPr txBox="1"/>
              <p:nvPr/>
            </p:nvSpPr>
            <p:spPr>
              <a:xfrm>
                <a:off x="4143352" y="2689042"/>
                <a:ext cx="397384" cy="215444"/>
              </a:xfrm>
              <a:prstGeom prst="rect">
                <a:avLst/>
              </a:prstGeom>
              <a:noFill/>
            </p:spPr>
            <p:txBody>
              <a:bodyPr wrap="square" rtlCol="0">
                <a:spAutoFit/>
              </a:bodyPr>
              <a:lstStyle/>
              <a:p>
                <a:r>
                  <a:rPr lang="en-US" sz="800" dirty="0">
                    <a:solidFill>
                      <a:schemeClr val="accent1"/>
                    </a:solidFill>
                  </a:rPr>
                  <a:t>False</a:t>
                </a:r>
              </a:p>
            </p:txBody>
          </p:sp>
        </p:grpSp>
        <p:cxnSp>
          <p:nvCxnSpPr>
            <p:cNvPr id="32" name="Straight Arrow Connector 31">
              <a:extLst>
                <a:ext uri="{FF2B5EF4-FFF2-40B4-BE49-F238E27FC236}">
                  <a16:creationId xmlns:a16="http://schemas.microsoft.com/office/drawing/2014/main" id="{B655EA39-DBB3-4A71-A752-47D11D7E6A07}"/>
                </a:ext>
              </a:extLst>
            </p:cNvPr>
            <p:cNvCxnSpPr/>
            <p:nvPr/>
          </p:nvCxnSpPr>
          <p:spPr>
            <a:xfrm flipH="1" flipV="1">
              <a:off x="4869996" y="2724150"/>
              <a:ext cx="547008" cy="84364"/>
            </a:xfrm>
            <a:prstGeom prst="straightConnector1">
              <a:avLst/>
            </a:prstGeom>
            <a:ln w="15875">
              <a:tailEnd type="triangle"/>
            </a:ln>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1BF661AF-D473-43BC-95B2-8AFD2857C172}"/>
              </a:ext>
            </a:extLst>
          </p:cNvPr>
          <p:cNvGrpSpPr/>
          <p:nvPr/>
        </p:nvGrpSpPr>
        <p:grpSpPr>
          <a:xfrm>
            <a:off x="358570" y="1559240"/>
            <a:ext cx="3033350" cy="2160784"/>
            <a:chOff x="358570" y="1559240"/>
            <a:chExt cx="3033350" cy="2160784"/>
          </a:xfrm>
        </p:grpSpPr>
        <p:pic>
          <p:nvPicPr>
            <p:cNvPr id="13" name="Picture 12">
              <a:extLst>
                <a:ext uri="{FF2B5EF4-FFF2-40B4-BE49-F238E27FC236}">
                  <a16:creationId xmlns:a16="http://schemas.microsoft.com/office/drawing/2014/main" id="{03E0FD74-1898-4B33-BDE4-95254CBCDD83}"/>
                </a:ext>
              </a:extLst>
            </p:cNvPr>
            <p:cNvPicPr>
              <a:picLocks noChangeAspect="1"/>
            </p:cNvPicPr>
            <p:nvPr/>
          </p:nvPicPr>
          <p:blipFill rotWithShape="1">
            <a:blip r:embed="rId8"/>
            <a:srcRect l="2544" t="13219" r="4997"/>
            <a:stretch/>
          </p:blipFill>
          <p:spPr>
            <a:xfrm>
              <a:off x="358570" y="2009243"/>
              <a:ext cx="3033350" cy="1710781"/>
            </a:xfrm>
            <a:prstGeom prst="rect">
              <a:avLst/>
            </a:prstGeom>
          </p:spPr>
        </p:pic>
        <p:sp>
          <p:nvSpPr>
            <p:cNvPr id="36" name="Rectangle 35">
              <a:extLst>
                <a:ext uri="{FF2B5EF4-FFF2-40B4-BE49-F238E27FC236}">
                  <a16:creationId xmlns:a16="http://schemas.microsoft.com/office/drawing/2014/main" id="{77C5D4A9-E434-482C-BF1B-8A430BF22987}"/>
                </a:ext>
              </a:extLst>
            </p:cNvPr>
            <p:cNvSpPr/>
            <p:nvPr/>
          </p:nvSpPr>
          <p:spPr>
            <a:xfrm>
              <a:off x="734119" y="1559240"/>
              <a:ext cx="2591336" cy="430887"/>
            </a:xfrm>
            <a:prstGeom prst="rect">
              <a:avLst/>
            </a:prstGeom>
            <a:solidFill>
              <a:schemeClr val="bg1"/>
            </a:solidFill>
          </p:spPr>
          <p:txBody>
            <a:bodyPr wrap="square">
              <a:spAutoFit/>
            </a:bodyPr>
            <a:lstStyle/>
            <a:p>
              <a:r>
                <a:rPr lang="en-US" sz="1100" b="1" dirty="0"/>
                <a:t>8-day Diurnal Average Flash Analysis</a:t>
              </a:r>
            </a:p>
            <a:p>
              <a:r>
                <a:rPr lang="en-US" sz="1100" b="1" dirty="0"/>
                <a:t>( Whole Domain for Dec. 20-27, 2017)</a:t>
              </a:r>
            </a:p>
          </p:txBody>
        </p:sp>
      </p:grpSp>
      <p:sp>
        <p:nvSpPr>
          <p:cNvPr id="34" name="Footer Placeholder 7"/>
          <p:cNvSpPr txBox="1">
            <a:spLocks/>
          </p:cNvSpPr>
          <p:nvPr/>
        </p:nvSpPr>
        <p:spPr>
          <a:xfrm>
            <a:off x="2819400" y="6444492"/>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38" name="Rectangle 37"/>
          <p:cNvSpPr/>
          <p:nvPr/>
        </p:nvSpPr>
        <p:spPr>
          <a:xfrm>
            <a:off x="-28353" y="6447849"/>
            <a:ext cx="2579873"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analyses: Cummins/UA</a:t>
            </a:r>
            <a:endParaRPr lang="en-US" sz="2000" b="0" cap="none" spc="0" dirty="0">
              <a:ln w="0"/>
              <a:solidFill>
                <a:schemeClr val="bg1"/>
              </a:solidFill>
              <a:effectLst>
                <a:outerShdw blurRad="38100" dist="19050" dir="2700000" algn="tl" rotWithShape="0">
                  <a:schemeClr val="dk1">
                    <a:alpha val="40000"/>
                  </a:schemeClr>
                </a:outerShdw>
              </a:effectLst>
            </a:endParaRPr>
          </a:p>
        </p:txBody>
      </p:sp>
      <p:sp>
        <p:nvSpPr>
          <p:cNvPr id="42" name="Title 1"/>
          <p:cNvSpPr>
            <a:spLocks noGrp="1"/>
          </p:cNvSpPr>
          <p:nvPr>
            <p:ph type="title"/>
          </p:nvPr>
        </p:nvSpPr>
        <p:spPr>
          <a:xfrm>
            <a:off x="1285733" y="0"/>
            <a:ext cx="6408821" cy="968626"/>
          </a:xfrm>
        </p:spPr>
        <p:txBody>
          <a:bodyPr/>
          <a:lstStyle/>
          <a:p>
            <a:r>
              <a:rPr lang="en-US" b="1" dirty="0">
                <a:latin typeface="Calibri" charset="0"/>
                <a:ea typeface="Calibri" charset="0"/>
                <a:cs typeface="Calibri" charset="0"/>
              </a:rPr>
              <a:t>Performance:  </a:t>
            </a:r>
            <a:r>
              <a:rPr lang="en-US" sz="3200" b="1" dirty="0">
                <a:latin typeface="Calibri" charset="0"/>
                <a:ea typeface="Calibri" charset="0"/>
                <a:cs typeface="Calibri" charset="0"/>
              </a:rPr>
              <a:t>DE/FAR, INR</a:t>
            </a:r>
            <a:br>
              <a:rPr lang="en-US" b="1" dirty="0">
                <a:latin typeface="Calibri" charset="0"/>
                <a:ea typeface="Calibri" charset="0"/>
                <a:cs typeface="Calibri" charset="0"/>
              </a:rPr>
            </a:br>
            <a:r>
              <a:rPr lang="en-US" sz="2000" b="1" dirty="0">
                <a:latin typeface="Calibri" charset="0"/>
                <a:ea typeface="Calibri" charset="0"/>
                <a:cs typeface="Calibri" charset="0"/>
              </a:rPr>
              <a:t>(PLPTs: 001, 003, 011)</a:t>
            </a:r>
            <a:endParaRPr lang="en-US" sz="2000" dirty="0">
              <a:latin typeface="Calibri" charset="0"/>
              <a:ea typeface="Calibri" charset="0"/>
              <a:cs typeface="Calibri" charset="0"/>
            </a:endParaRPr>
          </a:p>
        </p:txBody>
      </p:sp>
      <p:sp>
        <p:nvSpPr>
          <p:cNvPr id="43" name="TextBox 42"/>
          <p:cNvSpPr txBox="1"/>
          <p:nvPr/>
        </p:nvSpPr>
        <p:spPr>
          <a:xfrm>
            <a:off x="5797176" y="599351"/>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Tree>
    <p:extLst>
      <p:ext uri="{BB962C8B-B14F-4D97-AF65-F5344CB8AC3E}">
        <p14:creationId xmlns:p14="http://schemas.microsoft.com/office/powerpoint/2010/main" val="41427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844938" y="2052544"/>
            <a:ext cx="2299062" cy="3693319"/>
          </a:xfrm>
          <a:prstGeom prst="rect">
            <a:avLst/>
          </a:prstGeom>
          <a:noFill/>
        </p:spPr>
        <p:txBody>
          <a:bodyPr wrap="square" rtlCol="0">
            <a:spAutoFit/>
          </a:bodyPr>
          <a:lstStyle/>
          <a:p>
            <a:pPr marL="285750" indent="-285750">
              <a:buFont typeface="Arial" charset="0"/>
              <a:buChar char="•"/>
            </a:pPr>
            <a:r>
              <a:rPr lang="en-US" b="1" dirty="0">
                <a:solidFill>
                  <a:srgbClr val="FFFF00"/>
                </a:solidFill>
              </a:rPr>
              <a:t>Offsets between GLM and “best” reference match</a:t>
            </a:r>
          </a:p>
          <a:p>
            <a:r>
              <a:rPr lang="en-US" b="1" dirty="0">
                <a:solidFill>
                  <a:srgbClr val="FFFF00"/>
                </a:solidFill>
              </a:rPr>
              <a:t>   (ENGLN &amp; GLD360)</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Sub-</a:t>
            </a:r>
            <a:r>
              <a:rPr lang="en-US" b="1" dirty="0" err="1">
                <a:solidFill>
                  <a:srgbClr val="FFFF00"/>
                </a:solidFill>
              </a:rPr>
              <a:t>ms</a:t>
            </a:r>
            <a:r>
              <a:rPr lang="en-US" b="1" dirty="0">
                <a:solidFill>
                  <a:srgbClr val="FFFF00"/>
                </a:solidFill>
              </a:rPr>
              <a:t> timing accuracy after correcting for origination time</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Sub-pixel location accuracy over most of domain</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38</a:t>
            </a:fld>
            <a:endParaRPr lang="en-US" altLang="en-US"/>
          </a:p>
        </p:txBody>
      </p:sp>
      <p:sp>
        <p:nvSpPr>
          <p:cNvPr id="5" name="Rectangle 4"/>
          <p:cNvSpPr/>
          <p:nvPr/>
        </p:nvSpPr>
        <p:spPr>
          <a:xfrm>
            <a:off x="139336" y="1165060"/>
            <a:ext cx="670560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434890"/>
            <a:ext cx="167796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analyses: </a:t>
            </a:r>
            <a:r>
              <a:rPr lang="en-US" sz="2000" dirty="0" err="1">
                <a:ln w="0"/>
                <a:solidFill>
                  <a:schemeClr val="bg1"/>
                </a:solidFill>
                <a:effectLst>
                  <a:outerShdw blurRad="38100" dist="19050" dir="2700000" algn="tl" rotWithShape="0">
                    <a:schemeClr val="dk1">
                      <a:alpha val="40000"/>
                    </a:schemeClr>
                  </a:outerShdw>
                </a:effectLst>
              </a:rPr>
              <a:t>Virts</a:t>
            </a:r>
            <a:endParaRPr lang="en-US" sz="2000" b="0" cap="none" spc="0" dirty="0">
              <a:ln w="0"/>
              <a:solidFill>
                <a:schemeClr val="bg1"/>
              </a:solidFill>
              <a:effectLst>
                <a:outerShdw blurRad="38100" dist="19050" dir="2700000" algn="tl" rotWithShape="0">
                  <a:schemeClr val="dk1">
                    <a:alpha val="40000"/>
                  </a:schemeClr>
                </a:outerShdw>
              </a:effectLst>
            </a:endParaRPr>
          </a:p>
        </p:txBody>
      </p:sp>
      <p:sp>
        <p:nvSpPr>
          <p:cNvPr id="9" name="Footer Placeholder 7"/>
          <p:cNvSpPr txBox="1">
            <a:spLocks/>
          </p:cNvSpPr>
          <p:nvPr/>
        </p:nvSpPr>
        <p:spPr>
          <a:xfrm>
            <a:off x="2319596" y="6465252"/>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11" name="TextBox 10"/>
          <p:cNvSpPr txBox="1"/>
          <p:nvPr/>
        </p:nvSpPr>
        <p:spPr>
          <a:xfrm>
            <a:off x="5638800" y="618214"/>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2" name="Title 1"/>
          <p:cNvSpPr>
            <a:spLocks noGrp="1"/>
          </p:cNvSpPr>
          <p:nvPr>
            <p:ph type="title"/>
          </p:nvPr>
        </p:nvSpPr>
        <p:spPr>
          <a:xfrm>
            <a:off x="1285733" y="0"/>
            <a:ext cx="6408821" cy="968626"/>
          </a:xfrm>
        </p:spPr>
        <p:txBody>
          <a:bodyPr/>
          <a:lstStyle/>
          <a:p>
            <a:r>
              <a:rPr lang="en-US" b="1" dirty="0"/>
              <a:t>Performance:  INR/time</a:t>
            </a:r>
            <a:br>
              <a:rPr lang="en-US" b="1" dirty="0"/>
            </a:br>
            <a:r>
              <a:rPr lang="en-US" sz="2000" b="1" dirty="0"/>
              <a:t>(PLPTs: 011)</a:t>
            </a:r>
            <a:endParaRPr lang="en-US" sz="2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95753"/>
            <a:ext cx="6400800" cy="4831047"/>
          </a:xfrm>
          <a:prstGeom prst="rect">
            <a:avLst/>
          </a:prstGeom>
        </p:spPr>
      </p:pic>
    </p:spTree>
    <p:extLst>
      <p:ext uri="{BB962C8B-B14F-4D97-AF65-F5344CB8AC3E}">
        <p14:creationId xmlns:p14="http://schemas.microsoft.com/office/powerpoint/2010/main" val="392168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844938" y="1981200"/>
            <a:ext cx="2299062" cy="3693319"/>
          </a:xfrm>
          <a:prstGeom prst="rect">
            <a:avLst/>
          </a:prstGeom>
          <a:noFill/>
        </p:spPr>
        <p:txBody>
          <a:bodyPr wrap="square" rtlCol="0">
            <a:spAutoFit/>
          </a:bodyPr>
          <a:lstStyle/>
          <a:p>
            <a:pPr marL="285750" indent="-285750">
              <a:buFont typeface="Arial" charset="0"/>
              <a:buChar char="•"/>
            </a:pPr>
            <a:r>
              <a:rPr lang="en-US" b="1" dirty="0">
                <a:solidFill>
                  <a:srgbClr val="FFFF00"/>
                </a:solidFill>
              </a:rPr>
              <a:t>Sub-pixel location accuracy over most of domain</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Groups near limb must be shifted outward to match reference data</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Large errors near limb consistent with side cloud illumination</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39</a:t>
            </a:fld>
            <a:endParaRPr lang="en-US" altLang="en-US"/>
          </a:p>
        </p:txBody>
      </p:sp>
      <p:sp>
        <p:nvSpPr>
          <p:cNvPr id="5" name="Rectangle 4"/>
          <p:cNvSpPr/>
          <p:nvPr/>
        </p:nvSpPr>
        <p:spPr>
          <a:xfrm>
            <a:off x="139336" y="1165060"/>
            <a:ext cx="670560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412805"/>
            <a:ext cx="167796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analyses: </a:t>
            </a:r>
            <a:r>
              <a:rPr lang="en-US" sz="2000" dirty="0" err="1">
                <a:ln w="0"/>
                <a:solidFill>
                  <a:schemeClr val="bg1"/>
                </a:solidFill>
                <a:effectLst>
                  <a:outerShdw blurRad="38100" dist="19050" dir="2700000" algn="tl" rotWithShape="0">
                    <a:schemeClr val="dk1">
                      <a:alpha val="40000"/>
                    </a:schemeClr>
                  </a:outerShdw>
                </a:effectLst>
              </a:rPr>
              <a:t>Virts</a:t>
            </a:r>
            <a:endParaRPr lang="en-US" sz="2000" b="0" cap="none" spc="0" dirty="0">
              <a:ln w="0"/>
              <a:solidFill>
                <a:schemeClr val="bg1"/>
              </a:solidFill>
              <a:effectLst>
                <a:outerShdw blurRad="38100" dist="19050" dir="2700000" algn="tl" rotWithShape="0">
                  <a:schemeClr val="dk1">
                    <a:alpha val="40000"/>
                  </a:schemeClr>
                </a:outerShdw>
              </a:effectLst>
            </a:endParaRPr>
          </a:p>
        </p:txBody>
      </p:sp>
      <p:sp>
        <p:nvSpPr>
          <p:cNvPr id="9" name="Footer Placeholder 7"/>
          <p:cNvSpPr txBox="1">
            <a:spLocks/>
          </p:cNvSpPr>
          <p:nvPr/>
        </p:nvSpPr>
        <p:spPr>
          <a:xfrm>
            <a:off x="2362200" y="6465252"/>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12" name="Title 1"/>
          <p:cNvSpPr>
            <a:spLocks noGrp="1"/>
          </p:cNvSpPr>
          <p:nvPr>
            <p:ph type="title"/>
          </p:nvPr>
        </p:nvSpPr>
        <p:spPr>
          <a:xfrm>
            <a:off x="1285733" y="0"/>
            <a:ext cx="6408821" cy="968626"/>
          </a:xfrm>
        </p:spPr>
        <p:txBody>
          <a:bodyPr/>
          <a:lstStyle/>
          <a:p>
            <a:r>
              <a:rPr lang="en-US" b="1" dirty="0"/>
              <a:t>Performance:  INR/time</a:t>
            </a:r>
            <a:br>
              <a:rPr lang="en-US" b="1" dirty="0"/>
            </a:br>
            <a:r>
              <a:rPr lang="en-US" sz="2000" b="1" dirty="0"/>
              <a:t>(PLPTs: 011)</a:t>
            </a:r>
            <a:endParaRPr lang="en-US" sz="2000" dirty="0"/>
          </a:p>
        </p:txBody>
      </p:sp>
      <p:sp>
        <p:nvSpPr>
          <p:cNvPr id="13" name="TextBox 12"/>
          <p:cNvSpPr txBox="1"/>
          <p:nvPr/>
        </p:nvSpPr>
        <p:spPr>
          <a:xfrm>
            <a:off x="5638800" y="618214"/>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95400"/>
            <a:ext cx="6166224" cy="4800600"/>
          </a:xfrm>
          <a:prstGeom prst="rect">
            <a:avLst/>
          </a:prstGeom>
        </p:spPr>
      </p:pic>
    </p:spTree>
    <p:extLst>
      <p:ext uri="{BB962C8B-B14F-4D97-AF65-F5344CB8AC3E}">
        <p14:creationId xmlns:p14="http://schemas.microsoft.com/office/powerpoint/2010/main" val="1476752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Review: Time-Line/Context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a:t>
            </a:fld>
            <a:endParaRPr lang="en-US" altLang="en-US"/>
          </a:p>
        </p:txBody>
      </p:sp>
      <p:sp>
        <p:nvSpPr>
          <p:cNvPr id="10" name="Rectangle 9"/>
          <p:cNvSpPr/>
          <p:nvPr/>
        </p:nvSpPr>
        <p:spPr>
          <a:xfrm>
            <a:off x="548011" y="1828800"/>
            <a:ext cx="8387442" cy="2616101"/>
          </a:xfrm>
          <a:prstGeom prst="rect">
            <a:avLst/>
          </a:prstGeom>
          <a:noFill/>
        </p:spPr>
        <p:txBody>
          <a:bodyPr wrap="square" lIns="91440" tIns="45720" rIns="91440" bIns="45720">
            <a:spAutoFit/>
          </a:bodyPr>
          <a:lstStyle/>
          <a:p>
            <a:pPr marL="285750" indent="-285750">
              <a:buFont typeface="Arial" charset="0"/>
              <a:buChar char="•"/>
            </a:pPr>
            <a:r>
              <a:rPr lang="en-US" dirty="0">
                <a:ln w="0"/>
                <a:solidFill>
                  <a:srgbClr val="FFFF00"/>
                </a:solidFill>
                <a:effectLst>
                  <a:outerShdw blurRad="38100" dist="19050" dir="2700000" algn="tl" rotWithShape="0">
                    <a:schemeClr val="dk1">
                      <a:alpha val="40000"/>
                    </a:schemeClr>
                  </a:outerShdw>
                </a:effectLst>
              </a:rPr>
              <a:t>19 Nov 2016 </a:t>
            </a:r>
            <a:r>
              <a:rPr lang="en-US" dirty="0">
                <a:ln w="0"/>
                <a:solidFill>
                  <a:schemeClr val="bg1"/>
                </a:solidFill>
                <a:effectLst>
                  <a:outerShdw blurRad="38100" dist="19050" dir="2700000" algn="tl" rotWithShape="0">
                    <a:schemeClr val="dk1">
                      <a:alpha val="40000"/>
                    </a:schemeClr>
                  </a:outerShdw>
                </a:effectLst>
              </a:rPr>
              <a:t>GOES-R Launch</a:t>
            </a:r>
          </a:p>
          <a:p>
            <a:pPr marL="285750" indent="-285750">
              <a:buFont typeface="Arial" charset="0"/>
              <a:buChar char="•"/>
            </a:pPr>
            <a:r>
              <a:rPr lang="en-US" dirty="0">
                <a:ln w="0"/>
                <a:solidFill>
                  <a:srgbClr val="FFFF00"/>
                </a:solidFill>
                <a:effectLst>
                  <a:outerShdw blurRad="38100" dist="19050" dir="2700000" algn="tl" rotWithShape="0">
                    <a:schemeClr val="dk1">
                      <a:alpha val="40000"/>
                    </a:schemeClr>
                  </a:outerShdw>
                </a:effectLst>
              </a:rPr>
              <a:t>29 Nov 2016 </a:t>
            </a:r>
            <a:r>
              <a:rPr lang="en-US" dirty="0">
                <a:ln w="0"/>
                <a:solidFill>
                  <a:schemeClr val="bg1"/>
                </a:solidFill>
                <a:effectLst>
                  <a:outerShdw blurRad="38100" dist="19050" dir="2700000" algn="tl" rotWithShape="0">
                    <a:schemeClr val="dk1">
                      <a:alpha val="40000"/>
                    </a:schemeClr>
                  </a:outerShdw>
                </a:effectLst>
              </a:rPr>
              <a:t>GEO orbit attained (became GOES-16)</a:t>
            </a:r>
          </a:p>
          <a:p>
            <a:pPr marL="285750" indent="-285750">
              <a:buFont typeface="Arial" charset="0"/>
              <a:buChar char="•"/>
            </a:pPr>
            <a:r>
              <a:rPr lang="en-US" dirty="0">
                <a:ln w="0"/>
                <a:solidFill>
                  <a:srgbClr val="FFFF00"/>
                </a:solidFill>
                <a:effectLst>
                  <a:outerShdw blurRad="38100" dist="19050" dir="2700000" algn="tl" rotWithShape="0">
                    <a:schemeClr val="dk1">
                      <a:alpha val="40000"/>
                    </a:schemeClr>
                  </a:outerShdw>
                </a:effectLst>
              </a:rPr>
              <a:t>19 Dec 2016 </a:t>
            </a:r>
            <a:r>
              <a:rPr lang="en-US" dirty="0">
                <a:ln w="0"/>
                <a:solidFill>
                  <a:schemeClr val="bg1"/>
                </a:solidFill>
                <a:effectLst>
                  <a:outerShdw blurRad="38100" dist="19050" dir="2700000" algn="tl" rotWithShape="0">
                    <a:schemeClr val="dk1">
                      <a:alpha val="40000"/>
                    </a:schemeClr>
                  </a:outerShdw>
                </a:effectLst>
              </a:rPr>
              <a:t>1</a:t>
            </a:r>
            <a:r>
              <a:rPr lang="en-US" baseline="30000" dirty="0">
                <a:ln w="0"/>
                <a:solidFill>
                  <a:schemeClr val="bg1"/>
                </a:solidFill>
                <a:effectLst>
                  <a:outerShdw blurRad="38100" dist="19050" dir="2700000" algn="tl" rotWithShape="0">
                    <a:schemeClr val="dk1">
                      <a:alpha val="40000"/>
                    </a:schemeClr>
                  </a:outerShdw>
                </a:effectLst>
              </a:rPr>
              <a:t>st</a:t>
            </a:r>
            <a:r>
              <a:rPr lang="en-US" dirty="0">
                <a:ln w="0"/>
                <a:solidFill>
                  <a:schemeClr val="bg1"/>
                </a:solidFill>
                <a:effectLst>
                  <a:outerShdw blurRad="38100" dist="19050" dir="2700000" algn="tl" rotWithShape="0">
                    <a:schemeClr val="dk1">
                      <a:alpha val="40000"/>
                    </a:schemeClr>
                  </a:outerShdw>
                </a:effectLst>
              </a:rPr>
              <a:t> RTEP table uploaded</a:t>
            </a:r>
          </a:p>
          <a:p>
            <a:pPr marL="285750" indent="-285750">
              <a:buFont typeface="Arial" charset="0"/>
              <a:buChar char="•"/>
            </a:pPr>
            <a:r>
              <a:rPr lang="en-US" dirty="0">
                <a:ln w="0"/>
                <a:solidFill>
                  <a:srgbClr val="FFFF00"/>
                </a:solidFill>
                <a:effectLst>
                  <a:outerShdw blurRad="38100" dist="19050" dir="2700000" algn="tl" rotWithShape="0">
                    <a:schemeClr val="dk1">
                      <a:alpha val="40000"/>
                    </a:schemeClr>
                  </a:outerShdw>
                </a:effectLst>
              </a:rPr>
              <a:t>04 Jan 2017  </a:t>
            </a:r>
            <a:r>
              <a:rPr lang="en-US" dirty="0">
                <a:ln w="0"/>
                <a:solidFill>
                  <a:schemeClr val="bg1"/>
                </a:solidFill>
                <a:effectLst>
                  <a:outerShdw blurRad="38100" dist="19050" dir="2700000" algn="tl" rotWithShape="0">
                    <a:schemeClr val="dk1">
                      <a:alpha val="40000"/>
                    </a:schemeClr>
                  </a:outerShdw>
                </a:effectLst>
              </a:rPr>
              <a:t>Opened GLM Door</a:t>
            </a:r>
          </a:p>
          <a:p>
            <a:pPr marL="285750" indent="-285750">
              <a:buFont typeface="Arial" charset="0"/>
              <a:buChar char="•"/>
            </a:pPr>
            <a:r>
              <a:rPr lang="en-US" dirty="0">
                <a:ln w="0"/>
                <a:solidFill>
                  <a:srgbClr val="FFFF00"/>
                </a:solidFill>
                <a:effectLst>
                  <a:outerShdw blurRad="38100" dist="19050" dir="2700000" algn="tl" rotWithShape="0">
                    <a:schemeClr val="dk1">
                      <a:alpha val="40000"/>
                    </a:schemeClr>
                  </a:outerShdw>
                </a:effectLst>
              </a:rPr>
              <a:t>Jan - late Apr 2017: </a:t>
            </a:r>
            <a:r>
              <a:rPr lang="en-US" dirty="0">
                <a:ln w="0"/>
                <a:solidFill>
                  <a:schemeClr val="bg1"/>
                </a:solidFill>
                <a:effectLst>
                  <a:outerShdw blurRad="38100" dist="19050" dir="2700000" algn="tl" rotWithShape="0">
                    <a:schemeClr val="dk1">
                      <a:alpha val="40000"/>
                    </a:schemeClr>
                  </a:outerShdw>
                </a:effectLst>
              </a:rPr>
              <a:t>Too many GS software issues </a:t>
            </a:r>
            <a:r>
              <a:rPr lang="mr-IN" dirty="0">
                <a:ln w="0"/>
                <a:solidFill>
                  <a:schemeClr val="bg1"/>
                </a:solidFill>
                <a:effectLst>
                  <a:outerShdw blurRad="38100" dist="19050" dir="2700000" algn="tl" rotWithShape="0">
                    <a:schemeClr val="dk1">
                      <a:alpha val="40000"/>
                    </a:schemeClr>
                  </a:outerShdw>
                </a:effectLst>
              </a:rPr>
              <a:t>…</a:t>
            </a:r>
            <a:r>
              <a:rPr lang="en-US" dirty="0">
                <a:ln w="0"/>
                <a:solidFill>
                  <a:schemeClr val="bg1"/>
                </a:solidFill>
                <a:effectLst>
                  <a:outerShdw blurRad="38100" dist="19050" dir="2700000" algn="tl" rotWithShape="0">
                    <a:schemeClr val="dk1">
                      <a:alpha val="40000"/>
                    </a:schemeClr>
                  </a:outerShdw>
                </a:effectLst>
              </a:rPr>
              <a:t> VAL could not begin.</a:t>
            </a:r>
          </a:p>
          <a:p>
            <a:pPr marL="285750" indent="-285750">
              <a:buFont typeface="Arial" charset="0"/>
              <a:buChar char="•"/>
            </a:pPr>
            <a:r>
              <a:rPr lang="en-US" dirty="0">
                <a:ln w="0"/>
                <a:solidFill>
                  <a:srgbClr val="99FF66"/>
                </a:solidFill>
                <a:effectLst>
                  <a:outerShdw blurRad="38100" dist="19050" dir="2700000" algn="tl" rotWithShape="0">
                    <a:schemeClr val="dk1">
                      <a:alpha val="40000"/>
                    </a:schemeClr>
                  </a:outerShdw>
                </a:effectLst>
              </a:rPr>
              <a:t>24 Apr 2017 @ 19:52 UTC (DO.04.04.00) GLM Beta Validation Began </a:t>
            </a:r>
          </a:p>
          <a:p>
            <a:pPr marL="742950" lvl="1" indent="-285750">
              <a:buFont typeface="Wingdings" charset="2"/>
              <a:buChar char="ü"/>
            </a:pPr>
            <a:r>
              <a:rPr lang="en-US" dirty="0" err="1">
                <a:ln w="0"/>
                <a:solidFill>
                  <a:schemeClr val="bg1"/>
                </a:solidFill>
                <a:effectLst>
                  <a:outerShdw blurRad="38100" dist="19050" dir="2700000" algn="tl" rotWithShape="0">
                    <a:schemeClr val="dk1">
                      <a:alpha val="40000"/>
                    </a:schemeClr>
                  </a:outerShdw>
                </a:effectLst>
              </a:rPr>
              <a:t>Clearquest</a:t>
            </a:r>
            <a:r>
              <a:rPr lang="en-US" dirty="0">
                <a:ln w="0"/>
                <a:solidFill>
                  <a:schemeClr val="bg1"/>
                </a:solidFill>
                <a:effectLst>
                  <a:outerShdw blurRad="38100" dist="19050" dir="2700000" algn="tl" rotWithShape="0">
                    <a:schemeClr val="dk1">
                      <a:alpha val="40000"/>
                    </a:schemeClr>
                  </a:outerShdw>
                </a:effectLst>
              </a:rPr>
              <a:t> shows 29 fixes associated with DO.04 (+ patches/emergency)</a:t>
            </a:r>
          </a:p>
          <a:p>
            <a:pPr marL="285750" indent="-285750">
              <a:buFont typeface="Arial" charset="0"/>
              <a:buChar char="•"/>
            </a:pPr>
            <a:r>
              <a:rPr lang="en-US" sz="2000" b="1" dirty="0">
                <a:ln w="0"/>
                <a:solidFill>
                  <a:srgbClr val="FFFF00"/>
                </a:solidFill>
                <a:effectLst>
                  <a:outerShdw blurRad="38100" dist="19050" dir="2700000" algn="tl" rotWithShape="0">
                    <a:schemeClr val="dk1">
                      <a:alpha val="40000"/>
                    </a:schemeClr>
                  </a:outerShdw>
                </a:effectLst>
              </a:rPr>
              <a:t>09 Jun 2017</a:t>
            </a:r>
            <a:r>
              <a:rPr lang="en-US" sz="2000" b="1" dirty="0">
                <a:ln w="0"/>
                <a:solidFill>
                  <a:srgbClr val="99FF66"/>
                </a:solidFill>
                <a:effectLst>
                  <a:outerShdw blurRad="38100" dist="19050" dir="2700000" algn="tl" rotWithShape="0">
                    <a:schemeClr val="dk1">
                      <a:alpha val="40000"/>
                    </a:schemeClr>
                  </a:outerShdw>
                </a:effectLst>
              </a:rPr>
              <a:t> </a:t>
            </a:r>
            <a:r>
              <a:rPr lang="en-US" sz="2000" b="1" dirty="0">
                <a:ln w="0"/>
                <a:solidFill>
                  <a:schemeClr val="bg1"/>
                </a:solidFill>
                <a:effectLst>
                  <a:outerShdw blurRad="38100" dist="19050" dir="2700000" algn="tl" rotWithShape="0">
                    <a:schemeClr val="dk1">
                      <a:alpha val="40000"/>
                    </a:schemeClr>
                  </a:outerShdw>
                </a:effectLst>
              </a:rPr>
              <a:t>PS-PVR Beta</a:t>
            </a:r>
          </a:p>
          <a:p>
            <a:pPr marL="285750" indent="-285750">
              <a:buFont typeface="Arial" charset="0"/>
              <a:buChar char="•"/>
            </a:pPr>
            <a:r>
              <a:rPr lang="en-US" dirty="0">
                <a:ln w="0"/>
                <a:solidFill>
                  <a:srgbClr val="FFFF00"/>
                </a:solidFill>
                <a:effectLst>
                  <a:outerShdw blurRad="38100" dist="19050" dir="2700000" algn="tl" rotWithShape="0">
                    <a:schemeClr val="dk1">
                      <a:alpha val="40000"/>
                    </a:schemeClr>
                  </a:outerShdw>
                </a:effectLst>
              </a:rPr>
              <a:t>05 Jul 2017  </a:t>
            </a:r>
            <a:r>
              <a:rPr lang="en-US" dirty="0">
                <a:ln w="0"/>
                <a:solidFill>
                  <a:schemeClr val="bg1"/>
                </a:solidFill>
                <a:effectLst>
                  <a:outerShdw blurRad="38100" dist="19050" dir="2700000" algn="tl" rotWithShape="0">
                    <a:schemeClr val="dk1">
                      <a:alpha val="40000"/>
                    </a:schemeClr>
                  </a:outerShdw>
                </a:effectLst>
              </a:rPr>
              <a:t>GLM data to GRB </a:t>
            </a:r>
            <a:r>
              <a:rPr lang="en-US" sz="1600" dirty="0">
                <a:ln w="0"/>
                <a:solidFill>
                  <a:schemeClr val="bg1"/>
                </a:solidFill>
                <a:effectLst>
                  <a:outerShdw blurRad="38100" dist="19050" dir="2700000" algn="tl" rotWithShape="0">
                    <a:schemeClr val="dk1">
                      <a:alpha val="40000"/>
                    </a:schemeClr>
                  </a:outerShdw>
                </a:effectLst>
              </a:rPr>
              <a:t>(i.e. delay to GRB to mitigate noise/position errors w/patches)</a:t>
            </a:r>
          </a:p>
        </p:txBody>
      </p:sp>
    </p:spTree>
    <p:extLst>
      <p:ext uri="{BB962C8B-B14F-4D97-AF65-F5344CB8AC3E}">
        <p14:creationId xmlns:p14="http://schemas.microsoft.com/office/powerpoint/2010/main" val="299468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5B815486-63F6-024E-A846-3FE0475B55A5}" type="slidenum">
              <a:rPr lang="en-US" altLang="x-none"/>
              <a:pPr/>
              <a:t>40</a:t>
            </a:fld>
            <a:endParaRPr lang="en-US" altLang="x-none"/>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050" name="Rectangle 2"/>
          <p:cNvSpPr>
            <a:spLocks/>
          </p:cNvSpPr>
          <p:nvPr/>
        </p:nvSpPr>
        <p:spPr bwMode="auto">
          <a:xfrm>
            <a:off x="2718594" y="6056312"/>
            <a:ext cx="4508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x-none" sz="800" dirty="0">
                <a:solidFill>
                  <a:srgbClr val="FFFFFF"/>
                </a:solidFill>
                <a:latin typeface="Calibri" charset="0"/>
                <a:ea typeface="Calibri" charset="0"/>
                <a:cs typeface="Calibri" charset="0"/>
                <a:sym typeface="System Font Regular" charset="0"/>
              </a:rPr>
              <a:t>These GOES-16 data are preliminary, non-operational data and are undergoing testing. Users bear all responsibility for inspecting the data prior to use and for the manner in which the data are utilized.</a:t>
            </a:r>
          </a:p>
        </p:txBody>
      </p:sp>
      <p:sp>
        <p:nvSpPr>
          <p:cNvPr id="2052" name="Rectangle 4"/>
          <p:cNvSpPr>
            <a:spLocks/>
          </p:cNvSpPr>
          <p:nvPr/>
        </p:nvSpPr>
        <p:spPr bwMode="auto">
          <a:xfrm>
            <a:off x="6913562" y="2133600"/>
            <a:ext cx="219868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marL="247650" indent="-2476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buClr>
                <a:srgbClr val="FFFF00"/>
              </a:buClr>
              <a:buSzPct val="100000"/>
              <a:buFont typeface="Arial" charset="0"/>
              <a:buChar char="•"/>
            </a:pPr>
            <a:r>
              <a:rPr lang="en-US" altLang="x-none" sz="1400" dirty="0">
                <a:solidFill>
                  <a:srgbClr val="FFFF00"/>
                </a:solidFill>
                <a:latin typeface="Calibri" charset="0"/>
                <a:ea typeface="Calibri" charset="0"/>
                <a:cs typeface="Calibri" charset="0"/>
                <a:sym typeface="System Font Bold" charset="0"/>
              </a:rPr>
              <a:t>3 January 2018 Small storm 40 km ENE of Kennedy Space Center</a:t>
            </a:r>
          </a:p>
          <a:p>
            <a:endParaRPr lang="en-US" altLang="x-none" sz="1400" dirty="0">
              <a:solidFill>
                <a:srgbClr val="FFFF00"/>
              </a:solidFill>
              <a:latin typeface="Calibri" charset="0"/>
              <a:ea typeface="Calibri" charset="0"/>
              <a:cs typeface="Calibri" charset="0"/>
              <a:sym typeface="System Font Bold" charset="0"/>
            </a:endParaRPr>
          </a:p>
          <a:p>
            <a:pPr>
              <a:buClr>
                <a:srgbClr val="FFFF00"/>
              </a:buClr>
              <a:buSzPct val="100000"/>
              <a:buFont typeface="Arial" charset="0"/>
              <a:buChar char="•"/>
            </a:pPr>
            <a:r>
              <a:rPr lang="en-US" altLang="x-none" sz="1400" dirty="0">
                <a:solidFill>
                  <a:srgbClr val="FFFF00"/>
                </a:solidFill>
                <a:latin typeface="Calibri" charset="0"/>
                <a:ea typeface="Calibri" charset="0"/>
                <a:cs typeface="Calibri" charset="0"/>
                <a:sym typeface="System Font Bold" charset="0"/>
              </a:rPr>
              <a:t>GLM detected all 7 flashes (DE=100%)       </a:t>
            </a:r>
          </a:p>
          <a:p>
            <a:pPr marL="0" indent="0">
              <a:buClr>
                <a:srgbClr val="FFFF00"/>
              </a:buClr>
              <a:buSzPct val="100000"/>
            </a:pPr>
            <a:r>
              <a:rPr lang="en-US" altLang="x-none" sz="1400" dirty="0">
                <a:solidFill>
                  <a:srgbClr val="FFFF00"/>
                </a:solidFill>
                <a:latin typeface="Calibri" charset="0"/>
                <a:ea typeface="Calibri" charset="0"/>
                <a:cs typeface="Calibri" charset="0"/>
                <a:sym typeface="System Font Bold" charset="0"/>
              </a:rPr>
              <a:t>      (7 min time interval)</a:t>
            </a:r>
            <a:endParaRPr lang="en-US" altLang="x-none" sz="1400" dirty="0">
              <a:latin typeface="Calibri" charset="0"/>
              <a:ea typeface="Calibri" charset="0"/>
              <a:cs typeface="Calibri" charset="0"/>
              <a:sym typeface="System Font Regular" charset="0"/>
            </a:endParaRPr>
          </a:p>
          <a:p>
            <a:endParaRPr lang="en-US" altLang="x-none" sz="1400" dirty="0">
              <a:solidFill>
                <a:srgbClr val="FFFF00"/>
              </a:solidFill>
              <a:latin typeface="Calibri" charset="0"/>
              <a:ea typeface="Calibri" charset="0"/>
              <a:cs typeface="Calibri" charset="0"/>
              <a:sym typeface="System Font Bold" charset="0"/>
            </a:endParaRPr>
          </a:p>
          <a:p>
            <a:pPr>
              <a:buClr>
                <a:srgbClr val="FFFF00"/>
              </a:buClr>
              <a:buSzPct val="100000"/>
              <a:buFont typeface="Arial" charset="0"/>
              <a:buChar char="•"/>
            </a:pPr>
            <a:r>
              <a:rPr lang="en-US" altLang="x-none" sz="1400" dirty="0">
                <a:solidFill>
                  <a:srgbClr val="FFFF00"/>
                </a:solidFill>
                <a:latin typeface="Calibri" charset="0"/>
                <a:ea typeface="Calibri" charset="0"/>
                <a:cs typeface="Calibri" charset="0"/>
                <a:sym typeface="System Font Bold" charset="0"/>
              </a:rPr>
              <a:t>GLM locates the flashes </a:t>
            </a:r>
          </a:p>
          <a:p>
            <a:pPr marL="0" indent="0">
              <a:buClr>
                <a:srgbClr val="FFFF00"/>
              </a:buClr>
              <a:buSzPct val="100000"/>
            </a:pPr>
            <a:r>
              <a:rPr lang="en-US" altLang="x-none" sz="1400" dirty="0">
                <a:solidFill>
                  <a:srgbClr val="FFFF00"/>
                </a:solidFill>
                <a:latin typeface="Calibri" charset="0"/>
                <a:ea typeface="Calibri" charset="0"/>
                <a:cs typeface="Calibri" charset="0"/>
                <a:sym typeface="System Font Bold" charset="0"/>
              </a:rPr>
              <a:t>      7 km to the south due to </a:t>
            </a:r>
          </a:p>
          <a:p>
            <a:pPr marL="0" indent="0">
              <a:buClr>
                <a:srgbClr val="FFFF00"/>
              </a:buClr>
              <a:buSzPct val="100000"/>
            </a:pPr>
            <a:r>
              <a:rPr lang="en-US" altLang="x-none" sz="1400" dirty="0">
                <a:solidFill>
                  <a:srgbClr val="FFFF00"/>
                </a:solidFill>
                <a:latin typeface="Calibri" charset="0"/>
                <a:ea typeface="Calibri" charset="0"/>
                <a:cs typeface="Calibri" charset="0"/>
                <a:sym typeface="System Font Bold" charset="0"/>
              </a:rPr>
              <a:t>      parallax &amp; clouds being at</a:t>
            </a:r>
          </a:p>
          <a:p>
            <a:pPr marL="0" indent="0">
              <a:buClr>
                <a:srgbClr val="FFFF00"/>
              </a:buClr>
              <a:buSzPct val="100000"/>
            </a:pPr>
            <a:r>
              <a:rPr lang="en-US" altLang="x-none" sz="1400" dirty="0">
                <a:solidFill>
                  <a:srgbClr val="FFFF00"/>
                </a:solidFill>
                <a:latin typeface="Calibri" charset="0"/>
                <a:ea typeface="Calibri" charset="0"/>
                <a:cs typeface="Calibri" charset="0"/>
                <a:sym typeface="System Font Bold" charset="0"/>
              </a:rPr>
              <a:t>      low altitude</a:t>
            </a:r>
            <a:endParaRPr lang="en-US" altLang="x-none" sz="1400" dirty="0">
              <a:latin typeface="Calibri" charset="0"/>
              <a:ea typeface="Calibri" charset="0"/>
              <a:cs typeface="Calibri" charset="0"/>
              <a:sym typeface="System Font Regular" charset="0"/>
            </a:endParaRPr>
          </a:p>
          <a:p>
            <a:endParaRPr lang="en-US" altLang="x-none" sz="1400" dirty="0">
              <a:solidFill>
                <a:srgbClr val="FFFF00"/>
              </a:solidFill>
              <a:latin typeface="Calibri" charset="0"/>
              <a:ea typeface="Calibri" charset="0"/>
              <a:cs typeface="Calibri" charset="0"/>
              <a:sym typeface="System Font Bold" charset="0"/>
            </a:endParaRPr>
          </a:p>
          <a:p>
            <a:pPr>
              <a:buClr>
                <a:srgbClr val="FFFF00"/>
              </a:buClr>
              <a:buSzPct val="100000"/>
              <a:buFont typeface="Arial" charset="0"/>
              <a:buChar char="•"/>
            </a:pPr>
            <a:r>
              <a:rPr lang="en-US" altLang="x-none" sz="1400" dirty="0">
                <a:solidFill>
                  <a:srgbClr val="FFFF00"/>
                </a:solidFill>
                <a:latin typeface="Calibri" charset="0"/>
                <a:ea typeface="Calibri" charset="0"/>
                <a:cs typeface="Calibri" charset="0"/>
                <a:sym typeface="System Font Bold" charset="0"/>
              </a:rPr>
              <a:t>GLM correctly grouped events into flashes</a:t>
            </a:r>
          </a:p>
          <a:p>
            <a:endParaRPr lang="en-US" altLang="x-none" sz="1400" dirty="0">
              <a:solidFill>
                <a:srgbClr val="FFFF00"/>
              </a:solidFill>
              <a:latin typeface="Calibri" charset="0"/>
              <a:ea typeface="Calibri" charset="0"/>
              <a:cs typeface="Calibri" charset="0"/>
              <a:sym typeface="System Font Bold" charset="0"/>
            </a:endParaRPr>
          </a:p>
          <a:p>
            <a:pPr>
              <a:buClr>
                <a:srgbClr val="FFFF00"/>
              </a:buClr>
              <a:buSzPct val="100000"/>
              <a:buFont typeface="Arial" charset="0"/>
              <a:buChar char="•"/>
            </a:pPr>
            <a:r>
              <a:rPr lang="en-US" altLang="x-none" sz="1400" dirty="0">
                <a:solidFill>
                  <a:srgbClr val="FFFF00"/>
                </a:solidFill>
                <a:latin typeface="Calibri" charset="0"/>
                <a:ea typeface="Calibri" charset="0"/>
                <a:cs typeface="Calibri" charset="0"/>
                <a:sym typeface="System Font Bold" charset="0"/>
              </a:rPr>
              <a:t>First GLM event about </a:t>
            </a:r>
          </a:p>
          <a:p>
            <a:pPr marL="0" indent="0">
              <a:buClr>
                <a:srgbClr val="FFFF00"/>
              </a:buClr>
              <a:buSzPct val="100000"/>
            </a:pPr>
            <a:r>
              <a:rPr lang="en-US" altLang="x-none" sz="1400" dirty="0">
                <a:solidFill>
                  <a:srgbClr val="FFFF00"/>
                </a:solidFill>
                <a:latin typeface="Calibri" charset="0"/>
                <a:ea typeface="Calibri" charset="0"/>
                <a:cs typeface="Calibri" charset="0"/>
                <a:sym typeface="System Font Bold" charset="0"/>
              </a:rPr>
              <a:t>      5 </a:t>
            </a:r>
            <a:r>
              <a:rPr lang="en-US" altLang="x-none" sz="1400" dirty="0" err="1">
                <a:solidFill>
                  <a:srgbClr val="FFFF00"/>
                </a:solidFill>
                <a:latin typeface="Calibri" charset="0"/>
                <a:ea typeface="Calibri" charset="0"/>
                <a:cs typeface="Calibri" charset="0"/>
                <a:sym typeface="System Font Bold" charset="0"/>
              </a:rPr>
              <a:t>ms</a:t>
            </a:r>
            <a:r>
              <a:rPr lang="en-US" altLang="x-none" sz="1400" dirty="0">
                <a:solidFill>
                  <a:srgbClr val="FFFF00"/>
                </a:solidFill>
                <a:latin typeface="Calibri" charset="0"/>
                <a:ea typeface="Calibri" charset="0"/>
                <a:cs typeface="Calibri" charset="0"/>
                <a:sym typeface="System Font Bold" charset="0"/>
              </a:rPr>
              <a:t> after LMA start</a:t>
            </a:r>
          </a:p>
        </p:txBody>
      </p:sp>
      <p:sp>
        <p:nvSpPr>
          <p:cNvPr id="2053" name="Text Box 5"/>
          <p:cNvSpPr txBox="1">
            <a:spLocks noChangeArrowheads="1"/>
          </p:cNvSpPr>
          <p:nvPr/>
        </p:nvSpPr>
        <p:spPr bwMode="auto">
          <a:xfrm>
            <a:off x="8429625" y="6454775"/>
            <a:ext cx="2571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r"/>
            <a:fld id="{858ED40D-4259-2940-8AD8-A111BBE9BF14}" type="slidenum">
              <a:rPr lang="en-US" altLang="x-none">
                <a:solidFill>
                  <a:srgbClr val="FFFFFF"/>
                </a:solidFill>
                <a:latin typeface="System Font Regular" charset="0"/>
                <a:ea typeface="System Font Regular" charset="0"/>
                <a:cs typeface="System Font Regular" charset="0"/>
                <a:sym typeface="System Font Regular" charset="0"/>
              </a:rPr>
              <a:pPr algn="r"/>
              <a:t>40</a:t>
            </a:fld>
            <a:endParaRPr lang="en-US" altLang="x-none">
              <a:solidFill>
                <a:srgbClr val="FFFFFF"/>
              </a:solidFill>
              <a:latin typeface="System Font Regular" charset="0"/>
              <a:ea typeface="System Font Regular" charset="0"/>
              <a:cs typeface="System Font Regular" charset="0"/>
              <a:sym typeface="System Font Regular" charset="0"/>
            </a:endParaRPr>
          </a:p>
        </p:txBody>
      </p:sp>
      <p:sp>
        <p:nvSpPr>
          <p:cNvPr id="2054" name="Rectangle 6"/>
          <p:cNvSpPr>
            <a:spLocks/>
          </p:cNvSpPr>
          <p:nvPr/>
        </p:nvSpPr>
        <p:spPr bwMode="auto">
          <a:xfrm>
            <a:off x="138113" y="1163638"/>
            <a:ext cx="6718300" cy="5092700"/>
          </a:xfrm>
          <a:prstGeom prst="rect">
            <a:avLst/>
          </a:prstGeom>
          <a:gradFill rotWithShape="0">
            <a:gsLst>
              <a:gs pos="0">
                <a:srgbClr val="81A5D1"/>
              </a:gs>
              <a:gs pos="50000">
                <a:srgbClr val="4980C2"/>
              </a:gs>
              <a:gs pos="100000">
                <a:srgbClr val="3A71B2"/>
              </a:gs>
            </a:gsLst>
            <a:lin ang="5400000" scaled="1"/>
          </a:gradFill>
          <a:ln w="6350" cap="flat">
            <a:solidFill>
              <a:srgbClr val="4F81BD"/>
            </a:solidFill>
            <a:prstDash val="solid"/>
            <a:miter lim="800000"/>
            <a:headEnd type="none" w="med" len="med"/>
            <a:tailEnd type="none" w="med" len="med"/>
          </a:ln>
        </p:spPr>
        <p:txBody>
          <a:bodyPr lIns="0" tIns="0" rIns="0" bIns="0"/>
          <a:lstStyle/>
          <a:p>
            <a:endParaRPr lang="en-US"/>
          </a:p>
        </p:txBody>
      </p:sp>
      <p:sp>
        <p:nvSpPr>
          <p:cNvPr id="2055" name="Rectangle 7"/>
          <p:cNvSpPr>
            <a:spLocks/>
          </p:cNvSpPr>
          <p:nvPr/>
        </p:nvSpPr>
        <p:spPr bwMode="auto">
          <a:xfrm>
            <a:off x="4757738" y="3808413"/>
            <a:ext cx="18557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x-none" sz="2800">
                <a:effectLst>
                  <a:outerShdw blurRad="38100" dist="38100" dir="2700000" algn="tl">
                    <a:srgbClr val="C0C0C0"/>
                  </a:outerShdw>
                </a:effectLst>
                <a:latin typeface="System Font Regular" charset="0"/>
                <a:ea typeface="System Font Regular" charset="0"/>
                <a:cs typeface="System Font Regular" charset="0"/>
                <a:sym typeface="System Font Regular" charset="0"/>
              </a:rPr>
              <a:t>Single flash</a:t>
            </a:r>
          </a:p>
        </p:txBody>
      </p:sp>
      <p:sp>
        <p:nvSpPr>
          <p:cNvPr id="2056" name="Rectangle 8"/>
          <p:cNvSpPr>
            <a:spLocks/>
          </p:cNvSpPr>
          <p:nvPr/>
        </p:nvSpPr>
        <p:spPr bwMode="auto">
          <a:xfrm>
            <a:off x="4576763" y="5291138"/>
            <a:ext cx="20351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x-none" sz="2800">
                <a:effectLst>
                  <a:outerShdw blurRad="38100" dist="38100" dir="2700000" algn="tl">
                    <a:srgbClr val="C0C0C0"/>
                  </a:outerShdw>
                </a:effectLst>
                <a:latin typeface="System Font Regular" charset="0"/>
                <a:ea typeface="System Font Regular" charset="0"/>
                <a:cs typeface="System Font Regular" charset="0"/>
                <a:sym typeface="System Font Regular" charset="0"/>
              </a:rPr>
              <a:t>Entire Period</a:t>
            </a:r>
            <a:endParaRPr lang="en-US" altLang="x-none" sz="1800">
              <a:latin typeface="System Font Regular" charset="0"/>
              <a:ea typeface="System Font Regular" charset="0"/>
              <a:cs typeface="System Font Regular" charset="0"/>
              <a:sym typeface="System Font Regular" charset="0"/>
            </a:endParaRPr>
          </a:p>
          <a:p>
            <a:pPr algn="ctr"/>
            <a:r>
              <a:rPr lang="en-US" altLang="x-none" sz="2800">
                <a:effectLst>
                  <a:outerShdw blurRad="38100" dist="38100" dir="2700000" algn="tl">
                    <a:srgbClr val="C0C0C0"/>
                  </a:outerShdw>
                </a:effectLst>
                <a:latin typeface="System Font Regular" charset="0"/>
                <a:ea typeface="System Font Regular" charset="0"/>
                <a:cs typeface="System Font Regular" charset="0"/>
                <a:sym typeface="System Font Regular" charset="0"/>
              </a:rPr>
              <a:t>(7 flashes)</a:t>
            </a:r>
          </a:p>
        </p:txBody>
      </p:sp>
      <p:sp>
        <p:nvSpPr>
          <p:cNvPr id="2057" name="AutoShape 9"/>
          <p:cNvSpPr>
            <a:spLocks/>
          </p:cNvSpPr>
          <p:nvPr/>
        </p:nvSpPr>
        <p:spPr bwMode="auto">
          <a:xfrm rot="5400000">
            <a:off x="4364832" y="4714081"/>
            <a:ext cx="677862" cy="511175"/>
          </a:xfrm>
          <a:custGeom>
            <a:avLst/>
            <a:gdLst/>
            <a:ahLst/>
            <a:cxnLst/>
            <a:rect l="0" t="0" r="r" b="b"/>
            <a:pathLst>
              <a:path w="21600" h="21600">
                <a:moveTo>
                  <a:pt x="0" y="21600"/>
                </a:moveTo>
                <a:lnTo>
                  <a:pt x="0" y="12150"/>
                </a:lnTo>
                <a:cubicBezTo>
                  <a:pt x="0" y="6931"/>
                  <a:pt x="3189" y="2700"/>
                  <a:pt x="7123" y="2700"/>
                </a:cubicBezTo>
                <a:lnTo>
                  <a:pt x="17530" y="2700"/>
                </a:lnTo>
                <a:lnTo>
                  <a:pt x="17530" y="0"/>
                </a:lnTo>
                <a:lnTo>
                  <a:pt x="21600" y="5400"/>
                </a:lnTo>
                <a:lnTo>
                  <a:pt x="17530" y="10800"/>
                </a:lnTo>
                <a:lnTo>
                  <a:pt x="17530" y="8100"/>
                </a:lnTo>
                <a:lnTo>
                  <a:pt x="7123" y="8100"/>
                </a:lnTo>
                <a:cubicBezTo>
                  <a:pt x="5437" y="8100"/>
                  <a:pt x="4070" y="9913"/>
                  <a:pt x="4070" y="12150"/>
                </a:cubicBezTo>
                <a:lnTo>
                  <a:pt x="4070" y="21600"/>
                </a:lnTo>
                <a:close/>
                <a:moveTo>
                  <a:pt x="0" y="21600"/>
                </a:moveTo>
              </a:path>
            </a:pathLst>
          </a:custGeom>
          <a:solidFill>
            <a:schemeClr val="accent1"/>
          </a:solidFill>
          <a:ln w="6350" cap="flat">
            <a:solidFill>
              <a:srgbClr val="4F81BD"/>
            </a:solidFill>
            <a:prstDash val="solid"/>
            <a:miter lim="800000"/>
            <a:headEnd type="none" w="med" len="med"/>
            <a:tailEnd type="none" w="med" len="med"/>
          </a:ln>
        </p:spPr>
        <p:txBody>
          <a:bodyPr lIns="0" tIns="0" rIns="0" bIns="0"/>
          <a:lstStyle/>
          <a:p>
            <a:endParaRPr lang="en-US"/>
          </a:p>
        </p:txBody>
      </p:sp>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274763"/>
            <a:ext cx="3979863"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05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1270000"/>
            <a:ext cx="21209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060" name="Rectangle 12"/>
          <p:cNvSpPr>
            <a:spLocks/>
          </p:cNvSpPr>
          <p:nvPr/>
        </p:nvSpPr>
        <p:spPr bwMode="auto">
          <a:xfrm>
            <a:off x="5130800" y="4432300"/>
            <a:ext cx="15398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x-none" sz="1400">
                <a:latin typeface="System Font Regular" charset="0"/>
                <a:ea typeface="System Font Regular" charset="0"/>
                <a:cs typeface="System Font Regular" charset="0"/>
                <a:sym typeface="System Font Regular" charset="0"/>
              </a:rPr>
              <a:t>GLM Flash-red</a:t>
            </a:r>
          </a:p>
          <a:p>
            <a:r>
              <a:rPr lang="en-US" altLang="x-none" sz="1400">
                <a:latin typeface="System Font Regular" charset="0"/>
                <a:ea typeface="System Font Regular" charset="0"/>
                <a:cs typeface="System Font Regular" charset="0"/>
                <a:sym typeface="System Font Regular" charset="0"/>
              </a:rPr>
              <a:t>groups-dark blue</a:t>
            </a:r>
          </a:p>
          <a:p>
            <a:r>
              <a:rPr lang="en-US" altLang="x-none" sz="1400">
                <a:latin typeface="System Font Regular" charset="0"/>
                <a:ea typeface="System Font Regular" charset="0"/>
                <a:cs typeface="System Font Regular" charset="0"/>
                <a:sym typeface="System Font Regular" charset="0"/>
              </a:rPr>
              <a:t>events-light blue</a:t>
            </a:r>
          </a:p>
        </p:txBody>
      </p:sp>
      <p:sp>
        <p:nvSpPr>
          <p:cNvPr id="16" name="Title 1"/>
          <p:cNvSpPr>
            <a:spLocks noGrp="1"/>
          </p:cNvSpPr>
          <p:nvPr>
            <p:ph type="title"/>
          </p:nvPr>
        </p:nvSpPr>
        <p:spPr>
          <a:xfrm>
            <a:off x="1285733" y="0"/>
            <a:ext cx="6408821" cy="968626"/>
          </a:xfrm>
        </p:spPr>
        <p:txBody>
          <a:bodyPr/>
          <a:lstStyle/>
          <a:p>
            <a:r>
              <a:rPr lang="en-US" b="1" dirty="0">
                <a:latin typeface="Calibri" charset="0"/>
                <a:ea typeface="Calibri" charset="0"/>
                <a:cs typeface="Calibri" charset="0"/>
              </a:rPr>
              <a:t>Performance:  </a:t>
            </a:r>
            <a:r>
              <a:rPr lang="en-US" sz="3200" b="1" dirty="0">
                <a:latin typeface="Calibri" charset="0"/>
                <a:ea typeface="Calibri" charset="0"/>
                <a:cs typeface="Calibri" charset="0"/>
              </a:rPr>
              <a:t>DE/FAR, INR/time</a:t>
            </a:r>
            <a:br>
              <a:rPr lang="en-US" b="1" dirty="0">
                <a:latin typeface="Calibri" charset="0"/>
                <a:ea typeface="Calibri" charset="0"/>
                <a:cs typeface="Calibri" charset="0"/>
              </a:rPr>
            </a:br>
            <a:r>
              <a:rPr lang="en-US" sz="2000" b="1" dirty="0">
                <a:latin typeface="Calibri" charset="0"/>
                <a:ea typeface="Calibri" charset="0"/>
                <a:cs typeface="Calibri" charset="0"/>
              </a:rPr>
              <a:t>(PLPTs: 002, 011)</a:t>
            </a:r>
            <a:endParaRPr lang="en-US" sz="2000" dirty="0">
              <a:latin typeface="Calibri" charset="0"/>
              <a:ea typeface="Calibri" charset="0"/>
              <a:cs typeface="Calibri" charset="0"/>
            </a:endParaRPr>
          </a:p>
        </p:txBody>
      </p:sp>
      <p:sp>
        <p:nvSpPr>
          <p:cNvPr id="17" name="Rectangle 16"/>
          <p:cNvSpPr/>
          <p:nvPr/>
        </p:nvSpPr>
        <p:spPr>
          <a:xfrm>
            <a:off x="-28074" y="6466591"/>
            <a:ext cx="2546787"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analyses: Thomas/NMT</a:t>
            </a:r>
            <a:endParaRPr lang="en-US" sz="2000" b="0" cap="none" spc="0" dirty="0">
              <a:ln w="0"/>
              <a:solidFill>
                <a:schemeClr val="bg1"/>
              </a:solidFill>
              <a:effectLst>
                <a:outerShdw blurRad="38100" dist="19050" dir="2700000" algn="tl" rotWithShape="0">
                  <a:schemeClr val="dk1">
                    <a:alpha val="40000"/>
                  </a:schemeClr>
                </a:outerShdw>
              </a:effectLst>
            </a:endParaRPr>
          </a:p>
        </p:txBody>
      </p:sp>
      <p:sp>
        <p:nvSpPr>
          <p:cNvPr id="18" name="TextBox 17"/>
          <p:cNvSpPr txBox="1"/>
          <p:nvPr/>
        </p:nvSpPr>
        <p:spPr>
          <a:xfrm>
            <a:off x="5638800" y="618214"/>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9" name="Rectangle 18"/>
          <p:cNvSpPr/>
          <p:nvPr/>
        </p:nvSpPr>
        <p:spPr>
          <a:xfrm>
            <a:off x="7115175" y="1295400"/>
            <a:ext cx="1598836" cy="584775"/>
          </a:xfrm>
          <a:prstGeom prst="rect">
            <a:avLst/>
          </a:prstGeom>
          <a:noFill/>
        </p:spPr>
        <p:txBody>
          <a:bodyPr wrap="none" lIns="91440" tIns="45720" rIns="91440" bIns="45720">
            <a:spAutoFit/>
          </a:bodyPr>
          <a:lstStyle/>
          <a:p>
            <a:pPr algn="ctr"/>
            <a:r>
              <a:rPr lang="en-US" sz="32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KSCLMA</a:t>
            </a:r>
            <a:endParaRPr lang="en-US" sz="32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063531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844938" y="1637046"/>
            <a:ext cx="2299062" cy="4247317"/>
          </a:xfrm>
          <a:prstGeom prst="rect">
            <a:avLst/>
          </a:prstGeom>
          <a:noFill/>
        </p:spPr>
        <p:txBody>
          <a:bodyPr wrap="square" rtlCol="0">
            <a:spAutoFit/>
          </a:bodyPr>
          <a:lstStyle/>
          <a:p>
            <a:pPr marL="285750" indent="-285750">
              <a:buFont typeface="Arial" charset="0"/>
              <a:buChar char="•"/>
            </a:pPr>
            <a:r>
              <a:rPr lang="en-US" b="1" dirty="0">
                <a:solidFill>
                  <a:srgbClr val="FFFF00"/>
                </a:solidFill>
              </a:rPr>
              <a:t>Comparison between group data from two space-based optical sensors</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Sub-</a:t>
            </a:r>
            <a:r>
              <a:rPr lang="en-US" b="1" dirty="0" err="1">
                <a:solidFill>
                  <a:srgbClr val="FFFF00"/>
                </a:solidFill>
              </a:rPr>
              <a:t>ms</a:t>
            </a:r>
            <a:r>
              <a:rPr lang="en-US" b="1" dirty="0">
                <a:solidFill>
                  <a:srgbClr val="FFFF00"/>
                </a:solidFill>
              </a:rPr>
              <a:t> timing accuracy after correcting for origination time</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Peak distance errors &lt; 3 km, but larger errors also observed</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41</a:t>
            </a:fld>
            <a:endParaRPr lang="en-US" altLang="en-US"/>
          </a:p>
        </p:txBody>
      </p:sp>
      <p:sp>
        <p:nvSpPr>
          <p:cNvPr id="5" name="Rectangle 4"/>
          <p:cNvSpPr/>
          <p:nvPr/>
        </p:nvSpPr>
        <p:spPr>
          <a:xfrm>
            <a:off x="139336" y="1165060"/>
            <a:ext cx="670560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28" y="1263915"/>
            <a:ext cx="5846816" cy="4895634"/>
          </a:xfrm>
          <a:prstGeom prst="rect">
            <a:avLst/>
          </a:prstGeom>
        </p:spPr>
      </p:pic>
      <p:sp>
        <p:nvSpPr>
          <p:cNvPr id="8" name="Rectangle 7"/>
          <p:cNvSpPr/>
          <p:nvPr/>
        </p:nvSpPr>
        <p:spPr>
          <a:xfrm>
            <a:off x="0" y="6412805"/>
            <a:ext cx="167796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analyses: </a:t>
            </a:r>
            <a:r>
              <a:rPr lang="en-US" sz="2000" dirty="0" err="1">
                <a:ln w="0"/>
                <a:solidFill>
                  <a:schemeClr val="bg1"/>
                </a:solidFill>
                <a:effectLst>
                  <a:outerShdw blurRad="38100" dist="19050" dir="2700000" algn="tl" rotWithShape="0">
                    <a:schemeClr val="dk1">
                      <a:alpha val="40000"/>
                    </a:schemeClr>
                  </a:outerShdw>
                </a:effectLst>
              </a:rPr>
              <a:t>Virts</a:t>
            </a:r>
            <a:endParaRPr lang="en-US" sz="2000" b="0" cap="none" spc="0" dirty="0">
              <a:ln w="0"/>
              <a:solidFill>
                <a:schemeClr val="bg1"/>
              </a:solidFill>
              <a:effectLst>
                <a:outerShdw blurRad="38100" dist="19050" dir="2700000" algn="tl" rotWithShape="0">
                  <a:schemeClr val="dk1">
                    <a:alpha val="40000"/>
                  </a:schemeClr>
                </a:outerShdw>
              </a:effectLst>
            </a:endParaRPr>
          </a:p>
        </p:txBody>
      </p:sp>
      <p:sp>
        <p:nvSpPr>
          <p:cNvPr id="10" name="Footer Placeholder 7"/>
          <p:cNvSpPr txBox="1">
            <a:spLocks/>
          </p:cNvSpPr>
          <p:nvPr/>
        </p:nvSpPr>
        <p:spPr>
          <a:xfrm>
            <a:off x="2362200" y="6465252"/>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11" name="Title 1"/>
          <p:cNvSpPr>
            <a:spLocks noGrp="1"/>
          </p:cNvSpPr>
          <p:nvPr>
            <p:ph type="title"/>
          </p:nvPr>
        </p:nvSpPr>
        <p:spPr>
          <a:xfrm>
            <a:off x="1285733" y="0"/>
            <a:ext cx="6408821" cy="968626"/>
          </a:xfrm>
        </p:spPr>
        <p:txBody>
          <a:bodyPr/>
          <a:lstStyle/>
          <a:p>
            <a:r>
              <a:rPr lang="en-US" b="1" dirty="0"/>
              <a:t>Performance:  INR/time </a:t>
            </a:r>
            <a:r>
              <a:rPr lang="en-US" sz="1400" b="1" dirty="0"/>
              <a:t>(GLM vs. ISS/LIS)</a:t>
            </a:r>
            <a:br>
              <a:rPr lang="en-US" b="1" dirty="0"/>
            </a:br>
            <a:r>
              <a:rPr lang="en-US" sz="2000" b="1" dirty="0"/>
              <a:t>(PLPTs: 005, 011)</a:t>
            </a:r>
            <a:endParaRPr lang="en-US" sz="2000" dirty="0"/>
          </a:p>
        </p:txBody>
      </p:sp>
      <p:sp>
        <p:nvSpPr>
          <p:cNvPr id="12" name="TextBox 11"/>
          <p:cNvSpPr txBox="1"/>
          <p:nvPr/>
        </p:nvSpPr>
        <p:spPr>
          <a:xfrm>
            <a:off x="5638800" y="618214"/>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Tree>
    <p:extLst>
      <p:ext uri="{BB962C8B-B14F-4D97-AF65-F5344CB8AC3E}">
        <p14:creationId xmlns:p14="http://schemas.microsoft.com/office/powerpoint/2010/main" val="1691852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844936" y="1752600"/>
            <a:ext cx="2299062" cy="3416320"/>
          </a:xfrm>
          <a:prstGeom prst="rect">
            <a:avLst/>
          </a:prstGeom>
          <a:noFill/>
        </p:spPr>
        <p:txBody>
          <a:bodyPr wrap="square" rtlCol="0">
            <a:spAutoFit/>
          </a:bodyPr>
          <a:lstStyle/>
          <a:p>
            <a:pPr marL="285750" indent="-285750">
              <a:buFont typeface="Arial" charset="0"/>
              <a:buChar char="•"/>
            </a:pPr>
            <a:r>
              <a:rPr lang="en-US" b="1" dirty="0">
                <a:solidFill>
                  <a:srgbClr val="FFFF00"/>
                </a:solidFill>
              </a:rPr>
              <a:t>Laser Beacon Test 01/18/2018</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Latest </a:t>
            </a:r>
            <a:r>
              <a:rPr lang="en-US" b="1" dirty="0" err="1">
                <a:solidFill>
                  <a:srgbClr val="FFFF00"/>
                </a:solidFill>
              </a:rPr>
              <a:t>Nav</a:t>
            </a:r>
            <a:r>
              <a:rPr lang="en-US" b="1" dirty="0">
                <a:solidFill>
                  <a:srgbClr val="FFFF00"/>
                </a:solidFill>
              </a:rPr>
              <a:t> </a:t>
            </a:r>
            <a:r>
              <a:rPr lang="en-US" b="1" dirty="0" err="1">
                <a:solidFill>
                  <a:srgbClr val="FFFF00"/>
                </a:solidFill>
              </a:rPr>
              <a:t>params</a:t>
            </a:r>
            <a:r>
              <a:rPr lang="en-US" b="1" dirty="0">
                <a:solidFill>
                  <a:srgbClr val="FFFF00"/>
                </a:solidFill>
              </a:rPr>
              <a:t> in GPA</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Mean distance between laser beacon location and GLM L2 “flash detections” are within 5 km</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42</a:t>
            </a:fld>
            <a:endParaRPr lang="en-US" altLang="en-US"/>
          </a:p>
        </p:txBody>
      </p:sp>
      <p:sp>
        <p:nvSpPr>
          <p:cNvPr id="5" name="Rectangle 4"/>
          <p:cNvSpPr/>
          <p:nvPr/>
        </p:nvSpPr>
        <p:spPr>
          <a:xfrm>
            <a:off x="139336" y="1165060"/>
            <a:ext cx="670560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6405036"/>
            <a:ext cx="2118786"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analyses: </a:t>
            </a:r>
            <a:r>
              <a:rPr lang="en-US" sz="2000" dirty="0" err="1">
                <a:ln w="0"/>
                <a:solidFill>
                  <a:schemeClr val="bg1"/>
                </a:solidFill>
                <a:effectLst>
                  <a:outerShdw blurRad="38100" dist="19050" dir="2700000" algn="tl" rotWithShape="0">
                    <a:schemeClr val="dk1">
                      <a:alpha val="40000"/>
                    </a:schemeClr>
                  </a:outerShdw>
                </a:effectLst>
              </a:rPr>
              <a:t>Buechler</a:t>
            </a:r>
            <a:endParaRPr lang="en-US" sz="2000" b="0" cap="none" spc="0" dirty="0">
              <a:ln w="0"/>
              <a:solidFill>
                <a:schemeClr val="bg1"/>
              </a:solidFill>
              <a:effectLst>
                <a:outerShdw blurRad="38100" dist="19050" dir="2700000" algn="tl" rotWithShape="0">
                  <a:schemeClr val="dk1">
                    <a:alpha val="40000"/>
                  </a:schemeClr>
                </a:outerShdw>
              </a:effectLst>
            </a:endParaRPr>
          </a:p>
        </p:txBody>
      </p:sp>
      <p:sp>
        <p:nvSpPr>
          <p:cNvPr id="9" name="Footer Placeholder 7"/>
          <p:cNvSpPr txBox="1">
            <a:spLocks/>
          </p:cNvSpPr>
          <p:nvPr/>
        </p:nvSpPr>
        <p:spPr>
          <a:xfrm>
            <a:off x="2362200" y="6465252"/>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12" name="Title 1"/>
          <p:cNvSpPr>
            <a:spLocks noGrp="1"/>
          </p:cNvSpPr>
          <p:nvPr>
            <p:ph type="title"/>
          </p:nvPr>
        </p:nvSpPr>
        <p:spPr>
          <a:xfrm>
            <a:off x="1285733" y="0"/>
            <a:ext cx="6408821" cy="968626"/>
          </a:xfrm>
        </p:spPr>
        <p:txBody>
          <a:bodyPr/>
          <a:lstStyle/>
          <a:p>
            <a:r>
              <a:rPr lang="en-US" b="1" dirty="0"/>
              <a:t>Performance:  </a:t>
            </a:r>
            <a:r>
              <a:rPr lang="en-US" sz="3200" b="1" dirty="0"/>
              <a:t>INR (Laser Beacon)</a:t>
            </a:r>
            <a:br>
              <a:rPr lang="en-US" sz="3200" b="1" dirty="0"/>
            </a:br>
            <a:r>
              <a:rPr lang="en-US" sz="2000" b="1" dirty="0"/>
              <a:t>(PLPTs: 011)</a:t>
            </a:r>
            <a:endParaRPr lang="en-US" sz="2000" dirty="0"/>
          </a:p>
        </p:txBody>
      </p:sp>
      <p:sp>
        <p:nvSpPr>
          <p:cNvPr id="13" name="TextBox 12"/>
          <p:cNvSpPr txBox="1"/>
          <p:nvPr/>
        </p:nvSpPr>
        <p:spPr>
          <a:xfrm>
            <a:off x="5638800" y="618214"/>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24" y="1371600"/>
            <a:ext cx="6623424" cy="4648200"/>
          </a:xfrm>
          <a:prstGeom prst="rect">
            <a:avLst/>
          </a:prstGeom>
        </p:spPr>
      </p:pic>
    </p:spTree>
    <p:extLst>
      <p:ext uri="{BB962C8B-B14F-4D97-AF65-F5344CB8AC3E}">
        <p14:creationId xmlns:p14="http://schemas.microsoft.com/office/powerpoint/2010/main" val="1125151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960083" y="1081234"/>
            <a:ext cx="2299062" cy="3293209"/>
          </a:xfrm>
          <a:prstGeom prst="rect">
            <a:avLst/>
          </a:prstGeom>
          <a:noFill/>
        </p:spPr>
        <p:txBody>
          <a:bodyPr wrap="square" rtlCol="0">
            <a:spAutoFit/>
          </a:bodyPr>
          <a:lstStyle/>
          <a:p>
            <a:pPr marL="285750" indent="-285750">
              <a:buFont typeface="Arial" charset="0"/>
              <a:buChar char="•"/>
            </a:pPr>
            <a:r>
              <a:rPr lang="en-US" sz="1600" b="1" dirty="0">
                <a:solidFill>
                  <a:srgbClr val="FFFF00"/>
                </a:solidFill>
              </a:rPr>
              <a:t>20 Dec 2017 to 9 Jan 2018 (21 days)</a:t>
            </a:r>
          </a:p>
          <a:p>
            <a:pPr marL="285750" indent="-285750">
              <a:buFont typeface="Arial" charset="0"/>
              <a:buChar char="•"/>
            </a:pPr>
            <a:endParaRPr lang="en-US" sz="1600" b="1" dirty="0">
              <a:solidFill>
                <a:srgbClr val="FFFF00"/>
              </a:solidFill>
            </a:endParaRPr>
          </a:p>
          <a:p>
            <a:pPr marL="285750" indent="-285750">
              <a:buFont typeface="Arial" charset="0"/>
              <a:buChar char="•"/>
            </a:pPr>
            <a:r>
              <a:rPr lang="en-US" sz="1600" b="1" dirty="0">
                <a:solidFill>
                  <a:srgbClr val="FFFF00"/>
                </a:solidFill>
              </a:rPr>
              <a:t>Results for flashes shown (also have results for events, groups)</a:t>
            </a:r>
          </a:p>
          <a:p>
            <a:pPr marL="285750" indent="-285750">
              <a:buFont typeface="Arial" charset="0"/>
              <a:buChar char="•"/>
            </a:pPr>
            <a:endParaRPr lang="en-US" sz="1600" b="1" dirty="0">
              <a:solidFill>
                <a:srgbClr val="FFFF00"/>
              </a:solidFill>
            </a:endParaRPr>
          </a:p>
          <a:p>
            <a:pPr marL="285750" indent="-285750">
              <a:buFont typeface="Arial" charset="0"/>
              <a:buChar char="•"/>
            </a:pPr>
            <a:r>
              <a:rPr lang="en-US" sz="1600" b="1" dirty="0">
                <a:solidFill>
                  <a:srgbClr val="FFFF00"/>
                </a:solidFill>
              </a:rPr>
              <a:t>Some non-lightning spikes bias results high</a:t>
            </a:r>
          </a:p>
          <a:p>
            <a:pPr marL="285750" indent="-285750">
              <a:buFont typeface="Arial" charset="0"/>
              <a:buChar char="•"/>
            </a:pPr>
            <a:endParaRPr lang="en-US" sz="1600" b="1" dirty="0">
              <a:solidFill>
                <a:srgbClr val="FFFF00"/>
              </a:solidFill>
            </a:endParaRPr>
          </a:p>
          <a:p>
            <a:pPr marL="285750" indent="-285750">
              <a:buFont typeface="Arial" charset="0"/>
              <a:buChar char="•"/>
            </a:pPr>
            <a:r>
              <a:rPr lang="en-US" sz="1600" b="1" dirty="0">
                <a:solidFill>
                  <a:srgbClr val="FFFF00"/>
                </a:solidFill>
              </a:rPr>
              <a:t>Energy Histogram:</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43</a:t>
            </a:fld>
            <a:endParaRPr lang="en-US" altLang="en-US"/>
          </a:p>
        </p:txBody>
      </p:sp>
      <p:sp>
        <p:nvSpPr>
          <p:cNvPr id="5" name="Rectangle 4"/>
          <p:cNvSpPr/>
          <p:nvPr/>
        </p:nvSpPr>
        <p:spPr>
          <a:xfrm>
            <a:off x="139336" y="1165060"/>
            <a:ext cx="670560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4375" y="6447759"/>
            <a:ext cx="1934633"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analyses</a:t>
            </a:r>
            <a:r>
              <a:rPr lang="en-US" sz="2000">
                <a:ln w="0"/>
                <a:solidFill>
                  <a:schemeClr val="bg1"/>
                </a:solidFill>
                <a:effectLst>
                  <a:outerShdw blurRad="38100" dist="19050" dir="2700000" algn="tl" rotWithShape="0">
                    <a:schemeClr val="dk1">
                      <a:alpha val="40000"/>
                    </a:schemeClr>
                  </a:outerShdw>
                </a:effectLst>
              </a:rPr>
              <a:t>: Koshak</a:t>
            </a:r>
            <a:endParaRPr lang="en-US" sz="2000" b="0" cap="none" spc="0" dirty="0">
              <a:ln w="0"/>
              <a:solidFill>
                <a:schemeClr val="bg1"/>
              </a:solidFill>
              <a:effectLst>
                <a:outerShdw blurRad="38100" dist="19050" dir="2700000" algn="tl" rotWithShape="0">
                  <a:schemeClr val="dk1">
                    <a:alpha val="40000"/>
                  </a:schemeClr>
                </a:outerShdw>
              </a:effectLst>
            </a:endParaRPr>
          </a:p>
        </p:txBody>
      </p:sp>
      <p:sp>
        <p:nvSpPr>
          <p:cNvPr id="9" name="Footer Placeholder 7"/>
          <p:cNvSpPr txBox="1">
            <a:spLocks/>
          </p:cNvSpPr>
          <p:nvPr/>
        </p:nvSpPr>
        <p:spPr>
          <a:xfrm>
            <a:off x="2362200" y="6465252"/>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12" name="Title 1"/>
          <p:cNvSpPr>
            <a:spLocks noGrp="1"/>
          </p:cNvSpPr>
          <p:nvPr>
            <p:ph type="title"/>
          </p:nvPr>
        </p:nvSpPr>
        <p:spPr>
          <a:xfrm>
            <a:off x="1285733" y="0"/>
            <a:ext cx="6408821" cy="968626"/>
          </a:xfrm>
        </p:spPr>
        <p:txBody>
          <a:bodyPr/>
          <a:lstStyle/>
          <a:p>
            <a:r>
              <a:rPr lang="en-US" b="1" dirty="0"/>
              <a:t>Performance:  Energy Trending</a:t>
            </a:r>
            <a:br>
              <a:rPr lang="en-US" b="1" dirty="0"/>
            </a:br>
            <a:r>
              <a:rPr lang="en-US" sz="2000" b="1" dirty="0"/>
              <a:t>(PLPTs: 013)</a:t>
            </a:r>
            <a:endParaRPr lang="en-US" sz="2000" dirty="0"/>
          </a:p>
        </p:txBody>
      </p:sp>
      <p:sp>
        <p:nvSpPr>
          <p:cNvPr id="13" name="TextBox 12"/>
          <p:cNvSpPr txBox="1"/>
          <p:nvPr/>
        </p:nvSpPr>
        <p:spPr>
          <a:xfrm>
            <a:off x="5638800" y="618214"/>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06" y="1585683"/>
            <a:ext cx="4251187" cy="454733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0100" y="1585683"/>
            <a:ext cx="2032530" cy="203253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5944" y="4100487"/>
            <a:ext cx="2032530" cy="2032530"/>
          </a:xfrm>
          <a:prstGeom prst="rect">
            <a:avLst/>
          </a:prstGeom>
        </p:spPr>
      </p:pic>
      <p:sp>
        <p:nvSpPr>
          <p:cNvPr id="14" name="Rectangle 13"/>
          <p:cNvSpPr/>
          <p:nvPr/>
        </p:nvSpPr>
        <p:spPr>
          <a:xfrm>
            <a:off x="1752600" y="1752600"/>
            <a:ext cx="1499129" cy="400110"/>
          </a:xfrm>
          <a:prstGeom prst="rect">
            <a:avLst/>
          </a:prstGeom>
          <a:noFill/>
        </p:spPr>
        <p:txBody>
          <a:bodyPr wrap="none" lIns="91440" tIns="45720" rIns="91440" bIns="45720">
            <a:spAutoFit/>
          </a:bodyPr>
          <a:lstStyle/>
          <a:p>
            <a:pPr algn="ctr"/>
            <a:r>
              <a:rPr lang="en-US" sz="2000" b="1" dirty="0">
                <a:ln w="0"/>
                <a:effectLst>
                  <a:outerShdw blurRad="38100" dist="19050" dir="2700000" algn="tl" rotWithShape="0">
                    <a:schemeClr val="dk1">
                      <a:alpha val="40000"/>
                    </a:schemeClr>
                  </a:outerShdw>
                </a:effectLst>
              </a:rPr>
              <a:t>Daily Means</a:t>
            </a:r>
            <a:endParaRPr lang="en-US" sz="2000" b="1" cap="none" spc="0" dirty="0">
              <a:ln w="0"/>
              <a:effectLst>
                <a:outerShdw blurRad="38100" dist="19050" dir="2700000" algn="tl" rotWithShape="0">
                  <a:schemeClr val="dk1">
                    <a:alpha val="40000"/>
                  </a:schemeClr>
                </a:outerShdw>
              </a:effectLst>
            </a:endParaRPr>
          </a:p>
        </p:txBody>
      </p:sp>
      <p:sp>
        <p:nvSpPr>
          <p:cNvPr id="15" name="Rectangle 14"/>
          <p:cNvSpPr/>
          <p:nvPr/>
        </p:nvSpPr>
        <p:spPr>
          <a:xfrm>
            <a:off x="4822384" y="3728691"/>
            <a:ext cx="1854803" cy="400110"/>
          </a:xfrm>
          <a:prstGeom prst="rect">
            <a:avLst/>
          </a:prstGeom>
          <a:noFill/>
        </p:spPr>
        <p:txBody>
          <a:bodyPr wrap="none" lIns="91440" tIns="45720" rIns="91440" bIns="45720">
            <a:spAutoFit/>
          </a:bodyPr>
          <a:lstStyle/>
          <a:p>
            <a:pPr algn="ctr"/>
            <a:r>
              <a:rPr lang="en-US" sz="2000" b="1" dirty="0">
                <a:ln w="0"/>
                <a:effectLst>
                  <a:outerShdw blurRad="38100" dist="19050" dir="2700000" algn="tl" rotWithShape="0">
                    <a:schemeClr val="dk1">
                      <a:alpha val="40000"/>
                    </a:schemeClr>
                  </a:outerShdw>
                </a:effectLst>
              </a:rPr>
              <a:t>High Res in day</a:t>
            </a:r>
            <a:endParaRPr lang="en-US" sz="2000" b="1" cap="none" spc="0" dirty="0">
              <a:ln w="0"/>
              <a:effectLst>
                <a:outerShdw blurRad="38100" dist="19050" dir="2700000" algn="tl" rotWithShape="0">
                  <a:schemeClr val="dk1">
                    <a:alpha val="40000"/>
                  </a:schemeClr>
                </a:outerShdw>
              </a:effectLst>
            </a:endParaRPr>
          </a:p>
        </p:txBody>
      </p:sp>
      <p:sp>
        <p:nvSpPr>
          <p:cNvPr id="16" name="Rectangle 15"/>
          <p:cNvSpPr/>
          <p:nvPr/>
        </p:nvSpPr>
        <p:spPr>
          <a:xfrm>
            <a:off x="4834183" y="1243801"/>
            <a:ext cx="1795300" cy="400110"/>
          </a:xfrm>
          <a:prstGeom prst="rect">
            <a:avLst/>
          </a:prstGeom>
          <a:noFill/>
        </p:spPr>
        <p:txBody>
          <a:bodyPr wrap="none" lIns="91440" tIns="45720" rIns="91440" bIns="45720">
            <a:spAutoFit/>
          </a:bodyPr>
          <a:lstStyle/>
          <a:p>
            <a:pPr algn="ctr"/>
            <a:r>
              <a:rPr lang="en-US" sz="2000" b="1" dirty="0">
                <a:ln w="0"/>
                <a:effectLst>
                  <a:outerShdw blurRad="38100" dist="19050" dir="2700000" algn="tl" rotWithShape="0">
                    <a:schemeClr val="dk1">
                      <a:alpha val="40000"/>
                    </a:schemeClr>
                  </a:outerShdw>
                </a:effectLst>
              </a:rPr>
              <a:t>Flash Locations</a:t>
            </a:r>
            <a:endParaRPr lang="en-US" sz="2000" b="1" cap="none" spc="0" dirty="0">
              <a:ln w="0"/>
              <a:effectLst>
                <a:outerShdw blurRad="38100" dist="19050" dir="2700000" algn="tl" rotWithShape="0">
                  <a:schemeClr val="dk1">
                    <a:alpha val="40000"/>
                  </a:schemeClr>
                </a:outerShdw>
              </a:effectLst>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9615" y="4374443"/>
            <a:ext cx="1835838" cy="1598134"/>
          </a:xfrm>
          <a:prstGeom prst="rect">
            <a:avLst/>
          </a:prstGeom>
        </p:spPr>
      </p:pic>
      <p:sp>
        <p:nvSpPr>
          <p:cNvPr id="17" name="Rectangle 16"/>
          <p:cNvSpPr/>
          <p:nvPr/>
        </p:nvSpPr>
        <p:spPr>
          <a:xfrm>
            <a:off x="7661994" y="4808621"/>
            <a:ext cx="1183336" cy="276999"/>
          </a:xfrm>
          <a:prstGeom prst="rect">
            <a:avLst/>
          </a:prstGeom>
          <a:noFill/>
        </p:spPr>
        <p:txBody>
          <a:bodyPr wrap="none" lIns="91440" tIns="45720" rIns="91440" bIns="45720">
            <a:spAutoFit/>
          </a:bodyPr>
          <a:lstStyle/>
          <a:p>
            <a:pPr algn="ctr"/>
            <a:r>
              <a:rPr lang="en-US" sz="1200" b="1" dirty="0">
                <a:ln w="0"/>
                <a:effectLst>
                  <a:outerShdw blurRad="38100" dist="19050" dir="2700000" algn="tl" rotWithShape="0">
                    <a:schemeClr val="dk1">
                      <a:alpha val="40000"/>
                    </a:schemeClr>
                  </a:outerShdw>
                </a:effectLst>
              </a:rPr>
              <a:t>mean = 491.5 </a:t>
            </a:r>
            <a:r>
              <a:rPr lang="en-US" sz="1200" b="1" dirty="0" err="1">
                <a:ln w="0"/>
                <a:effectLst>
                  <a:outerShdw blurRad="38100" dist="19050" dir="2700000" algn="tl" rotWithShape="0">
                    <a:schemeClr val="dk1">
                      <a:alpha val="40000"/>
                    </a:schemeClr>
                  </a:outerShdw>
                </a:effectLst>
              </a:rPr>
              <a:t>fJ</a:t>
            </a:r>
            <a:endParaRPr lang="en-US" sz="1200" b="1" dirty="0">
              <a:ln w="0"/>
              <a:effectLst>
                <a:outerShdw blurRad="38100" dist="19050" dir="2700000" algn="tl" rotWithShape="0">
                  <a:schemeClr val="dk1">
                    <a:alpha val="40000"/>
                  </a:schemeClr>
                </a:outerShdw>
              </a:effectLst>
            </a:endParaRPr>
          </a:p>
        </p:txBody>
      </p:sp>
      <p:sp>
        <p:nvSpPr>
          <p:cNvPr id="18" name="Rectangle 17"/>
          <p:cNvSpPr/>
          <p:nvPr/>
        </p:nvSpPr>
        <p:spPr>
          <a:xfrm>
            <a:off x="7319003" y="5940851"/>
            <a:ext cx="1259384" cy="830997"/>
          </a:xfrm>
          <a:prstGeom prst="rect">
            <a:avLst/>
          </a:prstGeom>
          <a:noFill/>
        </p:spPr>
        <p:txBody>
          <a:bodyPr wrap="none" lIns="91440" tIns="45720" rIns="91440" bIns="45720">
            <a:spAutoFit/>
          </a:bodyPr>
          <a:lstStyle/>
          <a:p>
            <a:r>
              <a:rPr lang="en-US" sz="1200" b="1" cap="none" spc="0" dirty="0">
                <a:ln w="0"/>
                <a:solidFill>
                  <a:srgbClr val="FFFF00"/>
                </a:solidFill>
                <a:effectLst>
                  <a:outerShdw blurRad="38100" dist="19050" dir="2700000" algn="tl" rotWithShape="0">
                    <a:schemeClr val="dk1">
                      <a:alpha val="40000"/>
                    </a:schemeClr>
                  </a:outerShdw>
                </a:effectLst>
              </a:rPr>
              <a:t>size:</a:t>
            </a:r>
          </a:p>
          <a:p>
            <a:r>
              <a:rPr lang="en-US" sz="1200" b="1" dirty="0">
                <a:ln w="0"/>
                <a:solidFill>
                  <a:srgbClr val="FFFF00"/>
                </a:solidFill>
                <a:effectLst>
                  <a:outerShdw blurRad="38100" dist="19050" dir="2700000" algn="tl" rotWithShape="0">
                    <a:schemeClr val="dk1">
                      <a:alpha val="40000"/>
                    </a:schemeClr>
                  </a:outerShdw>
                </a:effectLst>
              </a:rPr>
              <a:t>~  15.7M flashes</a:t>
            </a:r>
            <a:endParaRPr lang="en-US" sz="1200" b="1" cap="none" spc="0" dirty="0">
              <a:ln w="0"/>
              <a:solidFill>
                <a:srgbClr val="FFFF00"/>
              </a:solidFill>
              <a:effectLst>
                <a:outerShdw blurRad="38100" dist="19050" dir="2700000" algn="tl" rotWithShape="0">
                  <a:schemeClr val="dk1">
                    <a:alpha val="40000"/>
                  </a:schemeClr>
                </a:outerShdw>
              </a:effectLst>
            </a:endParaRPr>
          </a:p>
          <a:p>
            <a:r>
              <a:rPr lang="en-US" sz="1200" b="1" dirty="0">
                <a:ln w="0"/>
                <a:solidFill>
                  <a:srgbClr val="FFFF00"/>
                </a:solidFill>
                <a:effectLst>
                  <a:outerShdw blurRad="38100" dist="19050" dir="2700000" algn="tl" rotWithShape="0">
                    <a:schemeClr val="dk1">
                      <a:alpha val="40000"/>
                    </a:schemeClr>
                  </a:outerShdw>
                </a:effectLst>
              </a:rPr>
              <a:t>~ 332.6M groups</a:t>
            </a:r>
          </a:p>
          <a:p>
            <a:r>
              <a:rPr lang="en-US" sz="1200" b="1" dirty="0">
                <a:ln w="0"/>
                <a:solidFill>
                  <a:srgbClr val="FFFF00"/>
                </a:solidFill>
                <a:effectLst>
                  <a:outerShdw blurRad="38100" dist="19050" dir="2700000" algn="tl" rotWithShape="0">
                    <a:schemeClr val="dk1">
                      <a:alpha val="40000"/>
                    </a:schemeClr>
                  </a:outerShdw>
                </a:effectLst>
              </a:rPr>
              <a:t>~ 756.9M events</a:t>
            </a:r>
          </a:p>
        </p:txBody>
      </p:sp>
    </p:spTree>
    <p:extLst>
      <p:ext uri="{BB962C8B-B14F-4D97-AF65-F5344CB8AC3E}">
        <p14:creationId xmlns:p14="http://schemas.microsoft.com/office/powerpoint/2010/main" val="1061013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INR Priorities/Status (WR 4758) </a:t>
            </a:r>
            <a:endParaRPr lang="en-US" sz="28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44</a:t>
            </a:fld>
            <a:endParaRPr lang="en-US" altLang="en-US" dirty="0"/>
          </a:p>
        </p:txBody>
      </p:sp>
      <p:sp>
        <p:nvSpPr>
          <p:cNvPr id="9" name="TextBox 8"/>
          <p:cNvSpPr txBox="1"/>
          <p:nvPr/>
        </p:nvSpPr>
        <p:spPr>
          <a:xfrm>
            <a:off x="262688" y="1210300"/>
            <a:ext cx="8626643" cy="5247590"/>
          </a:xfrm>
          <a:prstGeom prst="rect">
            <a:avLst/>
          </a:prstGeom>
          <a:noFill/>
        </p:spPr>
        <p:txBody>
          <a:bodyPr wrap="square" rtlCol="0">
            <a:spAutoFit/>
          </a:bodyPr>
          <a:lstStyle/>
          <a:p>
            <a:pPr algn="just"/>
            <a:r>
              <a:rPr lang="en-US" sz="1600" dirty="0">
                <a:solidFill>
                  <a:srgbClr val="FFFF00"/>
                </a:solidFill>
              </a:rPr>
              <a:t> 1. Complete the validation efforts between instrument vendor and GS subcontractor (</a:t>
            </a:r>
            <a:r>
              <a:rPr lang="en-US" sz="1600" dirty="0" err="1">
                <a:solidFill>
                  <a:srgbClr val="FFFF00"/>
                </a:solidFill>
              </a:rPr>
              <a:t>Carr</a:t>
            </a:r>
            <a:r>
              <a:rPr lang="en-US" sz="1600" dirty="0">
                <a:solidFill>
                  <a:srgbClr val="FFFF00"/>
                </a:solidFill>
              </a:rPr>
              <a:t> Astronautics) regarding the INR implementation by GS. We have had very fruitful meetings with Shu Yang (</a:t>
            </a:r>
            <a:r>
              <a:rPr lang="en-US" sz="1600" dirty="0" err="1">
                <a:solidFill>
                  <a:srgbClr val="FFFF00"/>
                </a:solidFill>
              </a:rPr>
              <a:t>Carr</a:t>
            </a:r>
            <a:r>
              <a:rPr lang="en-US" sz="1600" dirty="0">
                <a:solidFill>
                  <a:srgbClr val="FFFF00"/>
                </a:solidFill>
              </a:rPr>
              <a:t>), and the remaining items seem to be relatively small. </a:t>
            </a:r>
            <a:r>
              <a:rPr lang="en-US" sz="1600" i="1" dirty="0">
                <a:solidFill>
                  <a:srgbClr val="FF3399"/>
                </a:solidFill>
              </a:rPr>
              <a:t>The INR differences between the </a:t>
            </a:r>
            <a:r>
              <a:rPr lang="en-US" sz="1600" i="1" dirty="0" err="1">
                <a:solidFill>
                  <a:srgbClr val="FF3399"/>
                </a:solidFill>
              </a:rPr>
              <a:t>Carr</a:t>
            </a:r>
            <a:r>
              <a:rPr lang="en-US" sz="1600" i="1" dirty="0">
                <a:solidFill>
                  <a:srgbClr val="FF3399"/>
                </a:solidFill>
              </a:rPr>
              <a:t> test code and LM code outputs are quite small (+/- 5 micro-radians in vertical and horizontal displacements). From our perspective of the rate of the validation effort, we anticipate the validated INR code will be implemented in DO.07.00. </a:t>
            </a:r>
            <a:r>
              <a:rPr lang="en-US" sz="1600" i="1" dirty="0">
                <a:solidFill>
                  <a:srgbClr val="FFFF00"/>
                </a:solidFill>
              </a:rPr>
              <a:t>Parameter updates for CDRL079 (no WR or code change needed):</a:t>
            </a:r>
          </a:p>
          <a:p>
            <a:pPr marL="742950" lvl="1" indent="-285750" algn="just">
              <a:buFont typeface="Wingdings" charset="2"/>
              <a:buChar char="Ø"/>
            </a:pPr>
            <a:r>
              <a:rPr lang="en-US" sz="1600" i="1" dirty="0">
                <a:solidFill>
                  <a:srgbClr val="FFFF00"/>
                </a:solidFill>
              </a:rPr>
              <a:t>Updated non-nominal distortion &amp; other parameters based on </a:t>
            </a:r>
            <a:r>
              <a:rPr lang="en-US" sz="1600" i="1" dirty="0" err="1">
                <a:solidFill>
                  <a:srgbClr val="FFFF00"/>
                </a:solidFill>
              </a:rPr>
              <a:t>Carr</a:t>
            </a:r>
            <a:r>
              <a:rPr lang="en-US" sz="1600" i="1" dirty="0">
                <a:solidFill>
                  <a:srgbClr val="FFFF00"/>
                </a:solidFill>
              </a:rPr>
              <a:t> GLM/ABI analysis</a:t>
            </a:r>
          </a:p>
          <a:p>
            <a:pPr marL="1200150" lvl="2" indent="-285750" algn="just">
              <a:buFont typeface="Wingdings" charset="2"/>
              <a:buChar char="ü"/>
            </a:pPr>
            <a:r>
              <a:rPr lang="en-US" sz="1600" i="1" dirty="0">
                <a:solidFill>
                  <a:srgbClr val="FFFF00"/>
                </a:solidFill>
              </a:rPr>
              <a:t>Diurnal variation INR compensation </a:t>
            </a:r>
            <a:r>
              <a:rPr lang="en-US" sz="1600" i="1" dirty="0">
                <a:solidFill>
                  <a:srgbClr val="FF9900"/>
                </a:solidFill>
              </a:rPr>
              <a:t>(specific add-on; no algorithm change)</a:t>
            </a:r>
          </a:p>
          <a:p>
            <a:pPr marL="742950" lvl="1" indent="-285750" algn="just">
              <a:buFont typeface="Wingdings" charset="2"/>
              <a:buChar char="Ø"/>
            </a:pPr>
            <a:r>
              <a:rPr lang="en-US" sz="1600" i="1" dirty="0">
                <a:solidFill>
                  <a:srgbClr val="FFFF00"/>
                </a:solidFill>
              </a:rPr>
              <a:t>Improved cloud height ellipsoid values (pole and equator parameters); includes </a:t>
            </a:r>
            <a:r>
              <a:rPr lang="en-US" sz="1600" i="1" dirty="0" err="1">
                <a:solidFill>
                  <a:srgbClr val="FFFF00"/>
                </a:solidFill>
              </a:rPr>
              <a:t>Virts</a:t>
            </a:r>
            <a:r>
              <a:rPr lang="en-US" sz="1600" i="1" dirty="0">
                <a:solidFill>
                  <a:srgbClr val="FFFF00"/>
                </a:solidFill>
              </a:rPr>
              <a:t> analyses</a:t>
            </a:r>
          </a:p>
          <a:p>
            <a:pPr marL="1200150" lvl="2" indent="-285750" algn="just">
              <a:buFont typeface="Wingdings" charset="2"/>
              <a:buChar char="ü"/>
            </a:pPr>
            <a:r>
              <a:rPr lang="en-US" sz="1600" i="1" dirty="0">
                <a:solidFill>
                  <a:srgbClr val="FFFF00"/>
                </a:solidFill>
              </a:rPr>
              <a:t>Parallax Compensation </a:t>
            </a:r>
            <a:r>
              <a:rPr lang="en-US" sz="1600" i="1" dirty="0">
                <a:solidFill>
                  <a:srgbClr val="FF9900"/>
                </a:solidFill>
              </a:rPr>
              <a:t>(specific add-on; no algorithm change)</a:t>
            </a:r>
          </a:p>
          <a:p>
            <a:pPr algn="just"/>
            <a:endParaRPr lang="en-US" sz="1600" dirty="0">
              <a:solidFill>
                <a:srgbClr val="FFFF00"/>
              </a:solidFill>
            </a:endParaRPr>
          </a:p>
          <a:p>
            <a:pPr algn="just"/>
            <a:r>
              <a:rPr lang="en-US" sz="1600" dirty="0">
                <a:solidFill>
                  <a:srgbClr val="FFFF00"/>
                </a:solidFill>
              </a:rPr>
              <a:t>2.  Make certain that all parties agree with the timestamps provided in the L2+ data products. LMATC has confirmed that the timestamps in the L1b data products are correct, but the connection to the L2+ product has not been completed.  Our understanding is that the correct timestamps in L2+ will be a part of the DO.07.00 build.</a:t>
            </a:r>
          </a:p>
          <a:p>
            <a:pPr algn="just"/>
            <a:endParaRPr lang="en-US" sz="1600" dirty="0">
              <a:solidFill>
                <a:srgbClr val="FFFF00"/>
              </a:solidFill>
            </a:endParaRPr>
          </a:p>
          <a:p>
            <a:pPr algn="just"/>
            <a:r>
              <a:rPr lang="en-US" sz="1600" dirty="0">
                <a:solidFill>
                  <a:srgbClr val="FFFF00"/>
                </a:solidFill>
              </a:rPr>
              <a:t>3.  Use validation data to show correlation between ground truth and GLM locations. (This is the obvious statement for full validation of INR, as well as DE &amp; FAR.) We have been told that the instrument will not be laser-beacon illuminated after reaching provisional status.</a:t>
            </a:r>
          </a:p>
          <a:p>
            <a:pPr marL="285750" indent="-285750">
              <a:buFont typeface="Arial" charset="0"/>
              <a:buChar char="•"/>
            </a:pPr>
            <a:endParaRPr lang="en-US" sz="1500" dirty="0">
              <a:solidFill>
                <a:srgbClr val="FFFF00"/>
              </a:solidFill>
            </a:endParaRPr>
          </a:p>
        </p:txBody>
      </p:sp>
      <p:sp>
        <p:nvSpPr>
          <p:cNvPr id="11" name="Rectangle 10"/>
          <p:cNvSpPr/>
          <p:nvPr/>
        </p:nvSpPr>
        <p:spPr>
          <a:xfrm>
            <a:off x="0" y="6457890"/>
            <a:ext cx="5105400" cy="400110"/>
          </a:xfrm>
          <a:prstGeom prst="rect">
            <a:avLst/>
          </a:prstGeom>
          <a:noFill/>
        </p:spPr>
        <p:txBody>
          <a:bodyPr wrap="square" lIns="91440" tIns="45720" rIns="91440" bIns="45720">
            <a:spAutoFit/>
          </a:bodyPr>
          <a:lstStyle/>
          <a:p>
            <a:r>
              <a:rPr lang="en-US" sz="2000" dirty="0">
                <a:ln w="0"/>
                <a:solidFill>
                  <a:schemeClr val="bg1"/>
                </a:solidFill>
                <a:effectLst>
                  <a:outerShdw blurRad="38100" dist="19050" dir="2700000" algn="tl" rotWithShape="0">
                    <a:schemeClr val="dk1">
                      <a:alpha val="40000"/>
                    </a:schemeClr>
                  </a:outerShdw>
                </a:effectLst>
              </a:rPr>
              <a:t>analyses: </a:t>
            </a:r>
            <a:r>
              <a:rPr lang="en-US" sz="2000" dirty="0" err="1">
                <a:ln w="0"/>
                <a:solidFill>
                  <a:schemeClr val="bg1"/>
                </a:solidFill>
                <a:effectLst>
                  <a:outerShdw blurRad="38100" dist="19050" dir="2700000" algn="tl" rotWithShape="0">
                    <a:schemeClr val="dk1">
                      <a:alpha val="40000"/>
                    </a:schemeClr>
                  </a:outerShdw>
                </a:effectLst>
              </a:rPr>
              <a:t>Edgington</a:t>
            </a:r>
            <a:r>
              <a:rPr lang="en-US" sz="2000" dirty="0">
                <a:ln w="0"/>
                <a:solidFill>
                  <a:schemeClr val="bg1"/>
                </a:solidFill>
                <a:effectLst>
                  <a:outerShdw blurRad="38100" dist="19050" dir="2700000" algn="tl" rotWithShape="0">
                    <a:schemeClr val="dk1">
                      <a:alpha val="40000"/>
                    </a:schemeClr>
                  </a:outerShdw>
                </a:effectLst>
              </a:rPr>
              <a:t>/</a:t>
            </a:r>
            <a:r>
              <a:rPr lang="en-US" sz="2000" dirty="0" err="1">
                <a:ln w="0"/>
                <a:solidFill>
                  <a:schemeClr val="bg1"/>
                </a:solidFill>
                <a:effectLst>
                  <a:outerShdw blurRad="38100" dist="19050" dir="2700000" algn="tl" rotWithShape="0">
                    <a:schemeClr val="dk1">
                      <a:alpha val="40000"/>
                    </a:schemeClr>
                  </a:outerShdw>
                </a:effectLst>
              </a:rPr>
              <a:t>Tillier</a:t>
            </a:r>
            <a:r>
              <a:rPr lang="en-US" sz="2000" dirty="0">
                <a:ln w="0"/>
                <a:solidFill>
                  <a:schemeClr val="bg1"/>
                </a:solidFill>
                <a:effectLst>
                  <a:outerShdw blurRad="38100" dist="19050" dir="2700000" algn="tl" rotWithShape="0">
                    <a:schemeClr val="dk1">
                      <a:alpha val="40000"/>
                    </a:schemeClr>
                  </a:outerShdw>
                </a:effectLst>
              </a:rPr>
              <a:t>/Yang/Armstrong</a:t>
            </a:r>
            <a:endParaRPr lang="en-US" sz="2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44317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 – Risks</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45</a:t>
            </a:fld>
            <a:endParaRPr lang="en-US" alt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83161878"/>
              </p:ext>
            </p:extLst>
          </p:nvPr>
        </p:nvGraphicFramePr>
        <p:xfrm>
          <a:off x="143158" y="1219200"/>
          <a:ext cx="8865704" cy="4302760"/>
        </p:xfrm>
        <a:graphic>
          <a:graphicData uri="http://schemas.openxmlformats.org/drawingml/2006/table">
            <a:tbl>
              <a:tblPr firstRow="1" bandRow="1">
                <a:tableStyleId>{5C22544A-7EE6-4342-B048-85BDC9FD1C3A}</a:tableStyleId>
              </a:tblPr>
              <a:tblGrid>
                <a:gridCol w="1162876">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902228">
                  <a:extLst>
                    <a:ext uri="{9D8B030D-6E8A-4147-A177-3AD203B41FA5}">
                      <a16:colId xmlns:a16="http://schemas.microsoft.com/office/drawing/2014/main" val="20003"/>
                    </a:ext>
                  </a:extLst>
                </a:gridCol>
              </a:tblGrid>
              <a:tr h="370840">
                <a:tc>
                  <a:txBody>
                    <a:bodyPr/>
                    <a:lstStyle/>
                    <a:p>
                      <a:pPr algn="ctr"/>
                      <a:r>
                        <a:rPr lang="en-US" sz="1100" dirty="0"/>
                        <a:t>Risk</a:t>
                      </a:r>
                      <a:r>
                        <a:rPr lang="en-US" sz="1100" baseline="0" dirty="0"/>
                        <a:t> Name</a:t>
                      </a:r>
                      <a:endParaRPr lang="en-US" sz="11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100" dirty="0"/>
                        <a:t>Description</a:t>
                      </a:r>
                    </a:p>
                  </a:txBody>
                  <a:tcPr anchor="ctr">
                    <a:lnB w="12700" cap="flat" cmpd="sng" algn="ctr">
                      <a:solidFill>
                        <a:schemeClr val="tx1"/>
                      </a:solidFill>
                      <a:prstDash val="solid"/>
                      <a:round/>
                      <a:headEnd type="none" w="med" len="med"/>
                      <a:tailEnd type="none" w="med" len="med"/>
                    </a:lnB>
                  </a:tcPr>
                </a:tc>
                <a:tc>
                  <a:txBody>
                    <a:bodyPr/>
                    <a:lstStyle/>
                    <a:p>
                      <a:pPr algn="ctr"/>
                      <a:r>
                        <a:rPr lang="en-US" sz="1100" dirty="0"/>
                        <a:t>Impact</a:t>
                      </a:r>
                    </a:p>
                  </a:txBody>
                  <a:tcPr anchor="ctr">
                    <a:lnB w="12700" cap="flat" cmpd="sng" algn="ctr">
                      <a:solidFill>
                        <a:schemeClr val="tx1"/>
                      </a:solidFill>
                      <a:prstDash val="solid"/>
                      <a:round/>
                      <a:headEnd type="none" w="med" len="med"/>
                      <a:tailEnd type="none" w="med" len="med"/>
                    </a:lnB>
                  </a:tcPr>
                </a:tc>
                <a:tc>
                  <a:txBody>
                    <a:bodyPr/>
                    <a:lstStyle/>
                    <a:p>
                      <a:pPr algn="ctr"/>
                      <a:r>
                        <a:rPr lang="en-US" sz="1100" dirty="0"/>
                        <a:t>Mitigation</a:t>
                      </a:r>
                      <a:r>
                        <a:rPr lang="en-US" sz="1100" baseline="0" dirty="0"/>
                        <a:t> and Schedule</a:t>
                      </a:r>
                      <a:endParaRPr lang="en-US" sz="110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100" dirty="0"/>
                        <a:t>Mission Data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solidFill>
                            <a:srgbClr val="FF0000"/>
                          </a:solidFill>
                        </a:rPr>
                        <a:t>IF</a:t>
                      </a:r>
                      <a:r>
                        <a:rPr lang="en-US" sz="1100" dirty="0"/>
                        <a:t> CWG lacks many critical meta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solidFill>
                            <a:srgbClr val="FF0000"/>
                          </a:solidFill>
                        </a:rPr>
                        <a:t>THEN </a:t>
                      </a:r>
                      <a:r>
                        <a:rPr lang="en-US" sz="1100" dirty="0"/>
                        <a:t>CWG cannot function</a:t>
                      </a:r>
                      <a:r>
                        <a:rPr lang="en-US" sz="1100" baseline="0" dirty="0"/>
                        <a:t> properly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100" dirty="0"/>
                        <a:t>Raise awareness </a:t>
                      </a:r>
                    </a:p>
                    <a:p>
                      <a:pPr marL="230188" indent="-230188">
                        <a:buFont typeface="Arial" pitchFamily="34" charset="0"/>
                        <a:buChar char="•"/>
                      </a:pPr>
                      <a:r>
                        <a:rPr lang="en-US" sz="1100" dirty="0"/>
                        <a:t>Work</a:t>
                      </a:r>
                      <a:r>
                        <a:rPr lang="en-US" sz="1100" baseline="0" dirty="0"/>
                        <a:t> </a:t>
                      </a:r>
                      <a:r>
                        <a:rPr lang="en-US" sz="1100" dirty="0"/>
                        <a:t>with Ground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1100" dirty="0"/>
                        <a:t>Operation Stability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solidFill>
                            <a:srgbClr val="FF0000"/>
                          </a:solidFill>
                        </a:rPr>
                        <a:t>IF</a:t>
                      </a:r>
                      <a:r>
                        <a:rPr lang="en-US" sz="1100" dirty="0"/>
                        <a:t> corrections for known anomalies cannot</a:t>
                      </a:r>
                      <a:r>
                        <a:rPr lang="en-US" sz="1100" baseline="0" dirty="0"/>
                        <a:t> be implemented timely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solidFill>
                            <a:srgbClr val="FF0000"/>
                          </a:solidFill>
                        </a:rPr>
                        <a:t>THEN </a:t>
                      </a:r>
                      <a:r>
                        <a:rPr lang="en-US" sz="1100" dirty="0"/>
                        <a:t>the operation will not reach steady state for evaluation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100" dirty="0"/>
                        <a:t>Raise awareness </a:t>
                      </a:r>
                    </a:p>
                    <a:p>
                      <a:pPr marL="230188" indent="-230188">
                        <a:buFont typeface="Arial" pitchFamily="34" charset="0"/>
                        <a:buChar char="•"/>
                      </a:pPr>
                      <a:r>
                        <a:rPr lang="en-US" sz="1100" dirty="0"/>
                        <a:t>Work</a:t>
                      </a:r>
                      <a:r>
                        <a:rPr lang="en-US" sz="1100" baseline="0" dirty="0"/>
                        <a:t> </a:t>
                      </a:r>
                      <a:r>
                        <a:rPr lang="en-US" sz="1100" dirty="0"/>
                        <a:t>with Ground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100" dirty="0"/>
                        <a:t>Data Quality 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aseline="0" dirty="0"/>
                        <a:t>as discussed; </a:t>
                      </a:r>
                      <a:r>
                        <a:rPr lang="en-US" sz="1100" b="1" baseline="0" dirty="0"/>
                        <a:t>Priority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Moderate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indent="0">
                        <a:buFont typeface="Arial" pitchFamily="34" charset="0"/>
                        <a:buNone/>
                      </a:pPr>
                      <a:r>
                        <a:rPr lang="en-US" sz="1100" dirty="0"/>
                        <a:t>ADR 461 (on hold)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r>
                        <a:rPr lang="en-US" sz="1100" dirty="0"/>
                        <a:t>blooming</a:t>
                      </a:r>
                      <a:r>
                        <a:rPr lang="en-US" sz="1100" baseline="0" dirty="0"/>
                        <a:t> filter</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aseline="0" dirty="0"/>
                        <a:t>as discussed; </a:t>
                      </a:r>
                      <a:r>
                        <a:rPr lang="en-US" sz="1100" b="1" baseline="0" dirty="0"/>
                        <a:t>Priority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t>Moderate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indent="0">
                        <a:buFont typeface="Arial" pitchFamily="34" charset="0"/>
                        <a:buNone/>
                      </a:pPr>
                      <a:r>
                        <a:rPr lang="en-US" sz="1100" dirty="0"/>
                        <a:t>WR 4697 (need GS WR for this)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r>
                        <a:rPr lang="en-US" sz="1100" dirty="0"/>
                        <a:t>Overshoot &amp; 2</a:t>
                      </a:r>
                      <a:r>
                        <a:rPr lang="en-US" sz="1100" baseline="30000" dirty="0"/>
                        <a:t>nd</a:t>
                      </a:r>
                      <a:r>
                        <a:rPr lang="en-US" sz="1100" dirty="0"/>
                        <a:t> Level Threshold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aseline="0" dirty="0"/>
                        <a:t>as discussed; </a:t>
                      </a:r>
                      <a:r>
                        <a:rPr lang="en-US" sz="1100" b="1" baseline="0" dirty="0"/>
                        <a:t>Priority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t>Moderate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100" dirty="0"/>
                        <a:t>WR 5426 </a:t>
                      </a:r>
                      <a:r>
                        <a:rPr lang="en-US" sz="1100" b="1" i="0" u="none" strike="noStrike" dirty="0">
                          <a:solidFill>
                            <a:srgbClr val="C00000"/>
                          </a:solidFill>
                          <a:effectLst/>
                          <a:latin typeface="+mn-lt"/>
                        </a:rPr>
                        <a:t>(fixed</a:t>
                      </a:r>
                      <a:r>
                        <a:rPr lang="en-US" sz="1100" b="1" i="0" u="none" strike="noStrike" baseline="0" dirty="0">
                          <a:solidFill>
                            <a:srgbClr val="C00000"/>
                          </a:solidFill>
                          <a:effectLst/>
                          <a:latin typeface="+mn-lt"/>
                        </a:rPr>
                        <a:t> 1/10/18 </a:t>
                      </a:r>
                      <a:r>
                        <a:rPr lang="mr-IN" sz="1100" b="1" i="0" u="none" strike="noStrike" baseline="0" dirty="0">
                          <a:solidFill>
                            <a:srgbClr val="C00000"/>
                          </a:solidFill>
                          <a:effectLst/>
                          <a:latin typeface="+mn-lt"/>
                        </a:rPr>
                        <a:t>–</a:t>
                      </a:r>
                      <a:r>
                        <a:rPr lang="en-US" sz="1100" b="1" i="0" u="none" strike="noStrike" baseline="0" dirty="0">
                          <a:solidFill>
                            <a:srgbClr val="C00000"/>
                          </a:solidFill>
                          <a:effectLst/>
                          <a:latin typeface="+mn-lt"/>
                        </a:rPr>
                        <a:t> 21:46 UTC in PR06.05.00 but to be verified)</a:t>
                      </a:r>
                      <a:endParaRPr lang="en-US" sz="1100" b="1" i="0" u="none" strike="noStrike" dirty="0">
                        <a:solidFill>
                          <a:srgbClr val="C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algn="ctr"/>
                      <a:r>
                        <a:rPr lang="en-US" sz="1100" dirty="0"/>
                        <a:t>Solar Glint</a:t>
                      </a:r>
                      <a:r>
                        <a:rPr lang="en-US" sz="1100" baseline="0" dirty="0"/>
                        <a:t> Box</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aseline="0" dirty="0"/>
                        <a:t>as discussed; </a:t>
                      </a:r>
                      <a:r>
                        <a:rPr lang="en-US" sz="1100" b="1" baseline="0" dirty="0"/>
                        <a:t>Priority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t>Moderate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indent="0">
                        <a:buFont typeface="Arial" pitchFamily="34" charset="0"/>
                        <a:buNone/>
                      </a:pPr>
                      <a:r>
                        <a:rPr lang="en-US" sz="1100" dirty="0"/>
                        <a:t>PR.06.05 </a:t>
                      </a:r>
                      <a:r>
                        <a:rPr lang="en-US" sz="1100" b="1" dirty="0">
                          <a:solidFill>
                            <a:srgbClr val="C00000"/>
                          </a:solidFill>
                        </a:rPr>
                        <a:t>(fix</a:t>
                      </a:r>
                      <a:r>
                        <a:rPr lang="en-US" sz="1100" b="1" baseline="0" dirty="0">
                          <a:solidFill>
                            <a:srgbClr val="C00000"/>
                          </a:solidFill>
                        </a:rPr>
                        <a:t> needs to be verified)</a:t>
                      </a:r>
                      <a:endParaRPr lang="en-US" sz="11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pPr algn="ctr"/>
                      <a:r>
                        <a:rPr lang="en-US" sz="1100" dirty="0"/>
                        <a:t>TOF &amp; associated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aseline="0" dirty="0"/>
                        <a:t>as discussed; </a:t>
                      </a:r>
                      <a:r>
                        <a:rPr lang="en-US" sz="1100" b="1" baseline="0" dirty="0"/>
                        <a:t>Priority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t>Moderate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indent="0">
                        <a:buFont typeface="Arial" pitchFamily="34" charset="0"/>
                        <a:buNone/>
                      </a:pPr>
                      <a:r>
                        <a:rPr lang="en-US" sz="1100" dirty="0"/>
                        <a:t>WR 4507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pPr algn="ctr"/>
                      <a:r>
                        <a:rPr lang="en-US" sz="1100" dirty="0"/>
                        <a:t>orphan/childless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aseline="0" dirty="0"/>
                        <a:t>as discussed; </a:t>
                      </a:r>
                      <a:r>
                        <a:rPr lang="en-US" sz="1100" b="1" baseline="0" dirty="0"/>
                        <a:t>Priority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t>Moderate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indent="0">
                        <a:buFont typeface="Arial" pitchFamily="34" charset="0"/>
                        <a:buNone/>
                      </a:pPr>
                      <a:r>
                        <a:rPr lang="en-US" sz="1100" dirty="0"/>
                        <a:t>WR 5525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0840">
                <a:tc>
                  <a:txBody>
                    <a:bodyPr/>
                    <a:lstStyle/>
                    <a:p>
                      <a:pPr algn="ctr"/>
                      <a:r>
                        <a:rPr lang="en-US" sz="1100" dirty="0"/>
                        <a:t>time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aseline="0" dirty="0"/>
                        <a:t>as discussed; </a:t>
                      </a:r>
                      <a:r>
                        <a:rPr lang="en-US" sz="1100" b="1" baseline="0" dirty="0"/>
                        <a:t>Priority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t>Moderate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indent="0">
                        <a:buFont typeface="Arial" pitchFamily="34" charset="0"/>
                        <a:buNone/>
                      </a:pPr>
                      <a:r>
                        <a:rPr lang="en-US" sz="1100" dirty="0"/>
                        <a:t>WR 4705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70840">
                <a:tc>
                  <a:txBody>
                    <a:bodyPr/>
                    <a:lstStyle/>
                    <a:p>
                      <a:pPr algn="ctr"/>
                      <a:r>
                        <a:rPr lang="en-US" sz="1100" i="1" dirty="0"/>
                        <a:t>various </a:t>
                      </a:r>
                      <a:r>
                        <a:rPr lang="en-US" sz="1000" i="1" dirty="0"/>
                        <a:t>(19 items)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aseline="0" dirty="0"/>
                        <a:t>as discussed; </a:t>
                      </a:r>
                      <a:r>
                        <a:rPr lang="en-US" sz="1100" b="1" baseline="0" dirty="0"/>
                        <a:t>Priority 8 and lower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bg1"/>
                          </a:solidFill>
                        </a:rPr>
                        <a:t>Little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marL="0" indent="0">
                        <a:buFont typeface="Arial" pitchFamily="34" charset="0"/>
                        <a:buNone/>
                      </a:pPr>
                      <a:r>
                        <a:rPr lang="en-US" sz="1100" i="1" dirty="0"/>
                        <a:t>(see remaining entries in slides 29-31)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5" name="TextBox 4"/>
          <p:cNvSpPr txBox="1"/>
          <p:nvPr/>
        </p:nvSpPr>
        <p:spPr>
          <a:xfrm>
            <a:off x="148222" y="6480728"/>
            <a:ext cx="3148279" cy="307777"/>
          </a:xfrm>
          <a:prstGeom prst="rect">
            <a:avLst/>
          </a:prstGeom>
          <a:solidFill>
            <a:srgbClr val="00B050"/>
          </a:solidFill>
        </p:spPr>
        <p:txBody>
          <a:bodyPr wrap="square" rtlCol="0">
            <a:spAutoFit/>
          </a:bodyPr>
          <a:lstStyle/>
          <a:p>
            <a:pPr algn="ctr"/>
            <a:r>
              <a:rPr lang="en-US" sz="1400" dirty="0">
                <a:solidFill>
                  <a:schemeClr val="bg1"/>
                </a:solidFill>
              </a:rPr>
              <a:t>Little Impact</a:t>
            </a:r>
          </a:p>
        </p:txBody>
      </p:sp>
      <p:sp>
        <p:nvSpPr>
          <p:cNvPr id="6" name="TextBox 5"/>
          <p:cNvSpPr txBox="1"/>
          <p:nvPr/>
        </p:nvSpPr>
        <p:spPr>
          <a:xfrm>
            <a:off x="3164282" y="6486149"/>
            <a:ext cx="2871216" cy="307777"/>
          </a:xfrm>
          <a:prstGeom prst="rect">
            <a:avLst/>
          </a:prstGeom>
          <a:solidFill>
            <a:srgbClr val="FFFF00"/>
          </a:solidFill>
        </p:spPr>
        <p:txBody>
          <a:bodyPr wrap="square" rtlCol="0">
            <a:spAutoFit/>
          </a:bodyPr>
          <a:lstStyle/>
          <a:p>
            <a:pPr algn="ctr"/>
            <a:r>
              <a:rPr lang="en-US" sz="1400" dirty="0"/>
              <a:t>Moderate Impact</a:t>
            </a:r>
          </a:p>
        </p:txBody>
      </p:sp>
      <p:sp>
        <p:nvSpPr>
          <p:cNvPr id="8" name="TextBox 7"/>
          <p:cNvSpPr txBox="1"/>
          <p:nvPr/>
        </p:nvSpPr>
        <p:spPr>
          <a:xfrm>
            <a:off x="6048560" y="6490819"/>
            <a:ext cx="2862072" cy="307777"/>
          </a:xfrm>
          <a:prstGeom prst="rect">
            <a:avLst/>
          </a:prstGeom>
          <a:solidFill>
            <a:srgbClr val="FF0000"/>
          </a:solidFill>
        </p:spPr>
        <p:txBody>
          <a:bodyPr wrap="square" rtlCol="0">
            <a:spAutoFit/>
          </a:bodyPr>
          <a:lstStyle/>
          <a:p>
            <a:pPr algn="ctr"/>
            <a:r>
              <a:rPr lang="en-US" sz="1400" dirty="0">
                <a:solidFill>
                  <a:schemeClr val="bg1"/>
                </a:solidFill>
              </a:rPr>
              <a:t>Severe Impact</a:t>
            </a:r>
          </a:p>
        </p:txBody>
      </p:sp>
      <p:sp>
        <p:nvSpPr>
          <p:cNvPr id="3" name="Rectangle 2"/>
          <p:cNvSpPr/>
          <p:nvPr/>
        </p:nvSpPr>
        <p:spPr>
          <a:xfrm>
            <a:off x="76200" y="6121627"/>
            <a:ext cx="715837" cy="338554"/>
          </a:xfrm>
          <a:prstGeom prst="rect">
            <a:avLst/>
          </a:prstGeom>
          <a:noFill/>
        </p:spPr>
        <p:txBody>
          <a:bodyPr wrap="none" lIns="91440" tIns="45720" rIns="91440" bIns="45720">
            <a:spAutoFit/>
          </a:bodyPr>
          <a:lstStyle/>
          <a:p>
            <a:pPr algn="ctr"/>
            <a:r>
              <a:rPr lang="en-US" sz="1600" b="1" cap="none" spc="50" dirty="0">
                <a:ln w="9525" cmpd="sng">
                  <a:solidFill>
                    <a:schemeClr val="accent1"/>
                  </a:solidFill>
                  <a:prstDash val="solid"/>
                </a:ln>
                <a:solidFill>
                  <a:srgbClr val="70AD47">
                    <a:tint val="1000"/>
                  </a:srgbClr>
                </a:solidFill>
                <a:effectLst>
                  <a:glow rad="38100">
                    <a:schemeClr val="accent1">
                      <a:alpha val="40000"/>
                    </a:schemeClr>
                  </a:glow>
                </a:effectLst>
              </a:rPr>
              <a:t>Scale: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Recommendations</a:t>
            </a:r>
          </a:p>
        </p:txBody>
      </p:sp>
      <p:sp>
        <p:nvSpPr>
          <p:cNvPr id="3" name="Text Placeholder 2"/>
          <p:cNvSpPr>
            <a:spLocks noGrp="1"/>
          </p:cNvSpPr>
          <p:nvPr>
            <p:ph type="body" idx="1"/>
          </p:nvPr>
        </p:nvSpPr>
        <p:spPr/>
        <p:txBody>
          <a:bodyPr/>
          <a:lstStyle/>
          <a:p>
            <a:r>
              <a:rPr lang="en-US" dirty="0"/>
              <a:t>GOES-16 GLM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46</a:t>
            </a:fld>
            <a:endParaRPr lang="en-US"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a:t>
            </a:r>
          </a:p>
        </p:txBody>
      </p:sp>
      <p:sp>
        <p:nvSpPr>
          <p:cNvPr id="3" name="Content Placeholder 2"/>
          <p:cNvSpPr>
            <a:spLocks noGrp="1"/>
          </p:cNvSpPr>
          <p:nvPr>
            <p:ph idx="1"/>
          </p:nvPr>
        </p:nvSpPr>
        <p:spPr>
          <a:xfrm>
            <a:off x="457200" y="1465262"/>
            <a:ext cx="8610600" cy="4706937"/>
          </a:xfrm>
        </p:spPr>
        <p:txBody>
          <a:bodyPr>
            <a:normAutofit fontScale="62500" lnSpcReduction="20000"/>
          </a:bodyPr>
          <a:lstStyle/>
          <a:p>
            <a:pPr>
              <a:buFont typeface="Arial" panose="020B0604020202020204" pitchFamily="34" charset="0"/>
              <a:buChar char="•"/>
            </a:pPr>
            <a:r>
              <a:rPr lang="en-US" sz="3000" dirty="0">
                <a:solidFill>
                  <a:srgbClr val="FFFF00"/>
                </a:solidFill>
              </a:rPr>
              <a:t>Flash DE acceptable, and note:</a:t>
            </a:r>
          </a:p>
          <a:p>
            <a:pPr lvl="1">
              <a:buFont typeface="Arial" panose="020B0604020202020204" pitchFamily="34" charset="0"/>
              <a:buChar char="•"/>
            </a:pPr>
            <a:r>
              <a:rPr lang="en-US" sz="2200" dirty="0">
                <a:solidFill>
                  <a:srgbClr val="CCFFCC"/>
                </a:solidFill>
              </a:rPr>
              <a:t>Difficult to exactly compute GLM Flash DE given that DE associated with reference data is below 100%. But, many examples of high GLM Flash DE </a:t>
            </a:r>
            <a:r>
              <a:rPr lang="en-US" sz="2200" dirty="0" err="1">
                <a:solidFill>
                  <a:srgbClr val="CCFFCC"/>
                </a:solidFill>
              </a:rPr>
              <a:t>wrt</a:t>
            </a:r>
            <a:r>
              <a:rPr lang="en-US" sz="2200" dirty="0">
                <a:solidFill>
                  <a:srgbClr val="CCFFCC"/>
                </a:solidFill>
              </a:rPr>
              <a:t> LMAs &amp; FEGS.</a:t>
            </a:r>
          </a:p>
          <a:p>
            <a:pPr lvl="1">
              <a:buFont typeface="Arial" panose="020B0604020202020204" pitchFamily="34" charset="0"/>
              <a:buChar char="•"/>
            </a:pPr>
            <a:r>
              <a:rPr lang="en-US" sz="2200" dirty="0">
                <a:solidFill>
                  <a:srgbClr val="CCFFCC"/>
                </a:solidFill>
              </a:rPr>
              <a:t>Flash splitting to be cleaned up (WR 5232; some of it already fixed)</a:t>
            </a:r>
          </a:p>
          <a:p>
            <a:pPr lvl="1">
              <a:buFont typeface="Arial" panose="020B0604020202020204" pitchFamily="34" charset="0"/>
              <a:buChar char="•"/>
            </a:pPr>
            <a:r>
              <a:rPr lang="en-US" sz="2200" dirty="0">
                <a:solidFill>
                  <a:srgbClr val="CCFFCC"/>
                </a:solidFill>
              </a:rPr>
              <a:t>Difficult to detect flashes in inverted polarity (i.e. anomalous) storms.</a:t>
            </a:r>
          </a:p>
          <a:p>
            <a:pPr>
              <a:buFont typeface="Arial" panose="020B0604020202020204" pitchFamily="34" charset="0"/>
              <a:buChar char="•"/>
            </a:pPr>
            <a:r>
              <a:rPr lang="en-US" sz="3000" dirty="0">
                <a:solidFill>
                  <a:srgbClr val="FFFF00"/>
                </a:solidFill>
              </a:rPr>
              <a:t>FAR adequately low, but some clean-up:</a:t>
            </a:r>
          </a:p>
          <a:p>
            <a:pPr lvl="1">
              <a:buFont typeface="Arial" panose="020B0604020202020204" pitchFamily="34" charset="0"/>
              <a:buChar char="•"/>
            </a:pPr>
            <a:r>
              <a:rPr lang="en-US" sz="2200" dirty="0">
                <a:solidFill>
                  <a:srgbClr val="CCFFCC"/>
                </a:solidFill>
              </a:rPr>
              <a:t>Blooming filter needed  (WR 4697 flight </a:t>
            </a:r>
            <a:r>
              <a:rPr lang="is-IS" sz="2200" dirty="0">
                <a:solidFill>
                  <a:srgbClr val="CCFFCC"/>
                </a:solidFill>
              </a:rPr>
              <a:t>… need GS version)</a:t>
            </a:r>
            <a:endParaRPr lang="en-US" sz="2200" dirty="0">
              <a:solidFill>
                <a:srgbClr val="CCFFCC"/>
              </a:solidFill>
            </a:endParaRPr>
          </a:p>
          <a:p>
            <a:pPr lvl="1">
              <a:buFont typeface="Arial" panose="020B0604020202020204" pitchFamily="34" charset="0"/>
              <a:buChar char="•"/>
            </a:pPr>
            <a:r>
              <a:rPr lang="en-US" sz="2200" dirty="0">
                <a:solidFill>
                  <a:srgbClr val="CCFFCC"/>
                </a:solidFill>
              </a:rPr>
              <a:t>Further reduce noise by updating various L0-L1b filters (new ADR(s) needed)</a:t>
            </a:r>
          </a:p>
          <a:p>
            <a:pPr lvl="1">
              <a:buFont typeface="Arial" panose="020B0604020202020204" pitchFamily="34" charset="0"/>
              <a:buChar char="•"/>
            </a:pPr>
            <a:r>
              <a:rPr lang="en-US" sz="2200" dirty="0">
                <a:solidFill>
                  <a:srgbClr val="CCFFCC"/>
                </a:solidFill>
              </a:rPr>
              <a:t>Further optimize Radiation “Dot” Removal; e.g. L2 Put Back Filter and/or L0-L1b approach </a:t>
            </a:r>
            <a:r>
              <a:rPr lang="mr-IN" sz="2200" dirty="0">
                <a:solidFill>
                  <a:srgbClr val="CCFFCC"/>
                </a:solidFill>
              </a:rPr>
              <a:t>…</a:t>
            </a:r>
            <a:r>
              <a:rPr lang="en-US" sz="2200" dirty="0">
                <a:solidFill>
                  <a:srgbClr val="CCFFCC"/>
                </a:solidFill>
              </a:rPr>
              <a:t> so this can also improve DE further. (new ADR(s) needed, WR 5480)</a:t>
            </a:r>
          </a:p>
          <a:p>
            <a:pPr>
              <a:buFont typeface="Arial" panose="020B0604020202020204" pitchFamily="34" charset="0"/>
              <a:buChar char="•"/>
            </a:pPr>
            <a:r>
              <a:rPr lang="en-US" sz="3400" dirty="0">
                <a:solidFill>
                  <a:srgbClr val="FFFF00"/>
                </a:solidFill>
              </a:rPr>
              <a:t>INR accuracy acceptable, but some issues to optimize </a:t>
            </a:r>
            <a:r>
              <a:rPr lang="en-US" sz="2900" dirty="0">
                <a:solidFill>
                  <a:srgbClr val="FFFF00"/>
                </a:solidFill>
              </a:rPr>
              <a:t>(as detailed in </a:t>
            </a:r>
            <a:r>
              <a:rPr lang="en-US" sz="2900" dirty="0">
                <a:solidFill>
                  <a:schemeClr val="accent1">
                    <a:lumMod val="20000"/>
                    <a:lumOff val="80000"/>
                  </a:schemeClr>
                </a:solidFill>
              </a:rPr>
              <a:t>slide 45</a:t>
            </a:r>
            <a:r>
              <a:rPr lang="en-US" sz="2900" dirty="0">
                <a:solidFill>
                  <a:srgbClr val="FFFF00"/>
                </a:solidFill>
              </a:rPr>
              <a:t>)</a:t>
            </a:r>
          </a:p>
          <a:p>
            <a:pPr lvl="1">
              <a:buFont typeface="Arial" panose="020B0604020202020204" pitchFamily="34" charset="0"/>
              <a:buChar char="•"/>
            </a:pPr>
            <a:r>
              <a:rPr lang="en-US" sz="2200" dirty="0">
                <a:solidFill>
                  <a:srgbClr val="CCFFCC"/>
                </a:solidFill>
              </a:rPr>
              <a:t>Compensation of Diurnal Variation &amp; Parallax (2 new ADRs needed)</a:t>
            </a:r>
          </a:p>
          <a:p>
            <a:pPr>
              <a:buFont typeface="Arial" panose="020B0604020202020204" pitchFamily="34" charset="0"/>
              <a:buChar char="•"/>
            </a:pPr>
            <a:r>
              <a:rPr lang="en-US" sz="3400" dirty="0">
                <a:solidFill>
                  <a:srgbClr val="FFFF00"/>
                </a:solidFill>
              </a:rPr>
              <a:t>Timing accuracy acceptable, but some items to clean up </a:t>
            </a:r>
          </a:p>
          <a:p>
            <a:pPr lvl="1">
              <a:buFont typeface="Arial" panose="020B0604020202020204" pitchFamily="34" charset="0"/>
              <a:buChar char="•"/>
            </a:pPr>
            <a:r>
              <a:rPr lang="en-US" sz="2200" dirty="0">
                <a:solidFill>
                  <a:srgbClr val="CCFFCC"/>
                </a:solidFill>
              </a:rPr>
              <a:t>e.g., Time-Of-Flight (TOF), and time-order   (WR 4507, and WR 4705, respectively)</a:t>
            </a:r>
          </a:p>
          <a:p>
            <a:pPr>
              <a:buFont typeface="Arial" panose="020B0604020202020204" pitchFamily="34" charset="0"/>
              <a:buChar char="•"/>
            </a:pPr>
            <a:r>
              <a:rPr lang="en-US" sz="3400" dirty="0">
                <a:solidFill>
                  <a:srgbClr val="FFFF00"/>
                </a:solidFill>
              </a:rPr>
              <a:t>Family Links: still have orphans &amp; barrenness, but rare </a:t>
            </a:r>
            <a:r>
              <a:rPr lang="en-US" sz="2100" dirty="0">
                <a:solidFill>
                  <a:schemeClr val="accent5">
                    <a:lumMod val="40000"/>
                    <a:lumOff val="60000"/>
                  </a:schemeClr>
                </a:solidFill>
              </a:rPr>
              <a:t>(WR 5525)</a:t>
            </a:r>
          </a:p>
          <a:p>
            <a:pPr>
              <a:buFont typeface="Arial" panose="020B0604020202020204" pitchFamily="34" charset="0"/>
              <a:buChar char="•"/>
            </a:pPr>
            <a:r>
              <a:rPr lang="en-US" sz="3400" dirty="0">
                <a:solidFill>
                  <a:srgbClr val="FFFF00"/>
                </a:solidFill>
              </a:rPr>
              <a:t>Data Quality Product: on hold, needs to get done </a:t>
            </a:r>
            <a:r>
              <a:rPr lang="en-US" sz="2100" dirty="0">
                <a:solidFill>
                  <a:schemeClr val="accent5">
                    <a:lumMod val="40000"/>
                    <a:lumOff val="60000"/>
                  </a:schemeClr>
                </a:solidFill>
              </a:rPr>
              <a:t>(ADR 461 on hold)</a:t>
            </a:r>
          </a:p>
          <a:p>
            <a:pPr>
              <a:buFont typeface="Arial" panose="020B0604020202020204" pitchFamily="34" charset="0"/>
              <a:buChar char="•"/>
            </a:pPr>
            <a:r>
              <a:rPr lang="en-US" sz="3400" dirty="0">
                <a:solidFill>
                  <a:srgbClr val="FFFF00"/>
                </a:solidFill>
              </a:rPr>
              <a:t>Other Issues: as given in the tables </a:t>
            </a:r>
            <a:r>
              <a:rPr lang="en-US" sz="3000" dirty="0">
                <a:solidFill>
                  <a:srgbClr val="FFFF00"/>
                </a:solidFill>
              </a:rPr>
              <a:t>(</a:t>
            </a:r>
            <a:r>
              <a:rPr lang="en-US" sz="3000" dirty="0">
                <a:solidFill>
                  <a:schemeClr val="accent1">
                    <a:lumMod val="20000"/>
                    <a:lumOff val="80000"/>
                  </a:schemeClr>
                </a:solidFill>
              </a:rPr>
              <a:t>slides 29-31</a:t>
            </a:r>
            <a:r>
              <a:rPr lang="en-US" sz="3000" dirty="0">
                <a:solidFill>
                  <a:srgbClr val="FFFF00"/>
                </a:solidFill>
              </a:rPr>
              <a:t>) </a:t>
            </a:r>
          </a:p>
          <a:p>
            <a:pPr>
              <a:buFont typeface="Arial" panose="020B0604020202020204" pitchFamily="34" charset="0"/>
              <a:buChar char="•"/>
            </a:pP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47</a:t>
            </a:fld>
            <a:endParaRPr lang="en-US"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CWG believes that the GOES-16 GLM L2 product (events, groups, flashes) has reached the Provisional Maturity as defined by the GOES-R Program</a:t>
            </a:r>
          </a:p>
          <a:p>
            <a:pPr>
              <a:buFont typeface="Arial" panose="020B0604020202020204" pitchFamily="34" charset="0"/>
              <a:buChar char="•"/>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48</a:t>
            </a:fld>
            <a:endParaRPr lang="en-US" altLang="en-US" dirty="0"/>
          </a:p>
        </p:txBody>
      </p:sp>
    </p:spTree>
    <p:extLst>
      <p:ext uri="{BB962C8B-B14F-4D97-AF65-F5344CB8AC3E}">
        <p14:creationId xmlns:p14="http://schemas.microsoft.com/office/powerpoint/2010/main" val="1649786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8269287" cy="1362075"/>
          </a:xfrm>
        </p:spPr>
        <p:txBody>
          <a:bodyPr/>
          <a:lstStyle/>
          <a:p>
            <a:r>
              <a:rPr lang="en-US" dirty="0"/>
              <a:t>Backup </a:t>
            </a:r>
            <a:r>
              <a:rPr lang="mr-IN" dirty="0"/>
              <a:t>–</a:t>
            </a:r>
            <a:r>
              <a:rPr lang="en-US" dirty="0"/>
              <a:t> HIGHLIGHTS OF</a:t>
            </a:r>
            <a:br>
              <a:rPr lang="en-US" dirty="0"/>
            </a:br>
            <a:r>
              <a:rPr lang="en-US" dirty="0"/>
              <a:t>                    INDIVIDUAL PLPT</a:t>
            </a:r>
            <a:r>
              <a:rPr lang="en-US" cap="none" dirty="0"/>
              <a:t>s</a:t>
            </a:r>
            <a:endParaRPr lang="en-US" dirty="0"/>
          </a:p>
        </p:txBody>
      </p:sp>
      <p:sp>
        <p:nvSpPr>
          <p:cNvPr id="3" name="Text Placeholder 2"/>
          <p:cNvSpPr>
            <a:spLocks noGrp="1"/>
          </p:cNvSpPr>
          <p:nvPr>
            <p:ph type="body" idx="1"/>
          </p:nvPr>
        </p:nvSpPr>
        <p:spPr/>
        <p:txBody>
          <a:bodyPr/>
          <a:lstStyle/>
          <a:p>
            <a:r>
              <a:rPr lang="en-US" dirty="0"/>
              <a:t>GOES-16 GLM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49</a:t>
            </a:fld>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Review:  PLPTs</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a:t>
            </a:fld>
            <a:endParaRPr lang="en-US" altLang="en-US" dirty="0"/>
          </a:p>
        </p:txBody>
      </p:sp>
      <p:graphicFrame>
        <p:nvGraphicFramePr>
          <p:cNvPr id="7" name="Table 6"/>
          <p:cNvGraphicFramePr>
            <a:graphicFrameLocks noGrp="1"/>
          </p:cNvGraphicFramePr>
          <p:nvPr>
            <p:extLst>
              <p:ext uri="{D42A27DB-BD31-4B8C-83A1-F6EECF244321}">
                <p14:modId xmlns:p14="http://schemas.microsoft.com/office/powerpoint/2010/main" val="625640811"/>
              </p:ext>
            </p:extLst>
          </p:nvPr>
        </p:nvGraphicFramePr>
        <p:xfrm>
          <a:off x="257406" y="1137620"/>
          <a:ext cx="8678047" cy="3696952"/>
        </p:xfrm>
        <a:graphic>
          <a:graphicData uri="http://schemas.openxmlformats.org/drawingml/2006/table">
            <a:tbl>
              <a:tblPr firstRow="1" firstCol="1" bandRow="1">
                <a:tableStyleId>{5C22544A-7EE6-4342-B048-85BDC9FD1C3A}</a:tableStyleId>
              </a:tblPr>
              <a:tblGrid>
                <a:gridCol w="1833062">
                  <a:extLst>
                    <a:ext uri="{9D8B030D-6E8A-4147-A177-3AD203B41FA5}">
                      <a16:colId xmlns:a16="http://schemas.microsoft.com/office/drawing/2014/main" val="20000"/>
                    </a:ext>
                  </a:extLst>
                </a:gridCol>
                <a:gridCol w="6844985">
                  <a:extLst>
                    <a:ext uri="{9D8B030D-6E8A-4147-A177-3AD203B41FA5}">
                      <a16:colId xmlns:a16="http://schemas.microsoft.com/office/drawing/2014/main" val="20001"/>
                    </a:ext>
                  </a:extLst>
                </a:gridCol>
              </a:tblGrid>
              <a:tr h="377240">
                <a:tc>
                  <a:txBody>
                    <a:bodyPr/>
                    <a:lstStyle/>
                    <a:p>
                      <a:pPr marL="0" marR="0" algn="ctr">
                        <a:spcBef>
                          <a:spcPts val="0"/>
                        </a:spcBef>
                        <a:spcAft>
                          <a:spcPts val="0"/>
                        </a:spcAft>
                      </a:pPr>
                      <a:r>
                        <a:rPr lang="en-US" sz="2000">
                          <a:effectLst/>
                        </a:rPr>
                        <a:t>Test ID</a:t>
                      </a:r>
                      <a:endParaRPr lang="en-US" sz="2000">
                        <a:effectLst/>
                        <a:latin typeface="Calibri" charset="0"/>
                        <a:ea typeface="Calibri" charset="0"/>
                        <a:cs typeface="Times New Roman" charset="0"/>
                      </a:endParaRPr>
                    </a:p>
                  </a:txBody>
                  <a:tcPr marL="68580" marR="68580" marT="0" marB="0"/>
                </a:tc>
                <a:tc>
                  <a:txBody>
                    <a:bodyPr/>
                    <a:lstStyle/>
                    <a:p>
                      <a:pPr marL="0" marR="0" algn="ctr">
                        <a:spcBef>
                          <a:spcPts val="0"/>
                        </a:spcBef>
                        <a:spcAft>
                          <a:spcPts val="0"/>
                        </a:spcAft>
                      </a:pPr>
                      <a:r>
                        <a:rPr lang="en-US" sz="2000" dirty="0">
                          <a:effectLst/>
                        </a:rPr>
                        <a:t>Abbreviated Test Titles for GLM</a:t>
                      </a:r>
                      <a:endParaRPr lang="en-US" sz="20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0"/>
                  </a:ext>
                </a:extLst>
              </a:tr>
              <a:tr h="301792">
                <a:tc>
                  <a:txBody>
                    <a:bodyPr/>
                    <a:lstStyle/>
                    <a:p>
                      <a:pPr marL="0" marR="0">
                        <a:spcBef>
                          <a:spcPts val="0"/>
                        </a:spcBef>
                        <a:spcAft>
                          <a:spcPts val="0"/>
                        </a:spcAft>
                      </a:pPr>
                      <a:r>
                        <a:rPr lang="en-US" sz="1600">
                          <a:effectLst/>
                        </a:rPr>
                        <a:t>PLPT-GLM-001</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dirty="0">
                          <a:effectLst/>
                        </a:rPr>
                        <a:t>Validate DE/FAR using med/long-range networks (e.g., NLDN, EN, GLD360)</a:t>
                      </a:r>
                      <a:endParaRPr lang="en-US"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1"/>
                  </a:ext>
                </a:extLst>
              </a:tr>
              <a:tr h="301792">
                <a:tc>
                  <a:txBody>
                    <a:bodyPr/>
                    <a:lstStyle/>
                    <a:p>
                      <a:pPr marL="0" marR="0">
                        <a:spcBef>
                          <a:spcPts val="0"/>
                        </a:spcBef>
                        <a:spcAft>
                          <a:spcPts val="0"/>
                        </a:spcAft>
                      </a:pPr>
                      <a:r>
                        <a:rPr lang="en-US" sz="1600">
                          <a:effectLst/>
                        </a:rPr>
                        <a:t>PLPT-GLM-002</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dirty="0">
                          <a:effectLst/>
                        </a:rPr>
                        <a:t>Validate DE/FAR using short-range networks (e.g., LMAs)</a:t>
                      </a:r>
                      <a:endParaRPr lang="en-US"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2"/>
                  </a:ext>
                </a:extLst>
              </a:tr>
              <a:tr h="301792">
                <a:tc>
                  <a:txBody>
                    <a:bodyPr/>
                    <a:lstStyle/>
                    <a:p>
                      <a:pPr marL="0" marR="0">
                        <a:spcBef>
                          <a:spcPts val="0"/>
                        </a:spcBef>
                        <a:spcAft>
                          <a:spcPts val="0"/>
                        </a:spcAft>
                      </a:pPr>
                      <a:r>
                        <a:rPr lang="en-US" sz="1600">
                          <a:effectLst/>
                        </a:rPr>
                        <a:t>PLPT-GLM-003</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dirty="0">
                          <a:effectLst/>
                        </a:rPr>
                        <a:t>Validate Storm DE and Storm FAR using very long range systems (</a:t>
                      </a:r>
                      <a:r>
                        <a:rPr lang="en-US" sz="1400" dirty="0">
                          <a:effectLst/>
                        </a:rPr>
                        <a:t>WWLLN, NEXRAD</a:t>
                      </a:r>
                      <a:r>
                        <a:rPr lang="en-US" sz="1600" dirty="0">
                          <a:effectLst/>
                        </a:rPr>
                        <a:t>)</a:t>
                      </a:r>
                      <a:endParaRPr lang="en-US"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3"/>
                  </a:ext>
                </a:extLst>
              </a:tr>
              <a:tr h="301792">
                <a:tc>
                  <a:txBody>
                    <a:bodyPr/>
                    <a:lstStyle/>
                    <a:p>
                      <a:pPr marL="0" marR="0">
                        <a:spcBef>
                          <a:spcPts val="0"/>
                        </a:spcBef>
                        <a:spcAft>
                          <a:spcPts val="0"/>
                        </a:spcAft>
                      </a:pPr>
                      <a:r>
                        <a:rPr lang="en-US" sz="1600">
                          <a:effectLst/>
                        </a:rPr>
                        <a:t>PLPT-GLM-004</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dirty="0">
                          <a:effectLst/>
                        </a:rPr>
                        <a:t>Validate DE/FAR using very short range optical systems (FEGS)</a:t>
                      </a:r>
                      <a:endParaRPr lang="en-US"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4"/>
                  </a:ext>
                </a:extLst>
              </a:tr>
              <a:tr h="301792">
                <a:tc>
                  <a:txBody>
                    <a:bodyPr/>
                    <a:lstStyle/>
                    <a:p>
                      <a:pPr marL="0" marR="0">
                        <a:spcBef>
                          <a:spcPts val="0"/>
                        </a:spcBef>
                        <a:spcAft>
                          <a:spcPts val="0"/>
                        </a:spcAft>
                      </a:pPr>
                      <a:r>
                        <a:rPr lang="en-US" sz="1600">
                          <a:effectLst/>
                        </a:rPr>
                        <a:t>PLPT-GLM-005</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dirty="0">
                          <a:effectLst/>
                        </a:rPr>
                        <a:t>Validate DE/FAR using orbit-based optical systems (e.g., ISS/LIS)</a:t>
                      </a:r>
                      <a:endParaRPr lang="en-US"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5"/>
                  </a:ext>
                </a:extLst>
              </a:tr>
              <a:tr h="301792">
                <a:tc>
                  <a:txBody>
                    <a:bodyPr/>
                    <a:lstStyle/>
                    <a:p>
                      <a:pPr marL="0" marR="0">
                        <a:spcBef>
                          <a:spcPts val="0"/>
                        </a:spcBef>
                        <a:spcAft>
                          <a:spcPts val="0"/>
                        </a:spcAft>
                      </a:pPr>
                      <a:r>
                        <a:rPr lang="en-US" sz="1600">
                          <a:effectLst/>
                        </a:rPr>
                        <a:t>PLPT-GLM-006</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dirty="0">
                          <a:effectLst/>
                        </a:rPr>
                        <a:t>Validate DE/FAR using ground-based E-field networks (e.g. HAMMA)</a:t>
                      </a:r>
                      <a:endParaRPr lang="en-US"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6"/>
                  </a:ext>
                </a:extLst>
              </a:tr>
              <a:tr h="301792">
                <a:tc>
                  <a:txBody>
                    <a:bodyPr/>
                    <a:lstStyle/>
                    <a:p>
                      <a:pPr marL="0" marR="0">
                        <a:spcBef>
                          <a:spcPts val="0"/>
                        </a:spcBef>
                        <a:spcAft>
                          <a:spcPts val="0"/>
                        </a:spcAft>
                      </a:pPr>
                      <a:r>
                        <a:rPr lang="en-US" sz="1600">
                          <a:effectLst/>
                        </a:rPr>
                        <a:t>PLPT-GLM-009</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a:effectLst/>
                        </a:rPr>
                        <a:t>Validate L1b-L2 Cluster/Filter by comparing w/Spec (i.e. Mach) code</a:t>
                      </a:r>
                      <a:endParaRPr lang="en-US" sz="16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7"/>
                  </a:ext>
                </a:extLst>
              </a:tr>
              <a:tr h="301792">
                <a:tc>
                  <a:txBody>
                    <a:bodyPr/>
                    <a:lstStyle/>
                    <a:p>
                      <a:pPr marL="0" marR="0">
                        <a:spcBef>
                          <a:spcPts val="0"/>
                        </a:spcBef>
                        <a:spcAft>
                          <a:spcPts val="0"/>
                        </a:spcAft>
                      </a:pPr>
                      <a:r>
                        <a:rPr lang="en-US" sz="1600">
                          <a:effectLst/>
                        </a:rPr>
                        <a:t>PLPT-GLM-010</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a:effectLst/>
                        </a:rPr>
                        <a:t>Validate L0-L1b Filter Algorithms by comparing w/Spec (i.e. Mach) code</a:t>
                      </a:r>
                      <a:endParaRPr lang="en-US" sz="16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8"/>
                  </a:ext>
                </a:extLst>
              </a:tr>
              <a:tr h="301792">
                <a:tc>
                  <a:txBody>
                    <a:bodyPr/>
                    <a:lstStyle/>
                    <a:p>
                      <a:pPr marL="0" marR="0">
                        <a:spcBef>
                          <a:spcPts val="0"/>
                        </a:spcBef>
                        <a:spcAft>
                          <a:spcPts val="0"/>
                        </a:spcAft>
                      </a:pPr>
                      <a:r>
                        <a:rPr lang="en-US" sz="1600">
                          <a:effectLst/>
                        </a:rPr>
                        <a:t>PLPT-GLM-011</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a:effectLst/>
                        </a:rPr>
                        <a:t>Validate GLM INR w/comparisons to well-located ground points</a:t>
                      </a:r>
                      <a:endParaRPr lang="en-US" sz="16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9"/>
                  </a:ext>
                </a:extLst>
              </a:tr>
              <a:tr h="301792">
                <a:tc>
                  <a:txBody>
                    <a:bodyPr/>
                    <a:lstStyle/>
                    <a:p>
                      <a:pPr marL="0" marR="0">
                        <a:spcBef>
                          <a:spcPts val="0"/>
                        </a:spcBef>
                        <a:spcAft>
                          <a:spcPts val="0"/>
                        </a:spcAft>
                      </a:pPr>
                      <a:r>
                        <a:rPr lang="en-US" sz="1600">
                          <a:effectLst/>
                        </a:rPr>
                        <a:t>PLPT-GLM-012</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a:effectLst/>
                        </a:rPr>
                        <a:t>Validate GLM BG DCC radiances with trendings &amp; comparisons</a:t>
                      </a:r>
                      <a:endParaRPr lang="en-US" sz="16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10"/>
                  </a:ext>
                </a:extLst>
              </a:tr>
              <a:tr h="301792">
                <a:tc>
                  <a:txBody>
                    <a:bodyPr/>
                    <a:lstStyle/>
                    <a:p>
                      <a:pPr marL="0" marR="0">
                        <a:spcBef>
                          <a:spcPts val="0"/>
                        </a:spcBef>
                        <a:spcAft>
                          <a:spcPts val="0"/>
                        </a:spcAft>
                      </a:pPr>
                      <a:r>
                        <a:rPr lang="en-US" sz="1600">
                          <a:effectLst/>
                        </a:rPr>
                        <a:t>PLPT-GLM-013</a:t>
                      </a:r>
                      <a:endParaRPr lang="en-US" sz="16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600" dirty="0">
                          <a:effectLst/>
                        </a:rPr>
                        <a:t>Validate GLM Event Energies with </a:t>
                      </a:r>
                      <a:r>
                        <a:rPr lang="en-US" sz="1600" dirty="0" err="1">
                          <a:effectLst/>
                        </a:rPr>
                        <a:t>trendings</a:t>
                      </a:r>
                      <a:r>
                        <a:rPr lang="en-US" sz="1600" dirty="0">
                          <a:effectLst/>
                        </a:rPr>
                        <a:t> &amp; comparisons</a:t>
                      </a:r>
                      <a:endParaRPr lang="en-US"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11"/>
                  </a:ext>
                </a:extLst>
              </a:tr>
            </a:tbl>
          </a:graphicData>
        </a:graphic>
      </p:graphicFrame>
      <p:sp>
        <p:nvSpPr>
          <p:cNvPr id="8" name="TextBox 7"/>
          <p:cNvSpPr txBox="1"/>
          <p:nvPr/>
        </p:nvSpPr>
        <p:spPr>
          <a:xfrm>
            <a:off x="609600" y="4967149"/>
            <a:ext cx="8242658" cy="1754326"/>
          </a:xfrm>
          <a:prstGeom prst="rect">
            <a:avLst/>
          </a:prstGeom>
          <a:noFill/>
        </p:spPr>
        <p:txBody>
          <a:bodyPr wrap="square" rtlCol="0">
            <a:spAutoFit/>
          </a:bodyPr>
          <a:lstStyle/>
          <a:p>
            <a:r>
              <a:rPr lang="en-US" dirty="0">
                <a:solidFill>
                  <a:schemeClr val="bg1"/>
                </a:solidFill>
              </a:rPr>
              <a:t>MSFC/MIT-LL CWG is conducting these tests to evaluate the L2 product quality.</a:t>
            </a:r>
          </a:p>
          <a:p>
            <a:endParaRPr lang="en-US" dirty="0">
              <a:solidFill>
                <a:schemeClr val="bg1"/>
              </a:solidFill>
            </a:endParaRPr>
          </a:p>
          <a:p>
            <a:r>
              <a:rPr lang="en-US" dirty="0">
                <a:solidFill>
                  <a:schemeClr val="bg1"/>
                </a:solidFill>
              </a:rPr>
              <a:t>Full test plans and procedures are given in the GLM Readiness, Implementation, and Management Plan (</a:t>
            </a:r>
            <a:r>
              <a:rPr lang="en-US">
                <a:solidFill>
                  <a:schemeClr val="bg1"/>
                </a:solidFill>
              </a:rPr>
              <a:t>RIMP v1.2; </a:t>
            </a:r>
            <a:r>
              <a:rPr lang="en-US" dirty="0">
                <a:solidFill>
                  <a:schemeClr val="bg1"/>
                </a:solidFill>
              </a:rPr>
              <a:t>416-R-RIMP-0313)</a:t>
            </a:r>
          </a:p>
          <a:p>
            <a:endParaRPr lang="en-US" dirty="0">
              <a:solidFill>
                <a:schemeClr val="bg1"/>
              </a:solidFill>
            </a:endParaRPr>
          </a:p>
          <a:p>
            <a:r>
              <a:rPr lang="en-US" dirty="0">
                <a:solidFill>
                  <a:schemeClr val="bg1"/>
                </a:solidFill>
              </a:rPr>
              <a:t>FAR here refers to </a:t>
            </a:r>
            <a:r>
              <a:rPr lang="en-US" u="sng" dirty="0">
                <a:solidFill>
                  <a:schemeClr val="bg1"/>
                </a:solidFill>
              </a:rPr>
              <a:t>Flash</a:t>
            </a:r>
            <a:r>
              <a:rPr lang="en-US" dirty="0">
                <a:solidFill>
                  <a:schemeClr val="bg1"/>
                </a:solidFill>
              </a:rPr>
              <a:t> False Alarm Rate</a:t>
            </a:r>
            <a:endParaRPr lang="en-US" dirty="0">
              <a:solidFill>
                <a:srgbClr val="FFFF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447800"/>
            <a:ext cx="8763000" cy="48466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676400"/>
            <a:ext cx="7848600" cy="4360333"/>
          </a:xfrm>
          <a:prstGeom prst="rect">
            <a:avLst/>
          </a:prstGeom>
        </p:spPr>
      </p:pic>
      <p:sp>
        <p:nvSpPr>
          <p:cNvPr id="7" name="Rectangle 6"/>
          <p:cNvSpPr/>
          <p:nvPr/>
        </p:nvSpPr>
        <p:spPr>
          <a:xfrm>
            <a:off x="6757112" y="6265333"/>
            <a:ext cx="2257348" cy="584775"/>
          </a:xfrm>
          <a:prstGeom prst="rect">
            <a:avLst/>
          </a:prstGeom>
          <a:noFill/>
        </p:spPr>
        <p:txBody>
          <a:bodyPr wrap="none" lIns="91440" tIns="45720" rIns="91440" bIns="45720">
            <a:spAutoFit/>
          </a:bodyPr>
          <a:lstStyle/>
          <a:p>
            <a:pPr algn="ctr"/>
            <a:r>
              <a:rPr lang="en-US" sz="32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28 Dec 2017</a:t>
            </a:r>
            <a:endParaRPr lang="en-US" sz="32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22860" y="6457890"/>
            <a:ext cx="2131546"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analyses</a:t>
            </a:r>
            <a:r>
              <a:rPr lang="en-US" sz="2000">
                <a:ln w="0"/>
                <a:solidFill>
                  <a:schemeClr val="bg1"/>
                </a:solidFill>
                <a:effectLst>
                  <a:outerShdw blurRad="38100" dist="19050" dir="2700000" algn="tl" rotWithShape="0">
                    <a:schemeClr val="dk1">
                      <a:alpha val="40000"/>
                    </a:schemeClr>
                  </a:outerShdw>
                </a:effectLst>
              </a:rPr>
              <a:t>: Bateman</a:t>
            </a:r>
            <a:endParaRPr lang="en-US" sz="2000" b="0" cap="none" spc="0" dirty="0">
              <a:ln w="0"/>
              <a:solidFill>
                <a:schemeClr val="bg1"/>
              </a:solidFill>
              <a:effectLst>
                <a:outerShdw blurRad="38100" dist="19050" dir="2700000" algn="tl" rotWithShape="0">
                  <a:schemeClr val="dk1">
                    <a:alpha val="40000"/>
                  </a:schemeClr>
                </a:outerShdw>
              </a:effectLst>
            </a:endParaRPr>
          </a:p>
        </p:txBody>
      </p:sp>
      <p:sp>
        <p:nvSpPr>
          <p:cNvPr id="9" name="Footer Placeholder 7"/>
          <p:cNvSpPr txBox="1">
            <a:spLocks/>
          </p:cNvSpPr>
          <p:nvPr/>
        </p:nvSpPr>
        <p:spPr>
          <a:xfrm>
            <a:off x="2243396" y="6465252"/>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50</a:t>
            </a:fld>
            <a:endParaRPr lang="en-US" altLang="en-US" dirty="0"/>
          </a:p>
        </p:txBody>
      </p:sp>
      <p:sp>
        <p:nvSpPr>
          <p:cNvPr id="11" name="Title 1"/>
          <p:cNvSpPr>
            <a:spLocks noGrp="1"/>
          </p:cNvSpPr>
          <p:nvPr>
            <p:ph type="title"/>
          </p:nvPr>
        </p:nvSpPr>
        <p:spPr>
          <a:xfrm>
            <a:off x="1285733" y="0"/>
            <a:ext cx="6408821" cy="968626"/>
          </a:xfrm>
        </p:spPr>
        <p:txBody>
          <a:bodyPr/>
          <a:lstStyle/>
          <a:p>
            <a:r>
              <a:rPr lang="en-US" b="1" dirty="0"/>
              <a:t>Performance:  Flash DE &amp; FAR</a:t>
            </a:r>
            <a:br>
              <a:rPr lang="en-US" b="1" dirty="0"/>
            </a:br>
            <a:r>
              <a:rPr lang="en-US" sz="2000" b="1" dirty="0"/>
              <a:t>(PLPTs: 001, 003)</a:t>
            </a:r>
            <a:endParaRPr lang="en-US" sz="2000" dirty="0"/>
          </a:p>
        </p:txBody>
      </p:sp>
      <p:sp>
        <p:nvSpPr>
          <p:cNvPr id="12" name="TextBox 11"/>
          <p:cNvSpPr txBox="1"/>
          <p:nvPr/>
        </p:nvSpPr>
        <p:spPr>
          <a:xfrm>
            <a:off x="5638800" y="599351"/>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A10FCC57-74BF-544C-96CF-E5B63B1D53F4}" type="slidenum">
              <a:rPr lang="en-US" altLang="x-none"/>
              <a:pPr/>
              <a:t>51</a:t>
            </a:fld>
            <a:endParaRPr lang="en-US" altLang="x-none"/>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076" name="Rectangle 4"/>
          <p:cNvSpPr>
            <a:spLocks/>
          </p:cNvSpPr>
          <p:nvPr/>
        </p:nvSpPr>
        <p:spPr bwMode="auto">
          <a:xfrm>
            <a:off x="6897688" y="2188368"/>
            <a:ext cx="2311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marL="247650" indent="-2476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buClr>
                <a:srgbClr val="FFFF00"/>
              </a:buClr>
              <a:buSzPct val="100000"/>
              <a:buFont typeface="Arial" charset="0"/>
              <a:buChar char="•"/>
            </a:pPr>
            <a:r>
              <a:rPr lang="en-US" altLang="x-none" sz="1400" dirty="0">
                <a:solidFill>
                  <a:srgbClr val="FFFF00"/>
                </a:solidFill>
                <a:latin typeface="Calibri" charset="0"/>
                <a:ea typeface="Calibri" charset="0"/>
                <a:cs typeface="Calibri" charset="0"/>
                <a:sym typeface="System Font Bold" charset="0"/>
              </a:rPr>
              <a:t>3 January 2018 small </a:t>
            </a:r>
          </a:p>
          <a:p>
            <a:pPr marL="0" indent="0">
              <a:buClr>
                <a:srgbClr val="FFFF00"/>
              </a:buClr>
              <a:buSzPct val="100000"/>
            </a:pPr>
            <a:r>
              <a:rPr lang="en-US" altLang="x-none" sz="1400" dirty="0">
                <a:solidFill>
                  <a:srgbClr val="FFFF00"/>
                </a:solidFill>
                <a:latin typeface="Calibri" charset="0"/>
                <a:ea typeface="Calibri" charset="0"/>
                <a:cs typeface="Calibri" charset="0"/>
                <a:sym typeface="System Font Bold" charset="0"/>
              </a:rPr>
              <a:t>      storm 135 km SE of </a:t>
            </a:r>
          </a:p>
          <a:p>
            <a:pPr marL="0" indent="0">
              <a:buClr>
                <a:srgbClr val="FFFF00"/>
              </a:buClr>
              <a:buSzPct val="100000"/>
            </a:pPr>
            <a:r>
              <a:rPr lang="en-US" altLang="x-none" sz="1400" dirty="0">
                <a:solidFill>
                  <a:srgbClr val="FFFF00"/>
                </a:solidFill>
                <a:latin typeface="Calibri" charset="0"/>
                <a:ea typeface="Calibri" charset="0"/>
                <a:cs typeface="Calibri" charset="0"/>
                <a:sym typeface="System Font Bold" charset="0"/>
              </a:rPr>
              <a:t>      Kennedy Space Center</a:t>
            </a:r>
          </a:p>
          <a:p>
            <a:pPr>
              <a:buClr>
                <a:srgbClr val="FFFF00"/>
              </a:buClr>
              <a:buSzPct val="100000"/>
              <a:buFont typeface="Arial" charset="0"/>
              <a:buChar char="•"/>
            </a:pPr>
            <a:endParaRPr lang="en-US" altLang="x-none" sz="1400" dirty="0">
              <a:solidFill>
                <a:srgbClr val="FFFF00"/>
              </a:solidFill>
              <a:latin typeface="Calibri" charset="0"/>
              <a:ea typeface="Calibri" charset="0"/>
              <a:cs typeface="Calibri" charset="0"/>
              <a:sym typeface="System Font Bold" charset="0"/>
            </a:endParaRPr>
          </a:p>
          <a:p>
            <a:pPr>
              <a:buClr>
                <a:srgbClr val="FFFF00"/>
              </a:buClr>
              <a:buSzPct val="100000"/>
              <a:buFont typeface="Arial" charset="0"/>
              <a:buChar char="•"/>
            </a:pPr>
            <a:r>
              <a:rPr lang="en-US" altLang="x-none" sz="1400" dirty="0">
                <a:solidFill>
                  <a:srgbClr val="FFFF00"/>
                </a:solidFill>
                <a:latin typeface="Calibri" charset="0"/>
                <a:ea typeface="Calibri" charset="0"/>
                <a:cs typeface="Calibri" charset="0"/>
                <a:sym typeface="System Font Bold" charset="0"/>
              </a:rPr>
              <a:t>GLM detected 7 of 8 flashes (DE=88%)</a:t>
            </a:r>
          </a:p>
          <a:p>
            <a:r>
              <a:rPr lang="en-US" altLang="x-none" sz="1400" dirty="0">
                <a:solidFill>
                  <a:srgbClr val="FFFF00"/>
                </a:solidFill>
                <a:latin typeface="Calibri" charset="0"/>
                <a:ea typeface="Calibri" charset="0"/>
                <a:cs typeface="Calibri" charset="0"/>
                <a:sym typeface="System Font Bold" charset="0"/>
              </a:rPr>
              <a:t>      (7 min time interval)   </a:t>
            </a:r>
            <a:endParaRPr lang="en-US" altLang="x-none" sz="1400" dirty="0">
              <a:latin typeface="Calibri" charset="0"/>
              <a:ea typeface="Calibri" charset="0"/>
              <a:cs typeface="Calibri" charset="0"/>
              <a:sym typeface="System Font Regular" charset="0"/>
            </a:endParaRPr>
          </a:p>
          <a:p>
            <a:pPr>
              <a:buClr>
                <a:srgbClr val="FFFF00"/>
              </a:buClr>
              <a:buSzPct val="100000"/>
              <a:buFont typeface="Arial" charset="0"/>
              <a:buChar char="•"/>
            </a:pPr>
            <a:endParaRPr lang="en-US" altLang="x-none" sz="1400" dirty="0">
              <a:solidFill>
                <a:srgbClr val="FFFF00"/>
              </a:solidFill>
              <a:latin typeface="Calibri" charset="0"/>
              <a:ea typeface="Calibri" charset="0"/>
              <a:cs typeface="Calibri" charset="0"/>
              <a:sym typeface="System Font Bold" charset="0"/>
            </a:endParaRPr>
          </a:p>
          <a:p>
            <a:pPr>
              <a:buClr>
                <a:srgbClr val="FFFF00"/>
              </a:buClr>
              <a:buSzPct val="100000"/>
              <a:buFont typeface="Arial" charset="0"/>
              <a:buChar char="•"/>
            </a:pPr>
            <a:r>
              <a:rPr lang="en-US" altLang="x-none" sz="1400" dirty="0">
                <a:solidFill>
                  <a:srgbClr val="FFFF00"/>
                </a:solidFill>
                <a:latin typeface="Calibri" charset="0"/>
                <a:ea typeface="Calibri" charset="0"/>
                <a:cs typeface="Calibri" charset="0"/>
                <a:sym typeface="System Font Bold" charset="0"/>
              </a:rPr>
              <a:t>GLM locates the flashes 3 km to the south due to parallax and cloud tops being  at higher altitude</a:t>
            </a:r>
            <a:endParaRPr lang="en-US" altLang="x-none" sz="1400" dirty="0">
              <a:latin typeface="Calibri" charset="0"/>
              <a:ea typeface="Calibri" charset="0"/>
              <a:cs typeface="Calibri" charset="0"/>
              <a:sym typeface="System Font Regular" charset="0"/>
            </a:endParaRPr>
          </a:p>
          <a:p>
            <a:endParaRPr lang="en-US" altLang="x-none" sz="1400" dirty="0">
              <a:solidFill>
                <a:srgbClr val="FFFF00"/>
              </a:solidFill>
              <a:latin typeface="Calibri" charset="0"/>
              <a:ea typeface="Calibri" charset="0"/>
              <a:cs typeface="Calibri" charset="0"/>
              <a:sym typeface="System Font Bold" charset="0"/>
            </a:endParaRPr>
          </a:p>
          <a:p>
            <a:pPr>
              <a:buClr>
                <a:srgbClr val="FFFF00"/>
              </a:buClr>
              <a:buSzPct val="100000"/>
              <a:buFont typeface="Arial" charset="0"/>
              <a:buChar char="•"/>
            </a:pPr>
            <a:r>
              <a:rPr lang="en-US" altLang="x-none" sz="1400" dirty="0">
                <a:solidFill>
                  <a:srgbClr val="FFFF00"/>
                </a:solidFill>
                <a:latin typeface="Calibri" charset="0"/>
                <a:ea typeface="Calibri" charset="0"/>
                <a:cs typeface="Calibri" charset="0"/>
                <a:sym typeface="System Font Bold" charset="0"/>
              </a:rPr>
              <a:t>Storm over open water</a:t>
            </a:r>
          </a:p>
          <a:p>
            <a:endParaRPr lang="en-US" altLang="x-none" sz="1400" dirty="0">
              <a:solidFill>
                <a:srgbClr val="FFFF00"/>
              </a:solidFill>
              <a:latin typeface="Calibri" charset="0"/>
              <a:ea typeface="Calibri" charset="0"/>
              <a:cs typeface="Calibri" charset="0"/>
              <a:sym typeface="System Font Bold" charset="0"/>
            </a:endParaRPr>
          </a:p>
          <a:p>
            <a:pPr>
              <a:buClr>
                <a:srgbClr val="FFFF00"/>
              </a:buClr>
              <a:buSzPct val="100000"/>
              <a:buFont typeface="Arial" charset="0"/>
              <a:buChar char="•"/>
            </a:pPr>
            <a:r>
              <a:rPr lang="en-US" altLang="x-none" sz="1400" dirty="0">
                <a:solidFill>
                  <a:srgbClr val="FFFF00"/>
                </a:solidFill>
                <a:latin typeface="Calibri" charset="0"/>
                <a:ea typeface="Calibri" charset="0"/>
                <a:cs typeface="Calibri" charset="0"/>
                <a:sym typeface="System Font Bold" charset="0"/>
              </a:rPr>
              <a:t>First GLM event about </a:t>
            </a:r>
          </a:p>
          <a:p>
            <a:pPr marL="0" indent="0">
              <a:buClr>
                <a:srgbClr val="FFFF00"/>
              </a:buClr>
              <a:buSzPct val="100000"/>
            </a:pPr>
            <a:r>
              <a:rPr lang="en-US" altLang="x-none" sz="1400" dirty="0">
                <a:solidFill>
                  <a:srgbClr val="FFFF00"/>
                </a:solidFill>
                <a:latin typeface="Calibri" charset="0"/>
                <a:ea typeface="Calibri" charset="0"/>
                <a:cs typeface="Calibri" charset="0"/>
                <a:sym typeface="System Font Bold" charset="0"/>
              </a:rPr>
              <a:t>      5 </a:t>
            </a:r>
            <a:r>
              <a:rPr lang="en-US" altLang="x-none" sz="1400" dirty="0" err="1">
                <a:solidFill>
                  <a:srgbClr val="FFFF00"/>
                </a:solidFill>
                <a:latin typeface="Calibri" charset="0"/>
                <a:ea typeface="Calibri" charset="0"/>
                <a:cs typeface="Calibri" charset="0"/>
                <a:sym typeface="System Font Bold" charset="0"/>
              </a:rPr>
              <a:t>ms</a:t>
            </a:r>
            <a:r>
              <a:rPr lang="en-US" altLang="x-none" sz="1400" dirty="0">
                <a:solidFill>
                  <a:srgbClr val="FFFF00"/>
                </a:solidFill>
                <a:latin typeface="Calibri" charset="0"/>
                <a:ea typeface="Calibri" charset="0"/>
                <a:cs typeface="Calibri" charset="0"/>
                <a:sym typeface="System Font Bold" charset="0"/>
              </a:rPr>
              <a:t> after LMA start</a:t>
            </a:r>
          </a:p>
        </p:txBody>
      </p:sp>
      <p:sp>
        <p:nvSpPr>
          <p:cNvPr id="3077" name="Text Box 5"/>
          <p:cNvSpPr txBox="1">
            <a:spLocks noChangeArrowheads="1"/>
          </p:cNvSpPr>
          <p:nvPr/>
        </p:nvSpPr>
        <p:spPr bwMode="auto">
          <a:xfrm>
            <a:off x="8429625" y="6454775"/>
            <a:ext cx="2571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r"/>
            <a:fld id="{414B2269-CB9D-5B41-A752-F5C46C12D3E0}" type="slidenum">
              <a:rPr lang="en-US" altLang="x-none">
                <a:solidFill>
                  <a:srgbClr val="FFFFFF"/>
                </a:solidFill>
                <a:latin typeface="System Font Regular" charset="0"/>
                <a:ea typeface="System Font Regular" charset="0"/>
                <a:cs typeface="System Font Regular" charset="0"/>
                <a:sym typeface="System Font Regular" charset="0"/>
              </a:rPr>
              <a:pPr algn="r"/>
              <a:t>51</a:t>
            </a:fld>
            <a:endParaRPr lang="en-US" altLang="x-none">
              <a:solidFill>
                <a:srgbClr val="FFFFFF"/>
              </a:solidFill>
              <a:latin typeface="System Font Regular" charset="0"/>
              <a:ea typeface="System Font Regular" charset="0"/>
              <a:cs typeface="System Font Regular" charset="0"/>
              <a:sym typeface="System Font Regular" charset="0"/>
            </a:endParaRPr>
          </a:p>
        </p:txBody>
      </p:sp>
      <p:sp>
        <p:nvSpPr>
          <p:cNvPr id="3078" name="Rectangle 6"/>
          <p:cNvSpPr>
            <a:spLocks/>
          </p:cNvSpPr>
          <p:nvPr/>
        </p:nvSpPr>
        <p:spPr bwMode="auto">
          <a:xfrm>
            <a:off x="138113" y="1163638"/>
            <a:ext cx="6718300" cy="5092700"/>
          </a:xfrm>
          <a:prstGeom prst="rect">
            <a:avLst/>
          </a:prstGeom>
          <a:gradFill rotWithShape="0">
            <a:gsLst>
              <a:gs pos="0">
                <a:srgbClr val="81A5D1"/>
              </a:gs>
              <a:gs pos="50000">
                <a:srgbClr val="4980C2"/>
              </a:gs>
              <a:gs pos="100000">
                <a:srgbClr val="3A71B2"/>
              </a:gs>
            </a:gsLst>
            <a:lin ang="5400000" scaled="1"/>
          </a:gradFill>
          <a:ln w="6350" cap="flat">
            <a:solidFill>
              <a:srgbClr val="4F81BD"/>
            </a:solidFill>
            <a:prstDash val="solid"/>
            <a:miter lim="800000"/>
            <a:headEnd type="none" w="med" len="med"/>
            <a:tailEnd type="none" w="med" len="med"/>
          </a:ln>
        </p:spPr>
        <p:txBody>
          <a:bodyPr lIns="0" tIns="0" rIns="0" bIns="0"/>
          <a:lstStyle/>
          <a:p>
            <a:endParaRPr lang="en-US"/>
          </a:p>
        </p:txBody>
      </p:sp>
      <p:sp>
        <p:nvSpPr>
          <p:cNvPr id="3079" name="Rectangle 7"/>
          <p:cNvSpPr>
            <a:spLocks/>
          </p:cNvSpPr>
          <p:nvPr/>
        </p:nvSpPr>
        <p:spPr bwMode="auto">
          <a:xfrm>
            <a:off x="4757738" y="3808413"/>
            <a:ext cx="18557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x-none" sz="2800">
                <a:effectLst>
                  <a:outerShdw blurRad="38100" dist="38100" dir="2700000" algn="tl">
                    <a:srgbClr val="C0C0C0"/>
                  </a:outerShdw>
                </a:effectLst>
                <a:latin typeface="System Font Regular" charset="0"/>
                <a:ea typeface="System Font Regular" charset="0"/>
                <a:cs typeface="System Font Regular" charset="0"/>
                <a:sym typeface="System Font Regular" charset="0"/>
              </a:rPr>
              <a:t>Single flash</a:t>
            </a:r>
          </a:p>
        </p:txBody>
      </p:sp>
      <p:sp>
        <p:nvSpPr>
          <p:cNvPr id="3080" name="Rectangle 8"/>
          <p:cNvSpPr>
            <a:spLocks/>
          </p:cNvSpPr>
          <p:nvPr/>
        </p:nvSpPr>
        <p:spPr bwMode="auto">
          <a:xfrm>
            <a:off x="4576763" y="5291138"/>
            <a:ext cx="20351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x-none" sz="2800">
                <a:effectLst>
                  <a:outerShdw blurRad="38100" dist="38100" dir="2700000" algn="tl">
                    <a:srgbClr val="C0C0C0"/>
                  </a:outerShdw>
                </a:effectLst>
                <a:latin typeface="System Font Regular" charset="0"/>
                <a:ea typeface="System Font Regular" charset="0"/>
                <a:cs typeface="System Font Regular" charset="0"/>
                <a:sym typeface="System Font Regular" charset="0"/>
              </a:rPr>
              <a:t>Entire Period</a:t>
            </a:r>
            <a:endParaRPr lang="en-US" altLang="x-none" sz="1800">
              <a:latin typeface="System Font Regular" charset="0"/>
              <a:ea typeface="System Font Regular" charset="0"/>
              <a:cs typeface="System Font Regular" charset="0"/>
              <a:sym typeface="System Font Regular" charset="0"/>
            </a:endParaRPr>
          </a:p>
          <a:p>
            <a:pPr algn="ctr"/>
            <a:r>
              <a:rPr lang="en-US" altLang="x-none" sz="2800">
                <a:effectLst>
                  <a:outerShdw blurRad="38100" dist="38100" dir="2700000" algn="tl">
                    <a:srgbClr val="C0C0C0"/>
                  </a:outerShdw>
                </a:effectLst>
                <a:latin typeface="System Font Regular" charset="0"/>
                <a:ea typeface="System Font Regular" charset="0"/>
                <a:cs typeface="System Font Regular" charset="0"/>
                <a:sym typeface="System Font Regular" charset="0"/>
              </a:rPr>
              <a:t>(8 flashes)</a:t>
            </a:r>
          </a:p>
        </p:txBody>
      </p:sp>
      <p:sp>
        <p:nvSpPr>
          <p:cNvPr id="3081" name="AutoShape 9"/>
          <p:cNvSpPr>
            <a:spLocks/>
          </p:cNvSpPr>
          <p:nvPr/>
        </p:nvSpPr>
        <p:spPr bwMode="auto">
          <a:xfrm rot="5400000">
            <a:off x="4364832" y="4714081"/>
            <a:ext cx="677862" cy="511175"/>
          </a:xfrm>
          <a:custGeom>
            <a:avLst/>
            <a:gdLst/>
            <a:ahLst/>
            <a:cxnLst/>
            <a:rect l="0" t="0" r="r" b="b"/>
            <a:pathLst>
              <a:path w="21600" h="21600">
                <a:moveTo>
                  <a:pt x="0" y="21600"/>
                </a:moveTo>
                <a:lnTo>
                  <a:pt x="0" y="12150"/>
                </a:lnTo>
                <a:cubicBezTo>
                  <a:pt x="0" y="6931"/>
                  <a:pt x="3189" y="2700"/>
                  <a:pt x="7123" y="2700"/>
                </a:cubicBezTo>
                <a:lnTo>
                  <a:pt x="17530" y="2700"/>
                </a:lnTo>
                <a:lnTo>
                  <a:pt x="17530" y="0"/>
                </a:lnTo>
                <a:lnTo>
                  <a:pt x="21600" y="5400"/>
                </a:lnTo>
                <a:lnTo>
                  <a:pt x="17530" y="10800"/>
                </a:lnTo>
                <a:lnTo>
                  <a:pt x="17530" y="8100"/>
                </a:lnTo>
                <a:lnTo>
                  <a:pt x="7123" y="8100"/>
                </a:lnTo>
                <a:cubicBezTo>
                  <a:pt x="5437" y="8100"/>
                  <a:pt x="4070" y="9913"/>
                  <a:pt x="4070" y="12150"/>
                </a:cubicBezTo>
                <a:lnTo>
                  <a:pt x="4070" y="21600"/>
                </a:lnTo>
                <a:close/>
                <a:moveTo>
                  <a:pt x="0" y="21600"/>
                </a:moveTo>
              </a:path>
            </a:pathLst>
          </a:custGeom>
          <a:solidFill>
            <a:schemeClr val="accent1"/>
          </a:solidFill>
          <a:ln w="6350" cap="flat">
            <a:solidFill>
              <a:srgbClr val="4F81BD"/>
            </a:solidFill>
            <a:prstDash val="solid"/>
            <a:miter lim="800000"/>
            <a:headEnd type="none" w="med" len="med"/>
            <a:tailEnd type="none" w="med" len="med"/>
          </a:ln>
        </p:spPr>
        <p:txBody>
          <a:bodyPr lIns="0" tIns="0" rIns="0" bIns="0"/>
          <a:lstStyle/>
          <a:p>
            <a:endParaRPr lang="en-US"/>
          </a:p>
        </p:txBody>
      </p:sp>
      <p:sp>
        <p:nvSpPr>
          <p:cNvPr id="3082" name="Rectangle 10"/>
          <p:cNvSpPr>
            <a:spLocks/>
          </p:cNvSpPr>
          <p:nvPr/>
        </p:nvSpPr>
        <p:spPr bwMode="auto">
          <a:xfrm>
            <a:off x="5130800" y="4432300"/>
            <a:ext cx="15398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x-none" sz="1400">
                <a:latin typeface="System Font Regular" charset="0"/>
                <a:ea typeface="System Font Regular" charset="0"/>
                <a:cs typeface="System Font Regular" charset="0"/>
                <a:sym typeface="System Font Regular" charset="0"/>
              </a:rPr>
              <a:t>GLM Flash-red</a:t>
            </a:r>
          </a:p>
          <a:p>
            <a:r>
              <a:rPr lang="en-US" altLang="x-none" sz="1400">
                <a:latin typeface="System Font Regular" charset="0"/>
                <a:ea typeface="System Font Regular" charset="0"/>
                <a:cs typeface="System Font Regular" charset="0"/>
                <a:sym typeface="System Font Regular" charset="0"/>
              </a:rPr>
              <a:t>groups-dark blue</a:t>
            </a:r>
          </a:p>
          <a:p>
            <a:r>
              <a:rPr lang="en-US" altLang="x-none" sz="1400">
                <a:latin typeface="System Font Regular" charset="0"/>
                <a:ea typeface="System Font Regular" charset="0"/>
                <a:cs typeface="System Font Regular" charset="0"/>
                <a:sym typeface="System Font Regular" charset="0"/>
              </a:rPr>
              <a:t>events-light blue</a:t>
            </a:r>
          </a:p>
        </p:txBody>
      </p:sp>
      <p:pic>
        <p:nvPicPr>
          <p:cNvPr id="308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257300"/>
            <a:ext cx="3978275"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08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1301750"/>
            <a:ext cx="21209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 name="Rectangle 15"/>
          <p:cNvSpPr/>
          <p:nvPr/>
        </p:nvSpPr>
        <p:spPr>
          <a:xfrm>
            <a:off x="-28074" y="6466591"/>
            <a:ext cx="2546787"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analyses: Thomas/NMT</a:t>
            </a:r>
            <a:endParaRPr lang="en-US" sz="2000" b="0" cap="none" spc="0" dirty="0">
              <a:ln w="0"/>
              <a:solidFill>
                <a:schemeClr val="bg1"/>
              </a:solidFill>
              <a:effectLst>
                <a:outerShdw blurRad="38100" dist="19050" dir="2700000" algn="tl" rotWithShape="0">
                  <a:schemeClr val="dk1">
                    <a:alpha val="40000"/>
                  </a:schemeClr>
                </a:outerShdw>
              </a:effectLst>
            </a:endParaRPr>
          </a:p>
        </p:txBody>
      </p:sp>
      <p:sp>
        <p:nvSpPr>
          <p:cNvPr id="17" name="Rectangle 2"/>
          <p:cNvSpPr>
            <a:spLocks/>
          </p:cNvSpPr>
          <p:nvPr/>
        </p:nvSpPr>
        <p:spPr bwMode="auto">
          <a:xfrm>
            <a:off x="2718594" y="6056312"/>
            <a:ext cx="4508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x-none" sz="800" dirty="0">
                <a:solidFill>
                  <a:srgbClr val="FFFFFF"/>
                </a:solidFill>
                <a:latin typeface="Calibri" charset="0"/>
                <a:ea typeface="Calibri" charset="0"/>
                <a:cs typeface="Calibri" charset="0"/>
                <a:sym typeface="System Font Regular" charset="0"/>
              </a:rPr>
              <a:t>These GOES-16 data are preliminary, non-operational data and are undergoing testing. Users bear all responsibility for inspecting the data prior to use and for the manner in which the data are utilized.</a:t>
            </a:r>
          </a:p>
        </p:txBody>
      </p:sp>
      <p:sp>
        <p:nvSpPr>
          <p:cNvPr id="18" name="Title 1"/>
          <p:cNvSpPr>
            <a:spLocks noGrp="1"/>
          </p:cNvSpPr>
          <p:nvPr>
            <p:ph type="title"/>
          </p:nvPr>
        </p:nvSpPr>
        <p:spPr>
          <a:xfrm>
            <a:off x="1285733" y="0"/>
            <a:ext cx="6408821" cy="968626"/>
          </a:xfrm>
        </p:spPr>
        <p:txBody>
          <a:bodyPr/>
          <a:lstStyle/>
          <a:p>
            <a:r>
              <a:rPr lang="en-US" b="1" dirty="0">
                <a:latin typeface="Calibri" charset="0"/>
                <a:ea typeface="Calibri" charset="0"/>
                <a:cs typeface="Calibri" charset="0"/>
              </a:rPr>
              <a:t>Performance:  </a:t>
            </a:r>
            <a:r>
              <a:rPr lang="en-US" sz="3200" b="1" dirty="0">
                <a:latin typeface="Calibri" charset="0"/>
                <a:ea typeface="Calibri" charset="0"/>
                <a:cs typeface="Calibri" charset="0"/>
              </a:rPr>
              <a:t>DE/FAR, INR/time</a:t>
            </a:r>
            <a:br>
              <a:rPr lang="en-US" b="1" dirty="0">
                <a:latin typeface="Calibri" charset="0"/>
                <a:ea typeface="Calibri" charset="0"/>
                <a:cs typeface="Calibri" charset="0"/>
              </a:rPr>
            </a:br>
            <a:r>
              <a:rPr lang="en-US" sz="2000" b="1" dirty="0">
                <a:latin typeface="Calibri" charset="0"/>
                <a:ea typeface="Calibri" charset="0"/>
                <a:cs typeface="Calibri" charset="0"/>
              </a:rPr>
              <a:t>(PLPTs: 002, 011)</a:t>
            </a:r>
            <a:endParaRPr lang="en-US" sz="2000" dirty="0">
              <a:latin typeface="Calibri" charset="0"/>
              <a:ea typeface="Calibri" charset="0"/>
              <a:cs typeface="Calibri" charset="0"/>
            </a:endParaRPr>
          </a:p>
        </p:txBody>
      </p:sp>
      <p:sp>
        <p:nvSpPr>
          <p:cNvPr id="19" name="TextBox 18"/>
          <p:cNvSpPr txBox="1"/>
          <p:nvPr/>
        </p:nvSpPr>
        <p:spPr>
          <a:xfrm>
            <a:off x="5638800" y="618214"/>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20" name="Rectangle 19"/>
          <p:cNvSpPr/>
          <p:nvPr/>
        </p:nvSpPr>
        <p:spPr>
          <a:xfrm>
            <a:off x="7115175" y="1295400"/>
            <a:ext cx="1598836" cy="584775"/>
          </a:xfrm>
          <a:prstGeom prst="rect">
            <a:avLst/>
          </a:prstGeom>
          <a:noFill/>
        </p:spPr>
        <p:txBody>
          <a:bodyPr wrap="none" lIns="91440" tIns="45720" rIns="91440" bIns="45720">
            <a:spAutoFit/>
          </a:bodyPr>
          <a:lstStyle/>
          <a:p>
            <a:pPr algn="ctr"/>
            <a:r>
              <a:rPr lang="en-US" sz="32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KSCLMA</a:t>
            </a:r>
            <a:endParaRPr lang="en-US" sz="32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8663467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p:cNvSpPr>
            <a:spLocks noGrp="1"/>
          </p:cNvSpPr>
          <p:nvPr>
            <p:ph type="sldNum" sz="quarter" idx="10"/>
          </p:nvPr>
        </p:nvSpPr>
        <p:spPr/>
        <p:txBody>
          <a:bodyPr/>
          <a:lstStyle/>
          <a:p>
            <a:fld id="{55ED1B96-61A7-A34B-8F6E-D223DD23F0ED}" type="slidenum">
              <a:rPr lang="en-US" altLang="en-US"/>
              <a:pPr/>
              <a:t>52</a:t>
            </a:fld>
            <a:endParaRPr lang="en-US" altLang="en-US"/>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050" name="Text Box 2"/>
          <p:cNvSpPr txBox="1">
            <a:spLocks noChangeArrowheads="1"/>
          </p:cNvSpPr>
          <p:nvPr/>
        </p:nvSpPr>
        <p:spPr bwMode="auto">
          <a:xfrm>
            <a:off x="8678863" y="6454775"/>
            <a:ext cx="2555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r"/>
            <a:fld id="{9FAC4144-FFA4-594A-9A1A-FAFC89322679}" type="slidenum">
              <a:rPr lang="en-US" altLang="en-US">
                <a:solidFill>
                  <a:srgbClr val="FFFFFF"/>
                </a:solidFill>
                <a:latin typeface="System Font Regular" charset="0"/>
                <a:ea typeface="System Font Regular" charset="0"/>
                <a:cs typeface="System Font Regular" charset="0"/>
                <a:sym typeface="System Font Regular" charset="0"/>
              </a:rPr>
              <a:pPr algn="r"/>
              <a:t>52</a:t>
            </a:fld>
            <a:endParaRPr lang="en-US" altLang="en-US">
              <a:solidFill>
                <a:srgbClr val="FFFFFF"/>
              </a:solidFill>
              <a:latin typeface="System Font Regular" charset="0"/>
              <a:ea typeface="System Font Regular" charset="0"/>
              <a:cs typeface="System Font Regular" charset="0"/>
              <a:sym typeface="System Font Regular"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052" name="Rectangle 4"/>
          <p:cNvSpPr>
            <a:spLocks/>
          </p:cNvSpPr>
          <p:nvPr/>
        </p:nvSpPr>
        <p:spPr bwMode="auto">
          <a:xfrm>
            <a:off x="2717800" y="6437313"/>
            <a:ext cx="452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38100" tIns="38100" rIns="38100" bIns="3810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800">
                <a:solidFill>
                  <a:srgbClr val="FFFFFF"/>
                </a:solidFill>
                <a:latin typeface="System Font Regular" charset="0"/>
                <a:ea typeface="System Font Regular" charset="0"/>
                <a:cs typeface="System Font Regular" charset="0"/>
                <a:sym typeface="System Font Regular" charset="0"/>
              </a:rPr>
              <a:t>These GOES-16 data are preliminary, non-operational data and are undergoing testing. Users bear all responsibility for inspecting the data prior to use and for the manner in which the data are utilized.</a:t>
            </a:r>
          </a:p>
        </p:txBody>
      </p:sp>
      <p:sp>
        <p:nvSpPr>
          <p:cNvPr id="2053" name="Rectangle 5"/>
          <p:cNvSpPr>
            <a:spLocks/>
          </p:cNvSpPr>
          <p:nvPr/>
        </p:nvSpPr>
        <p:spPr bwMode="auto">
          <a:xfrm>
            <a:off x="6911975" y="2133600"/>
            <a:ext cx="22098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38100" tIns="38100" rIns="38100" bIns="38100"/>
          <a:lstStyle>
            <a:lvl1pPr marL="209550" indent="-2095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buClr>
                <a:srgbClr val="FFFF00"/>
              </a:buClr>
              <a:buSzPct val="100000"/>
              <a:buFont typeface="Arial" charset="0"/>
              <a:buChar char="•"/>
            </a:pPr>
            <a:r>
              <a:rPr lang="en-US" altLang="en-US" sz="1400" dirty="0">
                <a:solidFill>
                  <a:srgbClr val="FFFF00"/>
                </a:solidFill>
                <a:latin typeface="+mn-lt"/>
                <a:ea typeface="System Font Regular" charset="0"/>
                <a:cs typeface="System Font Regular" charset="0"/>
                <a:sym typeface="System Font Regular" charset="0"/>
              </a:rPr>
              <a:t>11 January 2018 Small storm over Houston, TX</a:t>
            </a:r>
            <a:endParaRPr lang="en-US" altLang="en-US" sz="1400" dirty="0">
              <a:latin typeface="+mn-lt"/>
              <a:ea typeface="Gill Sans" charset="0"/>
              <a:cs typeface="Gill Sans" charset="0"/>
            </a:endParaRPr>
          </a:p>
          <a:p>
            <a:endParaRPr lang="en-US" altLang="en-US" sz="1400" dirty="0">
              <a:solidFill>
                <a:srgbClr val="FFFF00"/>
              </a:solidFill>
              <a:latin typeface="+mn-lt"/>
              <a:ea typeface="System Font Regular" charset="0"/>
              <a:cs typeface="System Font Regular" charset="0"/>
              <a:sym typeface="System Font Regular" charset="0"/>
            </a:endParaRPr>
          </a:p>
          <a:p>
            <a:pPr>
              <a:buClr>
                <a:srgbClr val="FFFF00"/>
              </a:buClr>
              <a:buSzPct val="100000"/>
              <a:buFont typeface="Arial" charset="0"/>
              <a:buChar char="•"/>
            </a:pPr>
            <a:r>
              <a:rPr lang="en-US" altLang="en-US" sz="1400" dirty="0">
                <a:solidFill>
                  <a:srgbClr val="FFFF00"/>
                </a:solidFill>
                <a:latin typeface="+mn-lt"/>
                <a:ea typeface="System Font Regular" charset="0"/>
                <a:cs typeface="System Font Regular" charset="0"/>
                <a:sym typeface="System Font Regular" charset="0"/>
              </a:rPr>
              <a:t>GLM detected 19 0f 20 flashes (DE=95%)  False Alarm rate 7%       </a:t>
            </a:r>
            <a:endParaRPr lang="en-US" altLang="en-US" sz="1400" dirty="0">
              <a:latin typeface="+mn-lt"/>
              <a:ea typeface="Gill Sans" charset="0"/>
              <a:cs typeface="Gill Sans" charset="0"/>
            </a:endParaRPr>
          </a:p>
          <a:p>
            <a:r>
              <a:rPr lang="en-US" altLang="en-US" sz="1400" dirty="0">
                <a:solidFill>
                  <a:srgbClr val="FFFF00"/>
                </a:solidFill>
                <a:latin typeface="+mn-lt"/>
                <a:ea typeface="System Font Regular" charset="0"/>
                <a:cs typeface="System Font Regular" charset="0"/>
                <a:sym typeface="System Font Regular" charset="0"/>
              </a:rPr>
              <a:t>     (30 min time interval)</a:t>
            </a:r>
            <a:endParaRPr lang="en-US" altLang="en-US" sz="1400" dirty="0">
              <a:latin typeface="+mn-lt"/>
              <a:ea typeface="Gill Sans" charset="0"/>
              <a:cs typeface="Gill Sans" charset="0"/>
            </a:endParaRPr>
          </a:p>
          <a:p>
            <a:endParaRPr lang="en-US" altLang="en-US" sz="1400" dirty="0">
              <a:solidFill>
                <a:srgbClr val="FFFF00"/>
              </a:solidFill>
              <a:latin typeface="+mn-lt"/>
              <a:ea typeface="System Font Regular" charset="0"/>
              <a:cs typeface="System Font Regular" charset="0"/>
              <a:sym typeface="System Font Regular" charset="0"/>
            </a:endParaRPr>
          </a:p>
          <a:p>
            <a:pPr>
              <a:buClr>
                <a:srgbClr val="FFFF00"/>
              </a:buClr>
              <a:buSzPct val="100000"/>
              <a:buFont typeface="Arial" charset="0"/>
              <a:buChar char="•"/>
            </a:pPr>
            <a:r>
              <a:rPr lang="en-US" altLang="en-US" sz="1400" dirty="0">
                <a:solidFill>
                  <a:srgbClr val="FFFF00"/>
                </a:solidFill>
                <a:latin typeface="+mn-lt"/>
                <a:ea typeface="System Font Regular" charset="0"/>
                <a:cs typeface="System Font Regular" charset="0"/>
                <a:sym typeface="System Font Regular" charset="0"/>
              </a:rPr>
              <a:t>GLM locates the flashes 2 km to the south and 3 km to the west due to parallax &amp; clouds being at</a:t>
            </a:r>
            <a:endParaRPr lang="en-US" altLang="en-US" sz="1400" dirty="0">
              <a:latin typeface="+mn-lt"/>
              <a:ea typeface="Gill Sans" charset="0"/>
              <a:cs typeface="Gill Sans" charset="0"/>
            </a:endParaRPr>
          </a:p>
          <a:p>
            <a:r>
              <a:rPr lang="en-US" altLang="en-US" sz="1400" dirty="0">
                <a:solidFill>
                  <a:srgbClr val="FFFF00"/>
                </a:solidFill>
                <a:latin typeface="+mn-lt"/>
                <a:ea typeface="System Font Regular" charset="0"/>
                <a:cs typeface="System Font Regular" charset="0"/>
                <a:sym typeface="System Font Regular" charset="0"/>
              </a:rPr>
              <a:t>     low altitude</a:t>
            </a:r>
            <a:endParaRPr lang="en-US" altLang="en-US" sz="1400" dirty="0">
              <a:latin typeface="+mn-lt"/>
              <a:ea typeface="Gill Sans" charset="0"/>
              <a:cs typeface="Gill Sans" charset="0"/>
            </a:endParaRPr>
          </a:p>
          <a:p>
            <a:endParaRPr lang="en-US" altLang="en-US" dirty="0">
              <a:solidFill>
                <a:srgbClr val="FFFF00"/>
              </a:solidFill>
              <a:latin typeface="System Font Regular" charset="0"/>
              <a:ea typeface="System Font Regular" charset="0"/>
              <a:cs typeface="System Font Regular" charset="0"/>
              <a:sym typeface="System Font Regular" charset="0"/>
            </a:endParaRPr>
          </a:p>
          <a:p>
            <a:endParaRPr lang="en-US" altLang="en-US" dirty="0">
              <a:ea typeface="Gill Sans" charset="0"/>
              <a:cs typeface="Gill Sans" charset="0"/>
            </a:endParaRPr>
          </a:p>
        </p:txBody>
      </p:sp>
      <p:sp>
        <p:nvSpPr>
          <p:cNvPr id="2054" name="Rectangle 6"/>
          <p:cNvSpPr>
            <a:spLocks/>
          </p:cNvSpPr>
          <p:nvPr/>
        </p:nvSpPr>
        <p:spPr bwMode="auto">
          <a:xfrm>
            <a:off x="8539163" y="6454775"/>
            <a:ext cx="1603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wrap="none" lIns="38100" tIns="38100" rIns="38100" bIns="3810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r"/>
            <a:r>
              <a:rPr lang="en-US" altLang="en-US">
                <a:solidFill>
                  <a:srgbClr val="FFFFFF"/>
                </a:solidFill>
                <a:latin typeface="System Font Regular" charset="0"/>
                <a:ea typeface="System Font Regular" charset="0"/>
                <a:cs typeface="System Font Regular" charset="0"/>
                <a:sym typeface="System Font Regular" charset="0"/>
              </a:rPr>
              <a:t>1</a:t>
            </a:r>
          </a:p>
        </p:txBody>
      </p:sp>
      <p:sp>
        <p:nvSpPr>
          <p:cNvPr id="2055" name="Rectangle 7"/>
          <p:cNvSpPr>
            <a:spLocks/>
          </p:cNvSpPr>
          <p:nvPr/>
        </p:nvSpPr>
        <p:spPr bwMode="auto">
          <a:xfrm>
            <a:off x="138113" y="1163638"/>
            <a:ext cx="6731000" cy="5092700"/>
          </a:xfrm>
          <a:prstGeom prst="rect">
            <a:avLst/>
          </a:prstGeom>
          <a:gradFill rotWithShape="0">
            <a:gsLst>
              <a:gs pos="0">
                <a:srgbClr val="81A5D1"/>
              </a:gs>
              <a:gs pos="50000">
                <a:srgbClr val="4980C2"/>
              </a:gs>
              <a:gs pos="100000">
                <a:srgbClr val="3A71B2"/>
              </a:gs>
            </a:gsLst>
            <a:lin ang="5400000" scaled="1"/>
          </a:gradFill>
          <a:ln w="6350" cap="flat">
            <a:solidFill>
              <a:srgbClr val="4F81BD"/>
            </a:solidFill>
            <a:prstDash val="solid"/>
            <a:miter lim="800000"/>
            <a:headEnd type="none" w="med" len="med"/>
            <a:tailEnd type="none" w="med" len="med"/>
          </a:ln>
        </p:spPr>
        <p:txBody>
          <a:bodyPr lIns="0" tIns="0" rIns="0" bIns="0"/>
          <a:lstStyle/>
          <a:p>
            <a:endParaRPr lang="en-US"/>
          </a:p>
        </p:txBody>
      </p:sp>
      <p:sp>
        <p:nvSpPr>
          <p:cNvPr id="2056" name="Rectangle 8"/>
          <p:cNvSpPr>
            <a:spLocks/>
          </p:cNvSpPr>
          <p:nvPr/>
        </p:nvSpPr>
        <p:spPr bwMode="auto">
          <a:xfrm>
            <a:off x="4570413" y="3846513"/>
            <a:ext cx="2298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38100" tIns="38100" rIns="38100" bIns="3810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800">
                <a:effectLst>
                  <a:outerShdw blurRad="38100" dist="38100" dir="2700000" algn="tl">
                    <a:srgbClr val="C0C0C0"/>
                  </a:outerShdw>
                </a:effectLst>
                <a:latin typeface="System Font Regular" charset="0"/>
                <a:ea typeface="System Font Regular" charset="0"/>
                <a:cs typeface="System Font Regular" charset="0"/>
                <a:sym typeface="System Font Regular" charset="0"/>
              </a:rPr>
              <a:t>flash not detected by GLM</a:t>
            </a:r>
          </a:p>
        </p:txBody>
      </p:sp>
      <p:sp>
        <p:nvSpPr>
          <p:cNvPr id="2057" name="Rectangle 9"/>
          <p:cNvSpPr>
            <a:spLocks/>
          </p:cNvSpPr>
          <p:nvPr/>
        </p:nvSpPr>
        <p:spPr bwMode="auto">
          <a:xfrm>
            <a:off x="4616450" y="5291138"/>
            <a:ext cx="1966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wrap="none" lIns="38100" tIns="38100" rIns="38100" bIns="3810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800">
                <a:effectLst>
                  <a:outerShdw blurRad="38100" dist="38100" dir="2700000" algn="tl">
                    <a:srgbClr val="C0C0C0"/>
                  </a:outerShdw>
                </a:effectLst>
                <a:latin typeface="System Font Regular" charset="0"/>
                <a:ea typeface="System Font Regular" charset="0"/>
                <a:cs typeface="System Font Regular" charset="0"/>
                <a:sym typeface="System Font Regular" charset="0"/>
              </a:rPr>
              <a:t>30 Minutes</a:t>
            </a:r>
          </a:p>
          <a:p>
            <a:pPr algn="ctr"/>
            <a:r>
              <a:rPr lang="en-US" altLang="en-US" sz="2800">
                <a:effectLst>
                  <a:outerShdw blurRad="38100" dist="38100" dir="2700000" algn="tl">
                    <a:srgbClr val="C0C0C0"/>
                  </a:outerShdw>
                </a:effectLst>
                <a:latin typeface="System Font Regular" charset="0"/>
                <a:ea typeface="System Font Regular" charset="0"/>
                <a:cs typeface="System Font Regular" charset="0"/>
                <a:sym typeface="System Font Regular" charset="0"/>
              </a:rPr>
              <a:t>20 flashes</a:t>
            </a:r>
          </a:p>
        </p:txBody>
      </p:sp>
      <p:sp>
        <p:nvSpPr>
          <p:cNvPr id="2058" name="Freeform 10"/>
          <p:cNvSpPr>
            <a:spLocks/>
          </p:cNvSpPr>
          <p:nvPr/>
        </p:nvSpPr>
        <p:spPr bwMode="auto">
          <a:xfrm rot="5400000">
            <a:off x="4363244" y="4712494"/>
            <a:ext cx="677863" cy="511175"/>
          </a:xfrm>
          <a:custGeom>
            <a:avLst/>
            <a:gdLst>
              <a:gd name="T0" fmla="*/ 0 w 21600"/>
              <a:gd name="T1" fmla="*/ 21600 h 21600"/>
              <a:gd name="T2" fmla="*/ 0 w 21600"/>
              <a:gd name="T3" fmla="*/ 12150 h 21600"/>
              <a:gd name="T4" fmla="*/ 7123 w 21600"/>
              <a:gd name="T5" fmla="*/ 2700 h 21600"/>
              <a:gd name="T6" fmla="*/ 17530 w 21600"/>
              <a:gd name="T7" fmla="*/ 2700 h 21600"/>
              <a:gd name="T8" fmla="*/ 17530 w 21600"/>
              <a:gd name="T9" fmla="*/ 0 h 21600"/>
              <a:gd name="T10" fmla="*/ 21600 w 21600"/>
              <a:gd name="T11" fmla="*/ 5400 h 21600"/>
              <a:gd name="T12" fmla="*/ 17530 w 21600"/>
              <a:gd name="T13" fmla="*/ 10800 h 21600"/>
              <a:gd name="T14" fmla="*/ 17530 w 21600"/>
              <a:gd name="T15" fmla="*/ 8100 h 21600"/>
              <a:gd name="T16" fmla="*/ 7123 w 21600"/>
              <a:gd name="T17" fmla="*/ 8100 h 21600"/>
              <a:gd name="T18" fmla="*/ 4070 w 21600"/>
              <a:gd name="T19" fmla="*/ 12150 h 21600"/>
              <a:gd name="T20" fmla="*/ 4070 w 21600"/>
              <a:gd name="T21" fmla="*/ 21600 h 21600"/>
              <a:gd name="T22" fmla="*/ 0 w 21600"/>
              <a:gd name="T23" fmla="*/ 21600 h 21600"/>
              <a:gd name="T24" fmla="*/ 0 w 21600"/>
              <a:gd name="T25"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00" h="21600">
                <a:moveTo>
                  <a:pt x="0" y="21600"/>
                </a:moveTo>
                <a:lnTo>
                  <a:pt x="0" y="12150"/>
                </a:lnTo>
                <a:cubicBezTo>
                  <a:pt x="0" y="6931"/>
                  <a:pt x="3189" y="2700"/>
                  <a:pt x="7123" y="2700"/>
                </a:cubicBezTo>
                <a:lnTo>
                  <a:pt x="17530" y="2700"/>
                </a:lnTo>
                <a:lnTo>
                  <a:pt x="17530" y="0"/>
                </a:lnTo>
                <a:lnTo>
                  <a:pt x="21600" y="5400"/>
                </a:lnTo>
                <a:lnTo>
                  <a:pt x="17530" y="10800"/>
                </a:lnTo>
                <a:lnTo>
                  <a:pt x="17530" y="8100"/>
                </a:lnTo>
                <a:lnTo>
                  <a:pt x="7123" y="8100"/>
                </a:lnTo>
                <a:cubicBezTo>
                  <a:pt x="5437" y="8100"/>
                  <a:pt x="4070" y="9913"/>
                  <a:pt x="4070" y="12150"/>
                </a:cubicBezTo>
                <a:lnTo>
                  <a:pt x="4070" y="21600"/>
                </a:lnTo>
                <a:lnTo>
                  <a:pt x="0" y="21600"/>
                </a:lnTo>
                <a:close/>
                <a:moveTo>
                  <a:pt x="0" y="21600"/>
                </a:moveTo>
              </a:path>
            </a:pathLst>
          </a:custGeom>
          <a:solidFill>
            <a:schemeClr val="accent1"/>
          </a:solidFill>
          <a:ln w="6350" cap="flat">
            <a:solidFill>
              <a:srgbClr val="4F81BD"/>
            </a:solidFill>
            <a:prstDash val="solid"/>
            <a:miter lim="800000"/>
            <a:headEnd type="none" w="med" len="med"/>
            <a:tailEnd type="none" w="med" len="med"/>
          </a:ln>
        </p:spPr>
        <p:txBody>
          <a:bodyPr lIns="0" tIns="0" rIns="0" bIns="0"/>
          <a:lstStyle/>
          <a:p>
            <a:endParaRPr lang="en-US"/>
          </a:p>
        </p:txBody>
      </p:sp>
      <p:sp>
        <p:nvSpPr>
          <p:cNvPr id="2059" name="Rectangle 11"/>
          <p:cNvSpPr>
            <a:spLocks/>
          </p:cNvSpPr>
          <p:nvPr/>
        </p:nvSpPr>
        <p:spPr bwMode="auto">
          <a:xfrm>
            <a:off x="4445000" y="4546600"/>
            <a:ext cx="1463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wrap="non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1400">
                <a:latin typeface="System Font Regular" charset="0"/>
                <a:ea typeface="System Font Regular" charset="0"/>
                <a:cs typeface="System Font Regular" charset="0"/>
                <a:sym typeface="System Font Regular" charset="0"/>
              </a:rPr>
              <a:t>GLM Flash-red</a:t>
            </a:r>
            <a:endParaRPr lang="en-US" altLang="en-US">
              <a:ea typeface="Gill Sans" charset="0"/>
              <a:cs typeface="Gill Sans" charset="0"/>
            </a:endParaRPr>
          </a:p>
          <a:p>
            <a:r>
              <a:rPr lang="en-US" altLang="en-US" sz="1400">
                <a:latin typeface="System Font Regular" charset="0"/>
                <a:ea typeface="System Font Regular" charset="0"/>
                <a:cs typeface="System Font Regular" charset="0"/>
                <a:sym typeface="System Font Regular" charset="0"/>
              </a:rPr>
              <a:t>groups-dark blue</a:t>
            </a:r>
            <a:endParaRPr lang="en-US" altLang="en-US">
              <a:ea typeface="Gill Sans" charset="0"/>
              <a:cs typeface="Gill Sans" charset="0"/>
            </a:endParaRPr>
          </a:p>
          <a:p>
            <a:r>
              <a:rPr lang="en-US" altLang="en-US" sz="1400">
                <a:latin typeface="System Font Regular" charset="0"/>
                <a:ea typeface="System Font Regular" charset="0"/>
                <a:cs typeface="System Font Regular" charset="0"/>
                <a:sym typeface="System Font Regular" charset="0"/>
              </a:rPr>
              <a:t>events-light blue</a:t>
            </a:r>
          </a:p>
        </p:txBody>
      </p:sp>
      <p:sp>
        <p:nvSpPr>
          <p:cNvPr id="2060" name="Rectangle 12"/>
          <p:cNvSpPr>
            <a:spLocks noGrp="1" noChangeArrowheads="1"/>
          </p:cNvSpPr>
          <p:nvPr>
            <p:ph type="title"/>
          </p:nvPr>
        </p:nvSpPr>
        <p:spPr>
          <a:xfrm>
            <a:off x="1284288" y="0"/>
            <a:ext cx="6408737" cy="968375"/>
          </a:xfrm>
          <a:ln/>
        </p:spPr>
        <p:txBody>
          <a:bodyPr/>
          <a:lstStyle/>
          <a:p>
            <a:r>
              <a:rPr lang="en-US" altLang="en-US" b="1" dirty="0">
                <a:latin typeface="+mn-lt"/>
                <a:ea typeface="System Font Bold" charset="0"/>
                <a:cs typeface="System Font Bold" charset="0"/>
                <a:sym typeface="System Font Bold" charset="0"/>
              </a:rPr>
              <a:t>Performance:  </a:t>
            </a:r>
            <a:r>
              <a:rPr lang="en-US" altLang="en-US" sz="3200" b="1" dirty="0">
                <a:latin typeface="+mn-lt"/>
                <a:ea typeface="System Font Bold" charset="0"/>
                <a:cs typeface="System Font Bold" charset="0"/>
                <a:sym typeface="System Font Bold" charset="0"/>
              </a:rPr>
              <a:t>DE/FAR, INR/time</a:t>
            </a:r>
            <a:br>
              <a:rPr lang="en-US" altLang="en-US" b="1" dirty="0">
                <a:latin typeface="+mn-lt"/>
                <a:ea typeface="PingFang SC Semibold" charset="-122"/>
                <a:cs typeface="PingFang SC Semibold" charset="-122"/>
                <a:sym typeface="System Font Bold" charset="0"/>
              </a:rPr>
            </a:br>
            <a:r>
              <a:rPr lang="en-US" altLang="en-US" sz="2000" b="1" dirty="0">
                <a:latin typeface="+mn-lt"/>
                <a:ea typeface="System Font Bold" charset="0"/>
                <a:cs typeface="System Font Bold" charset="0"/>
                <a:sym typeface="System Font Bold" charset="0"/>
              </a:rPr>
              <a:t>(PLPTs: 002, 011)</a:t>
            </a:r>
            <a:endParaRPr lang="en-US" altLang="en-US" sz="2000" b="1" dirty="0">
              <a:latin typeface="+mn-lt"/>
              <a:ea typeface="PingFang SC Semibold" charset="-122"/>
              <a:cs typeface="PingFang SC Semibold" charset="-122"/>
              <a:sym typeface="System Font Bold" charset="0"/>
            </a:endParaRPr>
          </a:p>
        </p:txBody>
      </p:sp>
      <p:sp>
        <p:nvSpPr>
          <p:cNvPr id="2061" name="Rectangle 13"/>
          <p:cNvSpPr>
            <a:spLocks/>
          </p:cNvSpPr>
          <p:nvPr/>
        </p:nvSpPr>
        <p:spPr bwMode="auto">
          <a:xfrm>
            <a:off x="-8665" y="6465888"/>
            <a:ext cx="252081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000" dirty="0">
                <a:solidFill>
                  <a:srgbClr val="FFFFFF"/>
                </a:solidFill>
                <a:effectLst>
                  <a:outerShdw blurRad="38100" dist="38100" dir="2700000" algn="tl">
                    <a:srgbClr val="C0C0C0"/>
                  </a:outerShdw>
                </a:effectLst>
                <a:latin typeface="+mn-lt"/>
                <a:ea typeface="System Font Regular" charset="0"/>
                <a:cs typeface="System Font Regular" charset="0"/>
                <a:sym typeface="System Font Regular" charset="0"/>
              </a:rPr>
              <a:t>analyses: Thomas/NMT</a:t>
            </a:r>
          </a:p>
        </p:txBody>
      </p:sp>
      <p:sp>
        <p:nvSpPr>
          <p:cNvPr id="2062" name="Rectangle 14"/>
          <p:cNvSpPr>
            <a:spLocks/>
          </p:cNvSpPr>
          <p:nvPr/>
        </p:nvSpPr>
        <p:spPr bwMode="auto">
          <a:xfrm>
            <a:off x="5635625" y="617538"/>
            <a:ext cx="1003300" cy="368300"/>
          </a:xfrm>
          <a:prstGeom prst="rect">
            <a:avLst/>
          </a:prstGeom>
          <a:solidFill>
            <a:srgbClr val="00B050"/>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000" dirty="0">
                <a:solidFill>
                  <a:srgbClr val="FFFFFF"/>
                </a:solidFill>
                <a:latin typeface="+mn-lt"/>
                <a:ea typeface="System Font Regular" charset="0"/>
                <a:cs typeface="System Font Regular" charset="0"/>
                <a:sym typeface="System Font Regular" charset="0"/>
              </a:rPr>
              <a:t>PASSED</a:t>
            </a:r>
          </a:p>
        </p:txBody>
      </p:sp>
      <p:sp>
        <p:nvSpPr>
          <p:cNvPr id="2063" name="Rectangle 15"/>
          <p:cNvSpPr>
            <a:spLocks/>
          </p:cNvSpPr>
          <p:nvPr/>
        </p:nvSpPr>
        <p:spPr bwMode="auto">
          <a:xfrm>
            <a:off x="7179066" y="1295400"/>
            <a:ext cx="1481944"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200" dirty="0">
                <a:solidFill>
                  <a:srgbClr val="FFFF00"/>
                </a:solidFill>
                <a:effectLst>
                  <a:outerShdw blurRad="38100" dist="38100" dir="2700000" algn="tl">
                    <a:srgbClr val="C0C0C0"/>
                  </a:outerShdw>
                </a:effectLst>
                <a:latin typeface="+mn-lt"/>
                <a:ea typeface="System Font Bold" charset="0"/>
                <a:cs typeface="System Font Bold" charset="0"/>
                <a:sym typeface="System Font Bold" charset="0"/>
              </a:rPr>
              <a:t>HSTLMA</a:t>
            </a:r>
          </a:p>
        </p:txBody>
      </p:sp>
      <p:pic>
        <p:nvPicPr>
          <p:cNvPr id="206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270000"/>
            <a:ext cx="3949700"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06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413" y="1241425"/>
            <a:ext cx="206057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0928815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Shape 1"/>
          <p:cNvSpPr txBox="1"/>
          <p:nvPr/>
        </p:nvSpPr>
        <p:spPr>
          <a:xfrm>
            <a:off x="457200" y="21960"/>
            <a:ext cx="8229240" cy="1142640"/>
          </a:xfrm>
          <a:prstGeom prst="rect">
            <a:avLst/>
          </a:prstGeom>
          <a:noFill/>
          <a:ln>
            <a:noFill/>
          </a:ln>
        </p:spPr>
        <p:txBody>
          <a:bodyPr anchor="ctr"/>
          <a:lstStyle/>
          <a:p>
            <a:pPr algn="ctr">
              <a:lnSpc>
                <a:spcPct val="100000"/>
              </a:lnSpc>
            </a:pPr>
            <a:r>
              <a:rPr lang="en-US" sz="2400" strike="noStrike" dirty="0">
                <a:solidFill>
                  <a:srgbClr val="FFFFFF"/>
                </a:solidFill>
                <a:latin typeface="Calibri"/>
                <a:ea typeface="MS PGothic"/>
              </a:rPr>
              <a:t>Why GLM sees K-changes:</a:t>
            </a:r>
            <a:r>
              <a:rPr lang="en-US" sz="2800" strike="noStrike" dirty="0">
                <a:solidFill>
                  <a:srgbClr val="FFFFFF"/>
                </a:solidFill>
                <a:latin typeface="Calibri"/>
                <a:ea typeface="MS PGothic"/>
              </a:rPr>
              <a:t> </a:t>
            </a:r>
            <a:r>
              <a:rPr lang="en-US" strike="noStrike" dirty="0">
                <a:solidFill>
                  <a:srgbClr val="FFFFFF"/>
                </a:solidFill>
                <a:latin typeface="Calibri"/>
                <a:ea typeface="MS PGothic"/>
              </a:rPr>
              <a:t>(</a:t>
            </a:r>
            <a:r>
              <a:rPr lang="en-US" strike="noStrike" dirty="0" err="1">
                <a:solidFill>
                  <a:srgbClr val="FFFFFF"/>
                </a:solidFill>
                <a:latin typeface="Calibri"/>
                <a:ea typeface="MS PGothic"/>
              </a:rPr>
              <a:t>Sonnenfeld</a:t>
            </a:r>
            <a:r>
              <a:rPr lang="en-US" strike="noStrike" dirty="0">
                <a:solidFill>
                  <a:srgbClr val="FFFFFF"/>
                </a:solidFill>
                <a:latin typeface="Calibri"/>
                <a:ea typeface="MS PGothic"/>
              </a:rPr>
              <a:t>/NMT)
LL LMA/INTF</a:t>
            </a:r>
            <a:endParaRPr dirty="0"/>
          </a:p>
        </p:txBody>
      </p:sp>
      <p:sp>
        <p:nvSpPr>
          <p:cNvPr id="46" name="CustomShape 2"/>
          <p:cNvSpPr/>
          <p:nvPr/>
        </p:nvSpPr>
        <p:spPr>
          <a:xfrm>
            <a:off x="6705518" y="1063616"/>
            <a:ext cx="2260620" cy="403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750" indent="-285750">
              <a:lnSpc>
                <a:spcPct val="100000"/>
              </a:lnSpc>
              <a:buFont typeface="Arial" charset="0"/>
              <a:buChar char="•"/>
            </a:pPr>
            <a:r>
              <a:rPr lang="en-US" b="1" strike="noStrike" dirty="0">
                <a:solidFill>
                  <a:srgbClr val="FFFF00"/>
                </a:solidFill>
                <a:latin typeface="Calibri"/>
              </a:rPr>
              <a:t>Stanley showed that GLM often picks up K-changes </a:t>
            </a:r>
            <a:endParaRPr dirty="0"/>
          </a:p>
          <a:p>
            <a:pPr marL="285750" indent="-285750">
              <a:lnSpc>
                <a:spcPct val="100000"/>
              </a:lnSpc>
              <a:buFont typeface="Arial" charset="0"/>
              <a:buChar char="•"/>
            </a:pPr>
            <a:endParaRPr dirty="0"/>
          </a:p>
          <a:p>
            <a:pPr marL="285750" indent="-285750">
              <a:lnSpc>
                <a:spcPct val="100000"/>
              </a:lnSpc>
              <a:buFont typeface="Arial" charset="0"/>
              <a:buChar char="•"/>
            </a:pPr>
            <a:r>
              <a:rPr lang="en-US" b="1" strike="noStrike" dirty="0">
                <a:solidFill>
                  <a:srgbClr val="FFFF00"/>
                </a:solidFill>
                <a:latin typeface="Calibri"/>
              </a:rPr>
              <a:t>Using INTF+LMA+ Field-change, we are able to convert INTF data to K-change current profiles.</a:t>
            </a:r>
            <a:endParaRPr dirty="0"/>
          </a:p>
          <a:p>
            <a:pPr>
              <a:lnSpc>
                <a:spcPct val="100000"/>
              </a:lnSpc>
              <a:buFont typeface="Arial"/>
              <a:buChar char="•"/>
            </a:pPr>
            <a:endParaRPr dirty="0"/>
          </a:p>
          <a:p>
            <a:pPr marL="285750" indent="-285750">
              <a:lnSpc>
                <a:spcPct val="100000"/>
              </a:lnSpc>
              <a:buFont typeface="Arial" charset="0"/>
              <a:buChar char="•"/>
            </a:pPr>
            <a:r>
              <a:rPr lang="en-US" b="1" strike="noStrike" dirty="0">
                <a:solidFill>
                  <a:srgbClr val="FFFF00"/>
                </a:solidFill>
                <a:latin typeface="Calibri"/>
              </a:rPr>
              <a:t>Current magnitude and duration are similar to small return strokes.</a:t>
            </a:r>
            <a:r>
              <a:rPr lang="en-US" dirty="0"/>
              <a:t> </a:t>
            </a:r>
            <a:r>
              <a:rPr lang="en-US" b="1" strike="noStrike" dirty="0">
                <a:solidFill>
                  <a:srgbClr val="FFFF00"/>
                </a:solidFill>
                <a:latin typeface="Calibri"/>
              </a:rPr>
              <a:t>Also, K-changes tend to light up whole channel (large area) </a:t>
            </a:r>
            <a:endParaRPr dirty="0"/>
          </a:p>
          <a:p>
            <a:pPr>
              <a:lnSpc>
                <a:spcPct val="100000"/>
              </a:lnSpc>
            </a:pPr>
            <a:endParaRPr dirty="0"/>
          </a:p>
        </p:txBody>
      </p:sp>
      <p:sp>
        <p:nvSpPr>
          <p:cNvPr id="47" name="TextShape 3"/>
          <p:cNvSpPr txBox="1"/>
          <p:nvPr/>
        </p:nvSpPr>
        <p:spPr>
          <a:xfrm>
            <a:off x="6553080" y="6356520"/>
            <a:ext cx="2133360" cy="364680"/>
          </a:xfrm>
          <a:prstGeom prst="rect">
            <a:avLst/>
          </a:prstGeom>
          <a:noFill/>
          <a:ln>
            <a:noFill/>
          </a:ln>
        </p:spPr>
        <p:txBody>
          <a:bodyPr anchor="ctr"/>
          <a:lstStyle/>
          <a:p>
            <a:pPr>
              <a:lnSpc>
                <a:spcPct val="100000"/>
              </a:lnSpc>
            </a:pPr>
            <a:fld id="{39F9A755-960A-46D9-9BC1-BB5AD2B32A6B}" type="slidenum">
              <a:rPr lang="en-US" sz="1200" strike="noStrike">
                <a:solidFill>
                  <a:srgbClr val="FFFFFF"/>
                </a:solidFill>
                <a:latin typeface="Calibri"/>
              </a:rPr>
              <a:t>53</a:t>
            </a:fld>
            <a:endParaRPr/>
          </a:p>
        </p:txBody>
      </p:sp>
      <p:sp>
        <p:nvSpPr>
          <p:cNvPr id="48" name="TextShape 4"/>
          <p:cNvSpPr txBox="1"/>
          <p:nvPr/>
        </p:nvSpPr>
        <p:spPr>
          <a:xfrm>
            <a:off x="650880" y="6455160"/>
            <a:ext cx="7825680" cy="364680"/>
          </a:xfrm>
          <a:prstGeom prst="rect">
            <a:avLst/>
          </a:prstGeom>
          <a:noFill/>
          <a:ln>
            <a:noFill/>
          </a:ln>
        </p:spPr>
        <p:txBody>
          <a:bodyPr anchor="ctr"/>
          <a:lstStyle/>
          <a:p>
            <a:pPr>
              <a:lnSpc>
                <a:spcPct val="100000"/>
              </a:lnSpc>
            </a:pPr>
            <a:r>
              <a:rPr lang="en-US" sz="1200" strike="noStrike" dirty="0">
                <a:solidFill>
                  <a:srgbClr val="FFFFFF"/>
                </a:solidFill>
                <a:latin typeface="Calibri"/>
              </a:rPr>
              <a:t>These GOES-16 data are preliminary, non-operational data and are undergoing testing. </a:t>
            </a:r>
            <a:endParaRPr dirty="0"/>
          </a:p>
          <a:p>
            <a:pPr>
              <a:lnSpc>
                <a:spcPct val="100000"/>
              </a:lnSpc>
            </a:pPr>
            <a:r>
              <a:rPr lang="en-US" sz="1200" strike="noStrike" dirty="0">
                <a:solidFill>
                  <a:srgbClr val="FFFFFF"/>
                </a:solidFill>
                <a:latin typeface="Calibri"/>
              </a:rPr>
              <a:t>Users bear all responsibility for inspecting the data prior to use and for the manner in which the data are utilized.</a:t>
            </a:r>
            <a:endParaRPr dirty="0"/>
          </a:p>
        </p:txBody>
      </p:sp>
      <p:pic>
        <p:nvPicPr>
          <p:cNvPr id="49" name="Picture 48"/>
          <p:cNvPicPr/>
          <p:nvPr/>
        </p:nvPicPr>
        <p:blipFill>
          <a:blip r:embed="rId3"/>
          <a:stretch/>
        </p:blipFill>
        <p:spPr>
          <a:xfrm>
            <a:off x="127800" y="1058040"/>
            <a:ext cx="3895560" cy="2782440"/>
          </a:xfrm>
          <a:prstGeom prst="rect">
            <a:avLst/>
          </a:prstGeom>
          <a:ln>
            <a:noFill/>
          </a:ln>
        </p:spPr>
      </p:pic>
      <p:pic>
        <p:nvPicPr>
          <p:cNvPr id="50" name="Picture 49"/>
          <p:cNvPicPr/>
          <p:nvPr/>
        </p:nvPicPr>
        <p:blipFill>
          <a:blip r:embed="rId4"/>
          <a:stretch/>
        </p:blipFill>
        <p:spPr>
          <a:xfrm>
            <a:off x="132120" y="3843360"/>
            <a:ext cx="6216120" cy="2383200"/>
          </a:xfrm>
          <a:prstGeom prst="rect">
            <a:avLst/>
          </a:prstGeom>
          <a:ln>
            <a:noFill/>
          </a:ln>
        </p:spPr>
      </p:pic>
      <p:sp>
        <p:nvSpPr>
          <p:cNvPr id="51" name="TextShape 5"/>
          <p:cNvSpPr txBox="1"/>
          <p:nvPr/>
        </p:nvSpPr>
        <p:spPr>
          <a:xfrm>
            <a:off x="3901680" y="1828800"/>
            <a:ext cx="2011680" cy="602280"/>
          </a:xfrm>
          <a:prstGeom prst="rect">
            <a:avLst/>
          </a:prstGeom>
          <a:noFill/>
          <a:ln>
            <a:noFill/>
          </a:ln>
        </p:spPr>
        <p:txBody>
          <a:bodyPr lIns="90000" tIns="45000" rIns="90000" bIns="45000"/>
          <a:lstStyle/>
          <a:p>
            <a:r>
              <a:rPr lang="en-US" b="1">
                <a:solidFill>
                  <a:srgbClr val="FFFF99"/>
                </a:solidFill>
                <a:latin typeface="Arial"/>
              </a:rPr>
              <a:t>←Stanley data</a:t>
            </a:r>
            <a:endParaRPr/>
          </a:p>
        </p:txBody>
      </p:sp>
    </p:spTree>
    <p:extLst>
      <p:ext uri="{BB962C8B-B14F-4D97-AF65-F5344CB8AC3E}">
        <p14:creationId xmlns:p14="http://schemas.microsoft.com/office/powerpoint/2010/main" val="188270653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447800"/>
            <a:ext cx="5029200" cy="48466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8683" y="6457890"/>
            <a:ext cx="4019917" cy="400110"/>
          </a:xfrm>
          <a:prstGeom prst="rect">
            <a:avLst/>
          </a:prstGeom>
          <a:noFill/>
        </p:spPr>
        <p:txBody>
          <a:bodyPr wrap="square" lIns="91440" tIns="45720" rIns="91440" bIns="45720">
            <a:spAutoFit/>
          </a:bodyPr>
          <a:lstStyle/>
          <a:p>
            <a:r>
              <a:rPr lang="en-US" sz="2000" dirty="0">
                <a:ln w="0"/>
                <a:solidFill>
                  <a:schemeClr val="bg1"/>
                </a:solidFill>
                <a:effectLst>
                  <a:outerShdw blurRad="38100" dist="19050" dir="2700000" algn="tl" rotWithShape="0">
                    <a:schemeClr val="dk1">
                      <a:alpha val="40000"/>
                    </a:schemeClr>
                  </a:outerShdw>
                </a:effectLst>
              </a:rPr>
              <a:t>analyses: </a:t>
            </a:r>
            <a:r>
              <a:rPr lang="en-US" sz="1600" dirty="0">
                <a:ln w="0"/>
                <a:solidFill>
                  <a:schemeClr val="bg1"/>
                </a:solidFill>
                <a:effectLst>
                  <a:outerShdw blurRad="38100" dist="19050" dir="2700000" algn="tl" rotWithShape="0">
                    <a:schemeClr val="dk1">
                      <a:alpha val="40000"/>
                    </a:schemeClr>
                  </a:outerShdw>
                </a:effectLst>
              </a:rPr>
              <a:t>CSU (Rutledge, </a:t>
            </a:r>
            <a:r>
              <a:rPr lang="en-US" sz="1600" dirty="0" err="1">
                <a:ln w="0"/>
                <a:solidFill>
                  <a:schemeClr val="bg1"/>
                </a:solidFill>
                <a:effectLst>
                  <a:outerShdw blurRad="38100" dist="19050" dir="2700000" algn="tl" rotWithShape="0">
                    <a:schemeClr val="dk1">
                      <a:alpha val="40000"/>
                    </a:schemeClr>
                  </a:outerShdw>
                </a:effectLst>
              </a:rPr>
              <a:t>Reimel</a:t>
            </a:r>
            <a:r>
              <a:rPr lang="en-US" sz="1600" dirty="0">
                <a:ln w="0"/>
                <a:solidFill>
                  <a:schemeClr val="bg1"/>
                </a:solidFill>
                <a:effectLst>
                  <a:outerShdw blurRad="38100" dist="19050" dir="2700000" algn="tl" rotWithShape="0">
                    <a:schemeClr val="dk1">
                      <a:alpha val="40000"/>
                    </a:schemeClr>
                  </a:outerShdw>
                </a:effectLst>
              </a:rPr>
              <a:t>, Fuchs, Xu) </a:t>
            </a:r>
            <a:endParaRPr lang="en-US" sz="1600" b="0" cap="none" spc="0" dirty="0">
              <a:ln w="0"/>
              <a:solidFill>
                <a:schemeClr val="bg1"/>
              </a:solidFill>
              <a:effectLst>
                <a:outerShdw blurRad="38100" dist="19050" dir="2700000" algn="tl" rotWithShape="0">
                  <a:schemeClr val="dk1">
                    <a:alpha val="40000"/>
                  </a:schemeClr>
                </a:outerShdw>
              </a:effectLst>
            </a:endParaRPr>
          </a:p>
        </p:txBody>
      </p:sp>
      <p:pic>
        <p:nvPicPr>
          <p:cNvPr id="9" name="Picture 8" descr="Greeley_Flash_Ra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600199"/>
            <a:ext cx="4495800" cy="4572000"/>
          </a:xfrm>
          <a:prstGeom prst="rect">
            <a:avLst/>
          </a:prstGeom>
        </p:spPr>
      </p:pic>
      <p:sp>
        <p:nvSpPr>
          <p:cNvPr id="10" name="TextBox 9"/>
          <p:cNvSpPr txBox="1"/>
          <p:nvPr/>
        </p:nvSpPr>
        <p:spPr>
          <a:xfrm>
            <a:off x="5875421" y="1541234"/>
            <a:ext cx="3048000" cy="4616648"/>
          </a:xfrm>
          <a:prstGeom prst="rect">
            <a:avLst/>
          </a:prstGeom>
          <a:noFill/>
        </p:spPr>
        <p:txBody>
          <a:bodyPr wrap="square" rtlCol="0">
            <a:spAutoFit/>
          </a:bodyPr>
          <a:lstStyle/>
          <a:p>
            <a:r>
              <a:rPr lang="en-US" sz="1400" b="1" dirty="0">
                <a:solidFill>
                  <a:srgbClr val="FFFF00"/>
                </a:solidFill>
                <a:latin typeface="+mj-lt"/>
              </a:rPr>
              <a:t>GLM Cal/Val Field Campaign</a:t>
            </a:r>
          </a:p>
          <a:p>
            <a:pPr marL="457200" indent="-457200">
              <a:buFont typeface="Arial" charset="0"/>
              <a:buChar char="•"/>
            </a:pPr>
            <a:endParaRPr lang="en-US" sz="1400" dirty="0">
              <a:solidFill>
                <a:srgbClr val="FFFF00"/>
              </a:solidFill>
            </a:endParaRPr>
          </a:p>
          <a:p>
            <a:pPr marL="457200" indent="-457200">
              <a:buFont typeface="Arial" charset="0"/>
              <a:buChar char="•"/>
            </a:pPr>
            <a:r>
              <a:rPr lang="en-US" sz="1400" dirty="0">
                <a:solidFill>
                  <a:srgbClr val="FFFF00"/>
                </a:solidFill>
              </a:rPr>
              <a:t>May 8, 2017 ”Gold Mine” mission over Colorado </a:t>
            </a:r>
          </a:p>
          <a:p>
            <a:pPr marL="457200" indent="-457200">
              <a:buFont typeface="Arial" charset="0"/>
              <a:buChar char="•"/>
            </a:pPr>
            <a:endParaRPr lang="en-US" sz="1400" dirty="0">
              <a:solidFill>
                <a:srgbClr val="FFFF00"/>
              </a:solidFill>
            </a:endParaRPr>
          </a:p>
          <a:p>
            <a:pPr marL="457200" indent="-457200">
              <a:buFont typeface="Arial" charset="0"/>
              <a:buChar char="•"/>
            </a:pPr>
            <a:r>
              <a:rPr lang="en-US" sz="1400" dirty="0">
                <a:solidFill>
                  <a:srgbClr val="FFFF00"/>
                </a:solidFill>
              </a:rPr>
              <a:t>NASA ER-2 on station from 22:00 to 01:00 UTC</a:t>
            </a:r>
          </a:p>
          <a:p>
            <a:pPr marL="457200" indent="-457200">
              <a:buFont typeface="Arial" charset="0"/>
              <a:buChar char="•"/>
            </a:pPr>
            <a:endParaRPr lang="en-US" sz="1400" dirty="0">
              <a:solidFill>
                <a:srgbClr val="FFFF00"/>
              </a:solidFill>
            </a:endParaRPr>
          </a:p>
          <a:p>
            <a:pPr marL="457200" indent="-457200">
              <a:buFont typeface="Arial" charset="0"/>
              <a:buChar char="•"/>
            </a:pPr>
            <a:r>
              <a:rPr lang="en-US" sz="1400" dirty="0">
                <a:solidFill>
                  <a:srgbClr val="FFFF00"/>
                </a:solidFill>
              </a:rPr>
              <a:t>CSU-CHILL radar and NE CO LMA network utilized</a:t>
            </a:r>
          </a:p>
          <a:p>
            <a:pPr marL="457200" indent="-457200">
              <a:buFont typeface="Arial" charset="0"/>
              <a:buChar char="•"/>
            </a:pPr>
            <a:endParaRPr lang="en-US" sz="1400" dirty="0">
              <a:solidFill>
                <a:srgbClr val="FFFF00"/>
              </a:solidFill>
            </a:endParaRPr>
          </a:p>
          <a:p>
            <a:pPr marL="457200" indent="-457200">
              <a:buFont typeface="Arial" charset="0"/>
              <a:buChar char="•"/>
            </a:pPr>
            <a:r>
              <a:rPr lang="en-US" sz="1400" dirty="0">
                <a:solidFill>
                  <a:srgbClr val="FFFF00"/>
                </a:solidFill>
              </a:rPr>
              <a:t>Both anomalous and normal polarity storms observed during the ER-2 mission period</a:t>
            </a:r>
          </a:p>
          <a:p>
            <a:pPr marL="457200" indent="-457200">
              <a:buFont typeface="Arial" charset="0"/>
              <a:buChar char="•"/>
            </a:pPr>
            <a:endParaRPr lang="en-US" sz="1400" dirty="0">
              <a:solidFill>
                <a:srgbClr val="FFFF00"/>
              </a:solidFill>
            </a:endParaRPr>
          </a:p>
          <a:p>
            <a:pPr marL="457200" indent="-457200">
              <a:buFont typeface="Arial" charset="0"/>
              <a:buChar char="•"/>
            </a:pPr>
            <a:r>
              <a:rPr lang="en-US" sz="1400" dirty="0">
                <a:solidFill>
                  <a:srgbClr val="FFFF00"/>
                </a:solidFill>
              </a:rPr>
              <a:t>Figure shown is for inverted polarity storm in Greeley, CO</a:t>
            </a:r>
          </a:p>
          <a:p>
            <a:pPr marL="457200" indent="-457200">
              <a:buFont typeface="Arial" charset="0"/>
              <a:buChar char="•"/>
            </a:pPr>
            <a:endParaRPr lang="en-US" sz="1400" dirty="0">
              <a:solidFill>
                <a:srgbClr val="FFFF00"/>
              </a:solidFill>
            </a:endParaRPr>
          </a:p>
          <a:p>
            <a:pPr marL="457200" indent="-457200">
              <a:buFont typeface="Arial" charset="0"/>
              <a:buChar char="•"/>
            </a:pPr>
            <a:r>
              <a:rPr lang="en-US" sz="1400" b="1" dirty="0">
                <a:solidFill>
                  <a:srgbClr val="FF3399"/>
                </a:solidFill>
              </a:rPr>
              <a:t>GLM/LMA ratio (~ DE) is 0.1-0.2</a:t>
            </a:r>
          </a:p>
          <a:p>
            <a:pPr marL="457200" indent="-457200">
              <a:buFont typeface="Arial" charset="0"/>
              <a:buChar char="•"/>
            </a:pPr>
            <a:endParaRPr lang="en-US" sz="1400" b="1" dirty="0">
              <a:solidFill>
                <a:srgbClr val="FF3399"/>
              </a:solidFill>
            </a:endParaRPr>
          </a:p>
          <a:p>
            <a:pPr marL="457200" indent="-457200">
              <a:buFont typeface="Arial" charset="0"/>
              <a:buChar char="•"/>
            </a:pPr>
            <a:r>
              <a:rPr lang="en-US" sz="1400" dirty="0">
                <a:solidFill>
                  <a:srgbClr val="FFFF00"/>
                </a:solidFill>
              </a:rPr>
              <a:t>Largest DE during min flash rate.</a:t>
            </a:r>
          </a:p>
        </p:txBody>
      </p:sp>
      <p:sp>
        <p:nvSpPr>
          <p:cNvPr id="11" name="Footer Placeholder 7"/>
          <p:cNvSpPr txBox="1">
            <a:spLocks/>
          </p:cNvSpPr>
          <p:nvPr/>
        </p:nvSpPr>
        <p:spPr>
          <a:xfrm>
            <a:off x="3962400" y="6485229"/>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pPr/>
              <a:t>54</a:t>
            </a:fld>
            <a:endParaRPr lang="en-US" altLang="en-US" dirty="0"/>
          </a:p>
        </p:txBody>
      </p:sp>
      <p:sp>
        <p:nvSpPr>
          <p:cNvPr id="12" name="Rectangle 12"/>
          <p:cNvSpPr>
            <a:spLocks noGrp="1" noChangeArrowheads="1"/>
          </p:cNvSpPr>
          <p:nvPr>
            <p:ph type="title"/>
          </p:nvPr>
        </p:nvSpPr>
        <p:spPr>
          <a:xfrm>
            <a:off x="1284288" y="0"/>
            <a:ext cx="6408737" cy="968375"/>
          </a:xfrm>
          <a:ln/>
        </p:spPr>
        <p:txBody>
          <a:bodyPr/>
          <a:lstStyle/>
          <a:p>
            <a:r>
              <a:rPr lang="en-US" altLang="en-US" b="1" dirty="0">
                <a:latin typeface="+mn-lt"/>
                <a:ea typeface="System Font Bold" charset="0"/>
                <a:cs typeface="System Font Bold" charset="0"/>
                <a:sym typeface="System Font Bold" charset="0"/>
              </a:rPr>
              <a:t>Performance:  </a:t>
            </a:r>
            <a:r>
              <a:rPr lang="en-US" altLang="en-US" sz="3200" b="1" dirty="0">
                <a:latin typeface="+mn-lt"/>
                <a:ea typeface="System Font Bold" charset="0"/>
                <a:cs typeface="System Font Bold" charset="0"/>
                <a:sym typeface="System Font Bold" charset="0"/>
              </a:rPr>
              <a:t>DE </a:t>
            </a:r>
            <a:br>
              <a:rPr lang="en-US" altLang="en-US" sz="3200" b="1" dirty="0">
                <a:latin typeface="+mn-lt"/>
                <a:ea typeface="System Font Bold" charset="0"/>
                <a:cs typeface="System Font Bold" charset="0"/>
                <a:sym typeface="System Font Bold" charset="0"/>
              </a:rPr>
            </a:br>
            <a:r>
              <a:rPr lang="en-US" altLang="en-US" sz="1400" b="1" dirty="0">
                <a:latin typeface="+mn-lt"/>
                <a:ea typeface="System Font Bold" charset="0"/>
                <a:cs typeface="System Font Bold" charset="0"/>
                <a:sym typeface="System Font Bold" charset="0"/>
              </a:rPr>
              <a:t>(difficulty with detecting flashes in inverted polarity storms)</a:t>
            </a:r>
            <a:br>
              <a:rPr lang="en-US" altLang="en-US" sz="1400" b="1" dirty="0">
                <a:latin typeface="+mn-lt"/>
                <a:ea typeface="PingFang SC Semibold" charset="-122"/>
                <a:cs typeface="PingFang SC Semibold" charset="-122"/>
                <a:sym typeface="System Font Bold" charset="0"/>
              </a:rPr>
            </a:br>
            <a:r>
              <a:rPr lang="en-US" altLang="en-US" sz="2000" b="1" dirty="0">
                <a:latin typeface="+mn-lt"/>
                <a:ea typeface="System Font Bold" charset="0"/>
                <a:cs typeface="System Font Bold" charset="0"/>
                <a:sym typeface="System Font Bold" charset="0"/>
              </a:rPr>
              <a:t>(PLPTs: 002)</a:t>
            </a:r>
            <a:endParaRPr lang="en-US" altLang="en-US" sz="2000" b="1" dirty="0">
              <a:latin typeface="+mn-lt"/>
              <a:ea typeface="PingFang SC Semibold" charset="-122"/>
              <a:cs typeface="PingFang SC Semibold" charset="-122"/>
              <a:sym typeface="System Font Bold" charset="0"/>
            </a:endParaRPr>
          </a:p>
        </p:txBody>
      </p:sp>
    </p:spTree>
    <p:extLst>
      <p:ext uri="{BB962C8B-B14F-4D97-AF65-F5344CB8AC3E}">
        <p14:creationId xmlns:p14="http://schemas.microsoft.com/office/powerpoint/2010/main" val="1383984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675484" y="2817779"/>
            <a:ext cx="2556089" cy="3554819"/>
          </a:xfrm>
          <a:prstGeom prst="rect">
            <a:avLst/>
          </a:prstGeom>
          <a:noFill/>
        </p:spPr>
        <p:txBody>
          <a:bodyPr wrap="square" rtlCol="0">
            <a:spAutoFit/>
          </a:bodyPr>
          <a:lstStyle/>
          <a:p>
            <a:pPr marL="285750" indent="-285750">
              <a:buFont typeface="Arial" charset="0"/>
              <a:buChar char="•"/>
            </a:pPr>
            <a:r>
              <a:rPr lang="en-US" sz="1500" b="1" dirty="0">
                <a:solidFill>
                  <a:srgbClr val="FFFF00"/>
                </a:solidFill>
              </a:rPr>
              <a:t>29 April 2017: 1.5 min period over Oklahoma</a:t>
            </a:r>
          </a:p>
          <a:p>
            <a:pPr marL="285750" indent="-285750">
              <a:buFont typeface="Arial" charset="0"/>
              <a:buChar char="•"/>
            </a:pPr>
            <a:endParaRPr lang="en-US" sz="1500" b="1" dirty="0">
              <a:solidFill>
                <a:srgbClr val="FFFF00"/>
              </a:solidFill>
            </a:endParaRPr>
          </a:p>
          <a:p>
            <a:pPr marL="285750" indent="-285750">
              <a:buFont typeface="Arial" charset="0"/>
              <a:buChar char="•"/>
            </a:pPr>
            <a:r>
              <a:rPr lang="en-US" sz="1500" b="1" dirty="0">
                <a:solidFill>
                  <a:srgbClr val="FFFF00"/>
                </a:solidFill>
              </a:rPr>
              <a:t>12 Flashes detected by FEGS</a:t>
            </a:r>
          </a:p>
          <a:p>
            <a:pPr marL="285750" indent="-285750">
              <a:buFont typeface="Arial" charset="0"/>
              <a:buChar char="•"/>
            </a:pPr>
            <a:endParaRPr lang="en-US" sz="1500" b="1" dirty="0">
              <a:solidFill>
                <a:srgbClr val="FFFF00"/>
              </a:solidFill>
            </a:endParaRPr>
          </a:p>
          <a:p>
            <a:pPr marL="285750" indent="-285750">
              <a:buFont typeface="Arial" charset="0"/>
              <a:buChar char="•"/>
            </a:pPr>
            <a:r>
              <a:rPr lang="en-US" sz="1500" b="1" dirty="0">
                <a:solidFill>
                  <a:srgbClr val="FFFF00"/>
                </a:solidFill>
              </a:rPr>
              <a:t>GLM flash DE 100%</a:t>
            </a:r>
          </a:p>
          <a:p>
            <a:pPr marL="285750" indent="-285750">
              <a:buFont typeface="Arial" charset="0"/>
              <a:buChar char="•"/>
            </a:pPr>
            <a:endParaRPr lang="en-US" sz="1500" b="1" dirty="0">
              <a:solidFill>
                <a:srgbClr val="FFFF00"/>
              </a:solidFill>
            </a:endParaRPr>
          </a:p>
          <a:p>
            <a:pPr marL="285750" indent="-285750">
              <a:buFont typeface="Arial" charset="0"/>
              <a:buChar char="•"/>
            </a:pPr>
            <a:r>
              <a:rPr lang="en-US" sz="1500" b="1" dirty="0">
                <a:solidFill>
                  <a:srgbClr val="FFFF00"/>
                </a:solidFill>
              </a:rPr>
              <a:t>GLM had a flash time delay of ~0.1s</a:t>
            </a:r>
          </a:p>
          <a:p>
            <a:pPr marL="285750" indent="-285750">
              <a:buFont typeface="Arial" charset="0"/>
              <a:buChar char="•"/>
            </a:pPr>
            <a:endParaRPr lang="en-US" sz="1500" b="1" dirty="0">
              <a:solidFill>
                <a:srgbClr val="FFFF00"/>
              </a:solidFill>
            </a:endParaRPr>
          </a:p>
          <a:p>
            <a:pPr marL="285750" indent="-285750">
              <a:buFont typeface="Arial" charset="0"/>
              <a:buChar char="•"/>
            </a:pPr>
            <a:r>
              <a:rPr lang="en-US" sz="1500" b="1" dirty="0">
                <a:solidFill>
                  <a:srgbClr val="FFFF00"/>
                </a:solidFill>
              </a:rPr>
              <a:t>Results from beta analyses</a:t>
            </a:r>
          </a:p>
          <a:p>
            <a:pPr marL="285750" indent="-285750">
              <a:buFont typeface="Arial" charset="0"/>
              <a:buChar char="•"/>
            </a:pPr>
            <a:endParaRPr lang="en-US" sz="1500" b="1" dirty="0">
              <a:solidFill>
                <a:srgbClr val="FFFF00"/>
              </a:solidFill>
            </a:endParaRPr>
          </a:p>
          <a:p>
            <a:pPr marL="285750" indent="-285750">
              <a:buFont typeface="Arial" charset="0"/>
              <a:buChar char="•"/>
            </a:pPr>
            <a:endParaRPr lang="en-US" sz="1500"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55</a:t>
            </a:fld>
            <a:endParaRPr lang="en-US" altLang="en-US"/>
          </a:p>
        </p:txBody>
      </p:sp>
      <p:sp>
        <p:nvSpPr>
          <p:cNvPr id="5" name="Rectangle 4"/>
          <p:cNvSpPr/>
          <p:nvPr/>
        </p:nvSpPr>
        <p:spPr>
          <a:xfrm>
            <a:off x="152400" y="1165060"/>
            <a:ext cx="64355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835" y="1759772"/>
            <a:ext cx="6134297" cy="4001864"/>
          </a:xfrm>
          <a:prstGeom prst="rect">
            <a:avLst/>
          </a:prstGeom>
        </p:spPr>
      </p:pic>
      <p:sp>
        <p:nvSpPr>
          <p:cNvPr id="8" name="Footer Placeholder 7"/>
          <p:cNvSpPr txBox="1">
            <a:spLocks/>
          </p:cNvSpPr>
          <p:nvPr/>
        </p:nvSpPr>
        <p:spPr>
          <a:xfrm>
            <a:off x="2743200" y="6427157"/>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9" name="TextBox 8"/>
          <p:cNvSpPr txBox="1"/>
          <p:nvPr/>
        </p:nvSpPr>
        <p:spPr>
          <a:xfrm>
            <a:off x="5937820" y="595287"/>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0" name="Rectangle 13"/>
          <p:cNvSpPr>
            <a:spLocks/>
          </p:cNvSpPr>
          <p:nvPr/>
        </p:nvSpPr>
        <p:spPr bwMode="auto">
          <a:xfrm>
            <a:off x="14097" y="6460222"/>
            <a:ext cx="1680845"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000" dirty="0">
                <a:solidFill>
                  <a:srgbClr val="FFFFFF"/>
                </a:solidFill>
                <a:effectLst>
                  <a:outerShdw blurRad="38100" dist="38100" dir="2700000" algn="tl">
                    <a:srgbClr val="C0C0C0"/>
                  </a:outerShdw>
                </a:effectLst>
                <a:latin typeface="+mn-lt"/>
                <a:ea typeface="System Font Regular" charset="0"/>
                <a:cs typeface="System Font Regular" charset="0"/>
                <a:sym typeface="System Font Regular" charset="0"/>
              </a:rPr>
              <a:t>analyses</a:t>
            </a:r>
            <a:r>
              <a:rPr lang="en-US" altLang="en-US" sz="2000">
                <a:solidFill>
                  <a:srgbClr val="FFFFFF"/>
                </a:solidFill>
                <a:effectLst>
                  <a:outerShdw blurRad="38100" dist="38100" dir="2700000" algn="tl">
                    <a:srgbClr val="C0C0C0"/>
                  </a:outerShdw>
                </a:effectLst>
                <a:latin typeface="+mn-lt"/>
                <a:ea typeface="System Font Regular" charset="0"/>
                <a:cs typeface="System Font Regular" charset="0"/>
                <a:sym typeface="System Font Regular" charset="0"/>
              </a:rPr>
              <a:t>: Quick</a:t>
            </a:r>
            <a:endParaRPr lang="en-US" altLang="en-US" sz="2000" dirty="0">
              <a:solidFill>
                <a:srgbClr val="FFFFFF"/>
              </a:solidFill>
              <a:effectLst>
                <a:outerShdw blurRad="38100" dist="38100" dir="2700000" algn="tl">
                  <a:srgbClr val="C0C0C0"/>
                </a:outerShdw>
              </a:effectLst>
              <a:latin typeface="+mn-lt"/>
              <a:ea typeface="System Font Regular" charset="0"/>
              <a:cs typeface="System Font Regular" charset="0"/>
              <a:sym typeface="System Font Regular" charset="0"/>
            </a:endParaRPr>
          </a:p>
        </p:txBody>
      </p:sp>
      <p:sp>
        <p:nvSpPr>
          <p:cNvPr id="11" name="Rectangle 12"/>
          <p:cNvSpPr>
            <a:spLocks noGrp="1" noChangeArrowheads="1"/>
          </p:cNvSpPr>
          <p:nvPr>
            <p:ph type="title"/>
          </p:nvPr>
        </p:nvSpPr>
        <p:spPr>
          <a:xfrm>
            <a:off x="1284288" y="0"/>
            <a:ext cx="6408737" cy="968375"/>
          </a:xfrm>
          <a:ln/>
        </p:spPr>
        <p:txBody>
          <a:bodyPr/>
          <a:lstStyle/>
          <a:p>
            <a:r>
              <a:rPr lang="en-US" altLang="en-US" b="1" dirty="0">
                <a:latin typeface="+mn-lt"/>
                <a:ea typeface="System Font Bold" charset="0"/>
                <a:cs typeface="System Font Bold" charset="0"/>
                <a:sym typeface="System Font Bold" charset="0"/>
              </a:rPr>
              <a:t>Performance:  </a:t>
            </a:r>
            <a:r>
              <a:rPr lang="en-US" altLang="en-US" sz="3200" b="1" dirty="0">
                <a:latin typeface="+mn-lt"/>
                <a:ea typeface="System Font Bold" charset="0"/>
                <a:cs typeface="System Font Bold" charset="0"/>
                <a:sym typeface="System Font Bold" charset="0"/>
              </a:rPr>
              <a:t>DE/FAR, INR/time</a:t>
            </a:r>
            <a:br>
              <a:rPr lang="en-US" altLang="en-US" b="1" dirty="0">
                <a:latin typeface="+mn-lt"/>
                <a:ea typeface="PingFang SC Semibold" charset="-122"/>
                <a:cs typeface="PingFang SC Semibold" charset="-122"/>
                <a:sym typeface="System Font Bold" charset="0"/>
              </a:rPr>
            </a:br>
            <a:r>
              <a:rPr lang="en-US" altLang="en-US" sz="2000" b="1" dirty="0">
                <a:latin typeface="+mn-lt"/>
                <a:ea typeface="System Font Bold" charset="0"/>
                <a:cs typeface="System Font Bold" charset="0"/>
                <a:sym typeface="System Font Bold" charset="0"/>
              </a:rPr>
              <a:t>(PLPTs: 002, 004, 011)</a:t>
            </a:r>
            <a:endParaRPr lang="en-US" altLang="en-US" sz="2000" b="1" dirty="0">
              <a:latin typeface="+mn-lt"/>
              <a:ea typeface="PingFang SC Semibold" charset="-122"/>
              <a:cs typeface="PingFang SC Semibold" charset="-122"/>
              <a:sym typeface="System Font Bold" charset="0"/>
            </a:endParaRPr>
          </a:p>
        </p:txBody>
      </p:sp>
      <p:sp>
        <p:nvSpPr>
          <p:cNvPr id="12" name="Rectangle 11"/>
          <p:cNvSpPr/>
          <p:nvPr/>
        </p:nvSpPr>
        <p:spPr>
          <a:xfrm>
            <a:off x="6705610" y="1258230"/>
            <a:ext cx="2293384" cy="954107"/>
          </a:xfrm>
          <a:prstGeom prst="rect">
            <a:avLst/>
          </a:prstGeom>
          <a:noFill/>
        </p:spPr>
        <p:txBody>
          <a:bodyPr wrap="none" lIns="91440" tIns="45720" rIns="91440" bIns="45720">
            <a:spAutoFit/>
          </a:bodyPr>
          <a:lstStyle/>
          <a:p>
            <a:pPr algn="ctr"/>
            <a:r>
              <a:rPr lang="en-US" sz="24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Airborne Optical</a:t>
            </a:r>
          </a:p>
          <a:p>
            <a:pPr algn="ctr"/>
            <a:r>
              <a:rPr lang="en-US" sz="32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rPr>
              <a:t>(FEGS)</a:t>
            </a:r>
          </a:p>
        </p:txBody>
      </p:sp>
      <p:sp>
        <p:nvSpPr>
          <p:cNvPr id="13" name="TextBox 12"/>
          <p:cNvSpPr txBox="1"/>
          <p:nvPr/>
        </p:nvSpPr>
        <p:spPr>
          <a:xfrm>
            <a:off x="2624544" y="4851022"/>
            <a:ext cx="1828800" cy="840230"/>
          </a:xfrm>
          <a:prstGeom prst="rect">
            <a:avLst/>
          </a:prstGeom>
          <a:noFill/>
        </p:spPr>
        <p:txBody>
          <a:bodyPr wrap="square" rtlCol="0">
            <a:spAutoFit/>
          </a:bodyPr>
          <a:lstStyle/>
          <a:p>
            <a:pPr>
              <a:lnSpc>
                <a:spcPct val="90000"/>
              </a:lnSpc>
            </a:pPr>
            <a:r>
              <a:rPr lang="en-US" dirty="0"/>
              <a:t>Confirmed a 0.1 sec offset in the GLM GS Data</a:t>
            </a:r>
          </a:p>
        </p:txBody>
      </p:sp>
    </p:spTree>
    <p:extLst>
      <p:ext uri="{BB962C8B-B14F-4D97-AF65-F5344CB8AC3E}">
        <p14:creationId xmlns:p14="http://schemas.microsoft.com/office/powerpoint/2010/main" val="1181320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553327" y="1196783"/>
            <a:ext cx="3590674" cy="4801314"/>
          </a:xfrm>
          <a:prstGeom prst="rect">
            <a:avLst/>
          </a:prstGeom>
          <a:noFill/>
        </p:spPr>
        <p:txBody>
          <a:bodyPr wrap="square" rtlCol="0">
            <a:spAutoFit/>
          </a:bodyPr>
          <a:lstStyle/>
          <a:p>
            <a:pPr marL="285750" indent="-285750">
              <a:buFont typeface="Arial" charset="0"/>
              <a:buChar char="•"/>
            </a:pPr>
            <a:r>
              <a:rPr lang="en-US" b="1" dirty="0">
                <a:solidFill>
                  <a:srgbClr val="FFFF00"/>
                </a:solidFill>
              </a:rPr>
              <a:t>100 flashes detected by either/both LMA and GLM w/in 100km of HSV supersite</a:t>
            </a:r>
          </a:p>
          <a:p>
            <a:pPr marL="285750" indent="-285750">
              <a:buFont typeface="Arial" charset="0"/>
              <a:buChar char="•"/>
            </a:pPr>
            <a:r>
              <a:rPr lang="en-US" b="1" dirty="0">
                <a:solidFill>
                  <a:srgbClr val="FFFF00"/>
                </a:solidFill>
              </a:rPr>
              <a:t>GLM detected 58/93 (0.624) of the LMA flashes</a:t>
            </a:r>
          </a:p>
          <a:p>
            <a:pPr marL="285750" indent="-285750">
              <a:buFont typeface="Arial" charset="0"/>
              <a:buChar char="•"/>
            </a:pPr>
            <a:r>
              <a:rPr lang="en-US" b="1" dirty="0">
                <a:solidFill>
                  <a:srgbClr val="FFFF00"/>
                </a:solidFill>
              </a:rPr>
              <a:t>Of the 35 flashes not detected by GLM, 24 did not trigger HAMMA, implying weak flashes</a:t>
            </a:r>
          </a:p>
          <a:p>
            <a:pPr marL="285750" indent="-285750">
              <a:buFont typeface="Arial" charset="0"/>
              <a:buChar char="•"/>
            </a:pPr>
            <a:r>
              <a:rPr lang="en-US" b="1" dirty="0">
                <a:solidFill>
                  <a:schemeClr val="accent6">
                    <a:lumMod val="40000"/>
                    <a:lumOff val="60000"/>
                  </a:schemeClr>
                </a:solidFill>
              </a:rPr>
              <a:t>58/(93-24) = 58/69 = 84% DE</a:t>
            </a:r>
          </a:p>
          <a:p>
            <a:pPr marL="285750" indent="-285750">
              <a:buFont typeface="Arial" charset="0"/>
              <a:buChar char="•"/>
            </a:pPr>
            <a:r>
              <a:rPr lang="en-US" b="1" dirty="0">
                <a:solidFill>
                  <a:srgbClr val="FFFF00"/>
                </a:solidFill>
              </a:rPr>
              <a:t>Most flashes not detected had less than 25 LMA sources</a:t>
            </a:r>
          </a:p>
          <a:p>
            <a:pPr marL="285750" indent="-285750">
              <a:buFont typeface="Arial" charset="0"/>
              <a:buChar char="•"/>
            </a:pPr>
            <a:r>
              <a:rPr lang="en-US" b="1" dirty="0">
                <a:solidFill>
                  <a:srgbClr val="FFFF00"/>
                </a:solidFill>
              </a:rPr>
              <a:t>GLM detected 7 flashes not detected by LMA</a:t>
            </a:r>
          </a:p>
          <a:p>
            <a:pPr marL="285750" indent="-285750">
              <a:buFont typeface="Arial" charset="0"/>
              <a:buChar char="•"/>
            </a:pPr>
            <a:r>
              <a:rPr lang="en-US" b="1" dirty="0">
                <a:solidFill>
                  <a:srgbClr val="FFFF00"/>
                </a:solidFill>
              </a:rPr>
              <a:t>All flashes detected by GLM and not detected by LMA are multi-group (not noise)</a:t>
            </a:r>
          </a:p>
          <a:p>
            <a:pPr marL="285750" indent="-285750">
              <a:buFont typeface="Arial" charset="0"/>
              <a:buChar char="•"/>
            </a:pPr>
            <a:r>
              <a:rPr lang="en-US" b="1" dirty="0">
                <a:solidFill>
                  <a:srgbClr val="FFFF00"/>
                </a:solidFill>
              </a:rPr>
              <a:t>Results from beta analyses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56</a:t>
            </a:fld>
            <a:endParaRPr lang="en-US" altLang="en-US"/>
          </a:p>
        </p:txBody>
      </p:sp>
      <p:pic>
        <p:nvPicPr>
          <p:cNvPr id="3" name="Picture 2" descr="glmp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99" y="1369733"/>
            <a:ext cx="5191285" cy="3893464"/>
          </a:xfrm>
          <a:prstGeom prst="rect">
            <a:avLst/>
          </a:prstGeom>
        </p:spPr>
      </p:pic>
      <p:sp>
        <p:nvSpPr>
          <p:cNvPr id="7" name="Footer Placeholder 7"/>
          <p:cNvSpPr txBox="1">
            <a:spLocks/>
          </p:cNvSpPr>
          <p:nvPr/>
        </p:nvSpPr>
        <p:spPr>
          <a:xfrm>
            <a:off x="2743200" y="6427157"/>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8" name="Rectangle 13"/>
          <p:cNvSpPr>
            <a:spLocks/>
          </p:cNvSpPr>
          <p:nvPr/>
        </p:nvSpPr>
        <p:spPr bwMode="auto">
          <a:xfrm>
            <a:off x="76200" y="6427157"/>
            <a:ext cx="1686423"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000" dirty="0">
                <a:solidFill>
                  <a:srgbClr val="FFFFFF"/>
                </a:solidFill>
                <a:effectLst>
                  <a:outerShdw blurRad="38100" dist="38100" dir="2700000" algn="tl">
                    <a:srgbClr val="C0C0C0"/>
                  </a:outerShdw>
                </a:effectLst>
                <a:latin typeface="+mn-lt"/>
                <a:ea typeface="System Font Regular" charset="0"/>
                <a:cs typeface="System Font Regular" charset="0"/>
                <a:sym typeface="System Font Regular" charset="0"/>
              </a:rPr>
              <a:t>analyses: </a:t>
            </a:r>
            <a:r>
              <a:rPr lang="en-US" altLang="en-US" sz="2000" dirty="0" err="1">
                <a:solidFill>
                  <a:srgbClr val="FFFFFF"/>
                </a:solidFill>
                <a:effectLst>
                  <a:outerShdw blurRad="38100" dist="38100" dir="2700000" algn="tl">
                    <a:srgbClr val="C0C0C0"/>
                  </a:outerShdw>
                </a:effectLst>
                <a:latin typeface="+mn-lt"/>
                <a:ea typeface="System Font Regular" charset="0"/>
                <a:cs typeface="System Font Regular" charset="0"/>
                <a:sym typeface="System Font Regular" charset="0"/>
              </a:rPr>
              <a:t>Bitzer</a:t>
            </a:r>
            <a:endParaRPr lang="en-US" altLang="en-US" sz="2000" dirty="0">
              <a:solidFill>
                <a:srgbClr val="FFFFFF"/>
              </a:solidFill>
              <a:effectLst>
                <a:outerShdw blurRad="38100" dist="38100" dir="2700000" algn="tl">
                  <a:srgbClr val="C0C0C0"/>
                </a:outerShdw>
              </a:effectLst>
              <a:latin typeface="+mn-lt"/>
              <a:ea typeface="System Font Regular" charset="0"/>
              <a:cs typeface="System Font Regular" charset="0"/>
              <a:sym typeface="System Font Regular" charset="0"/>
            </a:endParaRPr>
          </a:p>
        </p:txBody>
      </p:sp>
      <p:sp>
        <p:nvSpPr>
          <p:cNvPr id="10" name="Rectangle 12"/>
          <p:cNvSpPr>
            <a:spLocks noGrp="1" noChangeArrowheads="1"/>
          </p:cNvSpPr>
          <p:nvPr>
            <p:ph type="title"/>
          </p:nvPr>
        </p:nvSpPr>
        <p:spPr>
          <a:xfrm>
            <a:off x="1284288" y="0"/>
            <a:ext cx="6408737" cy="968375"/>
          </a:xfrm>
          <a:ln/>
        </p:spPr>
        <p:txBody>
          <a:bodyPr/>
          <a:lstStyle/>
          <a:p>
            <a:r>
              <a:rPr lang="en-US" altLang="en-US" b="1" dirty="0">
                <a:latin typeface="+mn-lt"/>
                <a:ea typeface="System Font Bold" charset="0"/>
                <a:cs typeface="System Font Bold" charset="0"/>
                <a:sym typeface="System Font Bold" charset="0"/>
              </a:rPr>
              <a:t>Performance:  </a:t>
            </a:r>
            <a:r>
              <a:rPr lang="en-US" altLang="en-US" sz="3200" b="1" dirty="0">
                <a:latin typeface="+mn-lt"/>
                <a:ea typeface="System Font Bold" charset="0"/>
                <a:cs typeface="System Font Bold" charset="0"/>
                <a:sym typeface="System Font Bold" charset="0"/>
              </a:rPr>
              <a:t>DE</a:t>
            </a:r>
            <a:br>
              <a:rPr lang="en-US" altLang="en-US" b="1" dirty="0">
                <a:latin typeface="+mn-lt"/>
                <a:ea typeface="PingFang SC Semibold" charset="-122"/>
                <a:cs typeface="PingFang SC Semibold" charset="-122"/>
                <a:sym typeface="System Font Bold" charset="0"/>
              </a:rPr>
            </a:br>
            <a:r>
              <a:rPr lang="en-US" altLang="en-US" sz="2000" b="1" dirty="0">
                <a:latin typeface="+mn-lt"/>
                <a:ea typeface="System Font Bold" charset="0"/>
                <a:cs typeface="System Font Bold" charset="0"/>
                <a:sym typeface="System Font Bold" charset="0"/>
              </a:rPr>
              <a:t>(PLPTs: 002, 006)</a:t>
            </a:r>
            <a:endParaRPr lang="en-US" altLang="en-US" sz="2000" b="1" dirty="0">
              <a:latin typeface="+mn-lt"/>
              <a:ea typeface="PingFang SC Semibold" charset="-122"/>
              <a:cs typeface="PingFang SC Semibold" charset="-122"/>
              <a:sym typeface="System Font Bold" charset="0"/>
            </a:endParaRPr>
          </a:p>
        </p:txBody>
      </p:sp>
      <p:sp>
        <p:nvSpPr>
          <p:cNvPr id="11" name="TextBox 10"/>
          <p:cNvSpPr txBox="1"/>
          <p:nvPr/>
        </p:nvSpPr>
        <p:spPr>
          <a:xfrm>
            <a:off x="5937820" y="595287"/>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Tree>
    <p:extLst>
      <p:ext uri="{BB962C8B-B14F-4D97-AF65-F5344CB8AC3E}">
        <p14:creationId xmlns:p14="http://schemas.microsoft.com/office/powerpoint/2010/main" val="1182518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773560" y="2133600"/>
            <a:ext cx="2299062" cy="3416320"/>
          </a:xfrm>
          <a:prstGeom prst="rect">
            <a:avLst/>
          </a:prstGeom>
          <a:noFill/>
        </p:spPr>
        <p:txBody>
          <a:bodyPr wrap="square" rtlCol="0">
            <a:spAutoFit/>
          </a:bodyPr>
          <a:lstStyle/>
          <a:p>
            <a:pPr marL="285750" indent="-285750">
              <a:buFont typeface="Arial" charset="0"/>
              <a:buChar char="•"/>
            </a:pPr>
            <a:r>
              <a:rPr lang="en-US" b="1" dirty="0">
                <a:solidFill>
                  <a:srgbClr val="FFFF00"/>
                </a:solidFill>
              </a:rPr>
              <a:t>Values are lower than LIS but it’s a small sample size</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Will check that </a:t>
            </a:r>
            <a:r>
              <a:rPr lang="en-US" b="1" dirty="0" err="1">
                <a:solidFill>
                  <a:srgbClr val="FFFF00"/>
                </a:solidFill>
              </a:rPr>
              <a:t>cal</a:t>
            </a:r>
            <a:r>
              <a:rPr lang="en-US" b="1" dirty="0">
                <a:solidFill>
                  <a:srgbClr val="FFFF00"/>
                </a:solidFill>
              </a:rPr>
              <a:t> is properly applied to the BG images &amp; correctly account for overshoot</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Results from beta analyses </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57</a:t>
            </a:fld>
            <a:endParaRPr lang="en-US" altLang="en-US"/>
          </a:p>
        </p:txBody>
      </p:sp>
      <p:sp>
        <p:nvSpPr>
          <p:cNvPr id="5" name="Rectangle 4"/>
          <p:cNvSpPr/>
          <p:nvPr/>
        </p:nvSpPr>
        <p:spPr>
          <a:xfrm>
            <a:off x="365760" y="1165060"/>
            <a:ext cx="6339840"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 y="1165059"/>
            <a:ext cx="3140722" cy="3140722"/>
          </a:xfrm>
          <a:prstGeom prst="rect">
            <a:avLst/>
          </a:prstGeom>
          <a:ln w="25400">
            <a:solidFill>
              <a:schemeClr val="tx2">
                <a:lumMod val="40000"/>
                <a:lumOff val="60000"/>
              </a:schemeClr>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128" y="4471010"/>
            <a:ext cx="1519466" cy="1519466"/>
          </a:xfrm>
          <a:prstGeom prst="rect">
            <a:avLst/>
          </a:prstGeom>
          <a:ln w="25400">
            <a:solidFill>
              <a:schemeClr val="accent6">
                <a:lumMod val="40000"/>
                <a:lumOff val="60000"/>
              </a:schemeClr>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6482" y="1165059"/>
            <a:ext cx="3145536" cy="3145536"/>
          </a:xfrm>
          <a:prstGeom prst="rect">
            <a:avLst/>
          </a:prstGeom>
          <a:ln w="25400">
            <a:solidFill>
              <a:schemeClr val="tx2">
                <a:lumMod val="20000"/>
                <a:lumOff val="80000"/>
              </a:schemeClr>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9136" y="4472572"/>
            <a:ext cx="1517904" cy="1517904"/>
          </a:xfrm>
          <a:prstGeom prst="rect">
            <a:avLst/>
          </a:prstGeom>
          <a:ln w="25400">
            <a:solidFill>
              <a:schemeClr val="accent6">
                <a:lumMod val="40000"/>
                <a:lumOff val="60000"/>
              </a:schemeClr>
            </a:solidFill>
          </a:ln>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8582" y="4409451"/>
            <a:ext cx="2951290" cy="1660101"/>
          </a:xfrm>
          <a:prstGeom prst="rect">
            <a:avLst/>
          </a:prstGeom>
        </p:spPr>
      </p:pic>
      <p:sp>
        <p:nvSpPr>
          <p:cNvPr id="13" name="TextBox 12"/>
          <p:cNvSpPr txBox="1"/>
          <p:nvPr/>
        </p:nvSpPr>
        <p:spPr>
          <a:xfrm>
            <a:off x="386944" y="1178105"/>
            <a:ext cx="1463040" cy="369332"/>
          </a:xfrm>
          <a:prstGeom prst="rect">
            <a:avLst/>
          </a:prstGeom>
          <a:solidFill>
            <a:schemeClr val="accent6"/>
          </a:solidFill>
        </p:spPr>
        <p:txBody>
          <a:bodyPr wrap="square" rtlCol="0">
            <a:spAutoFit/>
          </a:bodyPr>
          <a:lstStyle/>
          <a:p>
            <a:r>
              <a:rPr lang="en-US" dirty="0">
                <a:solidFill>
                  <a:srgbClr val="002060"/>
                </a:solidFill>
              </a:rPr>
              <a:t>ABI IR 11 </a:t>
            </a:r>
            <a:r>
              <a:rPr lang="el-GR" dirty="0">
                <a:solidFill>
                  <a:srgbClr val="002060"/>
                </a:solidFill>
              </a:rPr>
              <a:t>μ</a:t>
            </a:r>
            <a:r>
              <a:rPr lang="en-US" dirty="0">
                <a:solidFill>
                  <a:srgbClr val="002060"/>
                </a:solidFill>
              </a:rPr>
              <a:t>m</a:t>
            </a:r>
          </a:p>
        </p:txBody>
      </p:sp>
      <p:sp>
        <p:nvSpPr>
          <p:cNvPr id="14" name="TextBox 13"/>
          <p:cNvSpPr txBox="1"/>
          <p:nvPr/>
        </p:nvSpPr>
        <p:spPr>
          <a:xfrm>
            <a:off x="3517416" y="1178105"/>
            <a:ext cx="1005840" cy="369332"/>
          </a:xfrm>
          <a:prstGeom prst="rect">
            <a:avLst/>
          </a:prstGeom>
          <a:solidFill>
            <a:schemeClr val="accent6"/>
          </a:solidFill>
        </p:spPr>
        <p:txBody>
          <a:bodyPr wrap="square" rtlCol="0">
            <a:spAutoFit/>
          </a:bodyPr>
          <a:lstStyle/>
          <a:p>
            <a:r>
              <a:rPr lang="en-US" dirty="0">
                <a:solidFill>
                  <a:srgbClr val="002060"/>
                </a:solidFill>
              </a:rPr>
              <a:t>GLM BG</a:t>
            </a:r>
          </a:p>
        </p:txBody>
      </p:sp>
      <p:sp>
        <p:nvSpPr>
          <p:cNvPr id="2" name="Rectangle 1"/>
          <p:cNvSpPr/>
          <p:nvPr/>
        </p:nvSpPr>
        <p:spPr>
          <a:xfrm>
            <a:off x="1512606" y="2632107"/>
            <a:ext cx="205099" cy="230737"/>
          </a:xfrm>
          <a:prstGeom prst="rect">
            <a:avLst/>
          </a:prstGeom>
          <a:noFill/>
          <a:ln w="28575">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3"/>
          <p:cNvSpPr>
            <a:spLocks/>
          </p:cNvSpPr>
          <p:nvPr/>
        </p:nvSpPr>
        <p:spPr bwMode="auto">
          <a:xfrm>
            <a:off x="38072" y="6424726"/>
            <a:ext cx="201106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000" dirty="0">
                <a:solidFill>
                  <a:srgbClr val="FFFFFF"/>
                </a:solidFill>
                <a:effectLst>
                  <a:outerShdw blurRad="38100" dist="38100" dir="2700000" algn="tl">
                    <a:srgbClr val="C0C0C0"/>
                  </a:outerShdw>
                </a:effectLst>
                <a:latin typeface="+mn-lt"/>
                <a:ea typeface="System Font Regular" charset="0"/>
                <a:cs typeface="System Font Regular" charset="0"/>
                <a:sym typeface="System Font Regular" charset="0"/>
              </a:rPr>
              <a:t>analyses: </a:t>
            </a:r>
            <a:r>
              <a:rPr lang="en-US" altLang="en-US" sz="2000" dirty="0" err="1">
                <a:solidFill>
                  <a:srgbClr val="FFFFFF"/>
                </a:solidFill>
                <a:effectLst>
                  <a:outerShdw blurRad="38100" dist="38100" dir="2700000" algn="tl">
                    <a:srgbClr val="C0C0C0"/>
                  </a:outerShdw>
                </a:effectLst>
                <a:latin typeface="+mn-lt"/>
                <a:ea typeface="System Font Regular" charset="0"/>
                <a:cs typeface="System Font Regular" charset="0"/>
                <a:sym typeface="System Font Regular" charset="0"/>
              </a:rPr>
              <a:t>Buechler</a:t>
            </a:r>
            <a:endParaRPr lang="en-US" altLang="en-US" sz="2000" dirty="0">
              <a:solidFill>
                <a:srgbClr val="FFFFFF"/>
              </a:solidFill>
              <a:effectLst>
                <a:outerShdw blurRad="38100" dist="38100" dir="2700000" algn="tl">
                  <a:srgbClr val="C0C0C0"/>
                </a:outerShdw>
              </a:effectLst>
              <a:latin typeface="+mn-lt"/>
              <a:ea typeface="System Font Regular" charset="0"/>
              <a:cs typeface="System Font Regular" charset="0"/>
              <a:sym typeface="System Font Regular" charset="0"/>
            </a:endParaRPr>
          </a:p>
        </p:txBody>
      </p:sp>
      <p:sp>
        <p:nvSpPr>
          <p:cNvPr id="17" name="Rectangle 12"/>
          <p:cNvSpPr>
            <a:spLocks noGrp="1" noChangeArrowheads="1"/>
          </p:cNvSpPr>
          <p:nvPr>
            <p:ph type="title"/>
          </p:nvPr>
        </p:nvSpPr>
        <p:spPr>
          <a:xfrm>
            <a:off x="1284288" y="0"/>
            <a:ext cx="6408737" cy="968375"/>
          </a:xfrm>
          <a:ln/>
        </p:spPr>
        <p:txBody>
          <a:bodyPr/>
          <a:lstStyle/>
          <a:p>
            <a:r>
              <a:rPr lang="en-US" altLang="en-US" b="1" dirty="0">
                <a:latin typeface="+mn-lt"/>
                <a:ea typeface="System Font Bold" charset="0"/>
                <a:cs typeface="System Font Bold" charset="0"/>
                <a:sym typeface="System Font Bold" charset="0"/>
              </a:rPr>
              <a:t>Performance:  </a:t>
            </a:r>
            <a:r>
              <a:rPr lang="en-US" altLang="en-US" sz="3200" b="1" dirty="0">
                <a:latin typeface="+mn-lt"/>
                <a:ea typeface="System Font Bold" charset="0"/>
                <a:cs typeface="System Font Bold" charset="0"/>
                <a:sym typeface="System Font Bold" charset="0"/>
              </a:rPr>
              <a:t>DCC Trending </a:t>
            </a:r>
            <a:br>
              <a:rPr lang="en-US" altLang="en-US" b="1" dirty="0">
                <a:latin typeface="+mn-lt"/>
                <a:ea typeface="PingFang SC Semibold" charset="-122"/>
                <a:cs typeface="PingFang SC Semibold" charset="-122"/>
                <a:sym typeface="System Font Bold" charset="0"/>
              </a:rPr>
            </a:br>
            <a:r>
              <a:rPr lang="en-US" altLang="en-US" sz="2000" b="1" dirty="0">
                <a:latin typeface="+mn-lt"/>
                <a:ea typeface="System Font Bold" charset="0"/>
                <a:cs typeface="System Font Bold" charset="0"/>
                <a:sym typeface="System Font Bold" charset="0"/>
              </a:rPr>
              <a:t>(PLPTs: 012)</a:t>
            </a:r>
            <a:endParaRPr lang="en-US" altLang="en-US" sz="2000" b="1" dirty="0">
              <a:latin typeface="+mn-lt"/>
              <a:ea typeface="PingFang SC Semibold" charset="-122"/>
              <a:cs typeface="PingFang SC Semibold" charset="-122"/>
              <a:sym typeface="System Font Bold" charset="0"/>
            </a:endParaRPr>
          </a:p>
        </p:txBody>
      </p:sp>
      <p:sp>
        <p:nvSpPr>
          <p:cNvPr id="18" name="TextBox 17"/>
          <p:cNvSpPr txBox="1"/>
          <p:nvPr/>
        </p:nvSpPr>
        <p:spPr>
          <a:xfrm>
            <a:off x="5937820" y="595287"/>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Tree>
    <p:extLst>
      <p:ext uri="{BB962C8B-B14F-4D97-AF65-F5344CB8AC3E}">
        <p14:creationId xmlns:p14="http://schemas.microsoft.com/office/powerpoint/2010/main" val="8488001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GLM Level 2 Filtering (LCFA)</a:t>
            </a:r>
          </a:p>
        </p:txBody>
      </p:sp>
      <p:sp>
        <p:nvSpPr>
          <p:cNvPr id="3" name="Subtitle 2"/>
          <p:cNvSpPr>
            <a:spLocks noGrp="1"/>
          </p:cNvSpPr>
          <p:nvPr>
            <p:ph type="subTitle" idx="1"/>
          </p:nvPr>
        </p:nvSpPr>
        <p:spPr/>
        <p:txBody>
          <a:bodyPr/>
          <a:lstStyle/>
          <a:p>
            <a:r>
              <a:rPr lang="en-US" dirty="0"/>
              <a:t>Douglas Mach</a:t>
            </a:r>
          </a:p>
        </p:txBody>
      </p:sp>
      <p:sp>
        <p:nvSpPr>
          <p:cNvPr id="4" name="Title 1"/>
          <p:cNvSpPr txBox="1">
            <a:spLocks/>
          </p:cNvSpPr>
          <p:nvPr/>
        </p:nvSpPr>
        <p:spPr bwMode="auto">
          <a:xfrm>
            <a:off x="3543300" y="4876800"/>
            <a:ext cx="2057400"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000" b="1"/>
              <a:t>(</a:t>
            </a:r>
            <a:r>
              <a:rPr lang="en-US" sz="2000" b="1" dirty="0"/>
              <a:t>PLPTs: 009, 010)</a:t>
            </a:r>
            <a:endParaRPr lang="en-US" sz="2000" dirty="0"/>
          </a:p>
        </p:txBody>
      </p:sp>
      <p:sp>
        <p:nvSpPr>
          <p:cNvPr id="5" name="TextBox 4"/>
          <p:cNvSpPr txBox="1"/>
          <p:nvPr/>
        </p:nvSpPr>
        <p:spPr>
          <a:xfrm>
            <a:off x="4079688" y="5724495"/>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Tree>
    <p:extLst>
      <p:ext uri="{BB962C8B-B14F-4D97-AF65-F5344CB8AC3E}">
        <p14:creationId xmlns:p14="http://schemas.microsoft.com/office/powerpoint/2010/main" val="472855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dirty="0"/>
              <a:t>Current L2 Filtering</a:t>
            </a:r>
          </a:p>
        </p:txBody>
      </p:sp>
      <p:sp>
        <p:nvSpPr>
          <p:cNvPr id="3" name="Content Placeholder 2"/>
          <p:cNvSpPr>
            <a:spLocks noGrp="1"/>
          </p:cNvSpPr>
          <p:nvPr>
            <p:ph idx="1"/>
          </p:nvPr>
        </p:nvSpPr>
        <p:spPr>
          <a:xfrm>
            <a:off x="457200" y="1600200"/>
            <a:ext cx="4114800" cy="4876800"/>
          </a:xfrm>
        </p:spPr>
        <p:txBody>
          <a:bodyPr>
            <a:normAutofit fontScale="92500" lnSpcReduction="20000"/>
          </a:bodyPr>
          <a:lstStyle/>
          <a:p>
            <a:r>
              <a:rPr lang="en-US" dirty="0"/>
              <a:t>In the current algorithm (06.02), most filtering is performed at L0-L1b</a:t>
            </a:r>
          </a:p>
          <a:p>
            <a:r>
              <a:rPr lang="en-US" dirty="0"/>
              <a:t>The only L2 filter is the removal of single group flashes</a:t>
            </a:r>
          </a:p>
          <a:p>
            <a:r>
              <a:rPr lang="en-US" dirty="0"/>
              <a:t>The plots on the right show the events (and clustered groups) handed to the LCFA for processing</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274" t="4210" r="27451" b="10849"/>
          <a:stretch/>
        </p:blipFill>
        <p:spPr>
          <a:xfrm>
            <a:off x="5562600" y="990600"/>
            <a:ext cx="2667000" cy="275568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1274" t="4016" r="27647" b="10849"/>
          <a:stretch/>
        </p:blipFill>
        <p:spPr>
          <a:xfrm>
            <a:off x="5571820" y="3810000"/>
            <a:ext cx="2657780" cy="2765613"/>
          </a:xfrm>
          <a:prstGeom prst="rect">
            <a:avLst/>
          </a:prstGeom>
        </p:spPr>
      </p:pic>
      <p:sp>
        <p:nvSpPr>
          <p:cNvPr id="6" name="Footer Placeholder 7"/>
          <p:cNvSpPr txBox="1">
            <a:spLocks/>
          </p:cNvSpPr>
          <p:nvPr/>
        </p:nvSpPr>
        <p:spPr>
          <a:xfrm>
            <a:off x="2697" y="6477000"/>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7" name="Slide Number Placeholder 6"/>
          <p:cNvSpPr>
            <a:spLocks noGrp="1"/>
          </p:cNvSpPr>
          <p:nvPr>
            <p:ph type="sldNum" sz="quarter" idx="12"/>
          </p:nvPr>
        </p:nvSpPr>
        <p:spPr/>
        <p:txBody>
          <a:bodyPr/>
          <a:lstStyle/>
          <a:p>
            <a:fld id="{615ADB79-25D6-47C0-AB51-22A13A0BBB50}" type="slidenum">
              <a:rPr lang="en-US" altLang="en-US" smtClean="0"/>
              <a:pPr/>
              <a:t>59</a:t>
            </a:fld>
            <a:endParaRPr lang="en-US" altLang="en-US" dirty="0"/>
          </a:p>
        </p:txBody>
      </p:sp>
    </p:spTree>
    <p:extLst>
      <p:ext uri="{BB962C8B-B14F-4D97-AF65-F5344CB8AC3E}">
        <p14:creationId xmlns:p14="http://schemas.microsoft.com/office/powerpoint/2010/main" val="1592289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Provisional - Risks</a:t>
            </a:r>
            <a:br>
              <a:rPr lang="en-US" dirty="0"/>
            </a:br>
            <a:r>
              <a:rPr lang="en-US" sz="2800" dirty="0"/>
              <a:t>(Summary Status at PS-PVR Beta)</a:t>
            </a:r>
          </a:p>
        </p:txBody>
      </p:sp>
      <p:graphicFrame>
        <p:nvGraphicFramePr>
          <p:cNvPr id="6" name="Content Placeholder 5"/>
          <p:cNvGraphicFramePr>
            <a:graphicFrameLocks noGrp="1"/>
          </p:cNvGraphicFramePr>
          <p:nvPr>
            <p:ph idx="1"/>
            <p:extLst/>
          </p:nvPr>
        </p:nvGraphicFramePr>
        <p:xfrm>
          <a:off x="167037" y="1275033"/>
          <a:ext cx="8865704" cy="4358640"/>
        </p:xfrm>
        <a:graphic>
          <a:graphicData uri="http://schemas.openxmlformats.org/drawingml/2006/table">
            <a:tbl>
              <a:tblPr firstRow="1" bandRow="1">
                <a:tableStyleId>{5C22544A-7EE6-4342-B048-85BDC9FD1C3A}</a:tableStyleId>
              </a:tblPr>
              <a:tblGrid>
                <a:gridCol w="1462660">
                  <a:extLst>
                    <a:ext uri="{9D8B030D-6E8A-4147-A177-3AD203B41FA5}">
                      <a16:colId xmlns:a16="http://schemas.microsoft.com/office/drawing/2014/main" val="20000"/>
                    </a:ext>
                  </a:extLst>
                </a:gridCol>
                <a:gridCol w="2199648">
                  <a:extLst>
                    <a:ext uri="{9D8B030D-6E8A-4147-A177-3AD203B41FA5}">
                      <a16:colId xmlns:a16="http://schemas.microsoft.com/office/drawing/2014/main" val="20001"/>
                    </a:ext>
                  </a:extLst>
                </a:gridCol>
                <a:gridCol w="2788270">
                  <a:extLst>
                    <a:ext uri="{9D8B030D-6E8A-4147-A177-3AD203B41FA5}">
                      <a16:colId xmlns:a16="http://schemas.microsoft.com/office/drawing/2014/main" val="20002"/>
                    </a:ext>
                  </a:extLst>
                </a:gridCol>
                <a:gridCol w="1665274">
                  <a:extLst>
                    <a:ext uri="{9D8B030D-6E8A-4147-A177-3AD203B41FA5}">
                      <a16:colId xmlns:a16="http://schemas.microsoft.com/office/drawing/2014/main" val="20003"/>
                    </a:ext>
                  </a:extLst>
                </a:gridCol>
                <a:gridCol w="749852">
                  <a:extLst>
                    <a:ext uri="{9D8B030D-6E8A-4147-A177-3AD203B41FA5}">
                      <a16:colId xmlns:a16="http://schemas.microsoft.com/office/drawing/2014/main" val="20004"/>
                    </a:ext>
                  </a:extLst>
                </a:gridCol>
              </a:tblGrid>
              <a:tr h="370840">
                <a:tc>
                  <a:txBody>
                    <a:bodyPr/>
                    <a:lstStyle/>
                    <a:p>
                      <a:r>
                        <a:rPr lang="en-US" dirty="0"/>
                        <a:t>Risk</a:t>
                      </a:r>
                    </a:p>
                  </a:txBody>
                  <a:tcPr>
                    <a:lnB w="12700" cap="flat" cmpd="sng" algn="ctr">
                      <a:solidFill>
                        <a:schemeClr val="tx1"/>
                      </a:solidFill>
                      <a:prstDash val="solid"/>
                      <a:round/>
                      <a:headEnd type="none" w="med" len="med"/>
                      <a:tailEnd type="none" w="med" len="med"/>
                    </a:lnB>
                  </a:tcPr>
                </a:tc>
                <a:tc>
                  <a:txBody>
                    <a:bodyPr/>
                    <a:lstStyle/>
                    <a:p>
                      <a:r>
                        <a:rPr lang="en-US" dirty="0"/>
                        <a:t>Description</a:t>
                      </a:r>
                    </a:p>
                  </a:txBody>
                  <a:tcPr>
                    <a:lnB w="12700" cap="flat" cmpd="sng" algn="ctr">
                      <a:solidFill>
                        <a:schemeClr val="tx1"/>
                      </a:solidFill>
                      <a:prstDash val="solid"/>
                      <a:round/>
                      <a:headEnd type="none" w="med" len="med"/>
                      <a:tailEnd type="none" w="med" len="med"/>
                    </a:lnB>
                  </a:tcPr>
                </a:tc>
                <a:tc>
                  <a:txBody>
                    <a:bodyPr/>
                    <a:lstStyle/>
                    <a:p>
                      <a:r>
                        <a:rPr lang="en-US" dirty="0"/>
                        <a:t>Impact</a:t>
                      </a:r>
                    </a:p>
                  </a:txBody>
                  <a:tcPr>
                    <a:lnB w="12700" cap="flat" cmpd="sng" algn="ctr">
                      <a:solidFill>
                        <a:schemeClr val="tx1"/>
                      </a:solidFill>
                      <a:prstDash val="solid"/>
                      <a:round/>
                      <a:headEnd type="none" w="med" len="med"/>
                      <a:tailEnd type="none" w="med" len="med"/>
                    </a:lnB>
                  </a:tcPr>
                </a:tc>
                <a:tc>
                  <a:txBody>
                    <a:bodyPr/>
                    <a:lstStyle/>
                    <a:p>
                      <a:r>
                        <a:rPr lang="en-US" dirty="0"/>
                        <a:t>Mitigation</a:t>
                      </a:r>
                    </a:p>
                  </a:txBody>
                  <a:tcPr>
                    <a:lnB w="12700" cap="flat" cmpd="sng" algn="ctr">
                      <a:solidFill>
                        <a:schemeClr val="tx1"/>
                      </a:solidFill>
                      <a:prstDash val="solid"/>
                      <a:round/>
                      <a:headEnd type="none" w="med" len="med"/>
                      <a:tailEnd type="none" w="med" len="med"/>
                    </a:lnB>
                  </a:tcPr>
                </a:tc>
                <a:tc>
                  <a:txBody>
                    <a:bodyPr/>
                    <a:lstStyle/>
                    <a:p>
                      <a:r>
                        <a:rPr lang="en-US" sz="1200" dirty="0"/>
                        <a:t>Priority</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200" dirty="0">
                          <a:solidFill>
                            <a:schemeClr val="bg1"/>
                          </a:solidFill>
                        </a:rPr>
                        <a:t>Radiation “dots”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(unexpected)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dirty="0"/>
                        <a:t>High energy particle noise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Increases FAR; Obstructs</a:t>
                      </a:r>
                      <a:r>
                        <a:rPr lang="en-US" sz="1200" baseline="0" dirty="0"/>
                        <a:t> VAL (</a:t>
                      </a:r>
                      <a:r>
                        <a:rPr lang="en-US" sz="1200" baseline="0" dirty="0" err="1"/>
                        <a:t>spacetime</a:t>
                      </a:r>
                      <a:r>
                        <a:rPr lang="en-US" sz="1200" baseline="0" dirty="0"/>
                        <a:t> correlation made difficult)</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WR4430 </a:t>
                      </a:r>
                      <a:r>
                        <a:rPr lang="en-US" sz="1000" b="0" dirty="0">
                          <a:solidFill>
                            <a:schemeClr val="tx1"/>
                          </a:solidFill>
                        </a:rPr>
                        <a:t>(substantial fix)</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ADR</a:t>
                      </a:r>
                      <a:r>
                        <a:rPr lang="en-US" sz="1100" b="0" baseline="0" dirty="0">
                          <a:solidFill>
                            <a:schemeClr val="tx1"/>
                          </a:solidFill>
                        </a:rPr>
                        <a:t>372 (full fix)</a:t>
                      </a:r>
                      <a:endParaRPr lang="en-US"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sz="1200" baseline="0" dirty="0">
                          <a:solidFill>
                            <a:schemeClr val="bg1"/>
                          </a:solidFill>
                        </a:rPr>
                        <a:t>Position Error</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(unexpected)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dirty="0"/>
                        <a:t>~ 20 km SW location</a:t>
                      </a:r>
                      <a:r>
                        <a:rPr lang="en-US" sz="1200" baseline="0" dirty="0"/>
                        <a:t> error</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poor severe </a:t>
                      </a:r>
                      <a:r>
                        <a:rPr lang="en-US" sz="1200" dirty="0" err="1"/>
                        <a:t>Wx</a:t>
                      </a:r>
                      <a:r>
                        <a:rPr lang="en-US" sz="1200" baseline="0" dirty="0"/>
                        <a:t> warning; </a:t>
                      </a:r>
                      <a:r>
                        <a:rPr lang="en-US" sz="1200" dirty="0"/>
                        <a:t>Obstructs</a:t>
                      </a:r>
                      <a:r>
                        <a:rPr lang="en-US" sz="1200" baseline="0" dirty="0"/>
                        <a:t> VAL </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ADR</a:t>
                      </a:r>
                      <a:r>
                        <a:rPr lang="en-US" sz="1100" b="0" baseline="0" dirty="0">
                          <a:solidFill>
                            <a:schemeClr val="tx1"/>
                          </a:solidFill>
                        </a:rPr>
                        <a:t>373</a:t>
                      </a:r>
                      <a:endParaRPr lang="en-US"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1200" dirty="0"/>
                        <a:t>Blooming events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(unexpected)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200" dirty="0"/>
                        <a:t>too many during glint and/or solar intrusion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Excessive false event rate possible</a:t>
                      </a:r>
                      <a:r>
                        <a:rPr lang="en-US" sz="1200" baseline="0" dirty="0"/>
                        <a:t> during storms (esp. nocturnal MCS)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ADR</a:t>
                      </a:r>
                      <a:r>
                        <a:rPr lang="en-US" sz="1100" b="0" baseline="0" dirty="0">
                          <a:solidFill>
                            <a:schemeClr val="tx1"/>
                          </a:solidFill>
                        </a:rPr>
                        <a:t>374</a:t>
                      </a:r>
                      <a:endParaRPr lang="en-US"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3</a:t>
                      </a:r>
                      <a:r>
                        <a:rPr lang="en-US" sz="1200" baseline="0" dirty="0"/>
                        <a:t> or 4</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rowSpan="4">
                  <a:txBody>
                    <a:bodyP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r>
                        <a:rPr lang="en-US" sz="1200" dirty="0">
                          <a:solidFill>
                            <a:schemeClr val="tx1"/>
                          </a:solidFill>
                        </a:rPr>
                        <a:t>Timestamp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200" dirty="0"/>
                        <a:t>TOF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Obstructs</a:t>
                      </a:r>
                      <a:r>
                        <a:rPr lang="en-US" sz="1200" baseline="0" dirty="0"/>
                        <a:t> VAL</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DO.06/07.00 .00</a:t>
                      </a:r>
                    </a:p>
                    <a:p>
                      <a:pPr algn="ctr"/>
                      <a:r>
                        <a:rPr lang="en-US" sz="1100" dirty="0"/>
                        <a:t>(WR4507/4589</a:t>
                      </a:r>
                      <a:r>
                        <a:rPr lang="en-US" sz="1100" baseline="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ctr"/>
                      <a:endParaRPr lang="en-US" sz="1200" dirty="0"/>
                    </a:p>
                    <a:p>
                      <a:pPr algn="ctr"/>
                      <a:endParaRPr lang="en-US" sz="1200" dirty="0"/>
                    </a:p>
                    <a:p>
                      <a:pPr algn="ctr"/>
                      <a:endParaRPr lang="en-US" sz="1200" dirty="0"/>
                    </a:p>
                    <a:p>
                      <a:pPr algn="ctr"/>
                      <a:r>
                        <a:rPr lang="en-US" sz="1200" dirty="0"/>
                        <a:t>3</a:t>
                      </a:r>
                      <a:r>
                        <a:rPr lang="en-US" sz="1200" baseline="0" dirty="0"/>
                        <a:t> or 4</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200" dirty="0"/>
                        <a:t>Time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Obstructs</a:t>
                      </a:r>
                      <a:r>
                        <a:rPr lang="en-US" sz="1200" baseline="0" dirty="0"/>
                        <a:t> VAL</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baseline="0" dirty="0"/>
                        <a:t>ADR375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200" dirty="0"/>
                        <a:t>Scale 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Obstructs</a:t>
                      </a:r>
                      <a:r>
                        <a:rPr lang="en-US" sz="1200" baseline="0" dirty="0"/>
                        <a:t> VAL</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aseline="0" dirty="0"/>
                        <a:t>DO.05.00.00</a:t>
                      </a:r>
                      <a:endParaRPr lang="en-US" sz="1100" dirty="0"/>
                    </a:p>
                    <a:p>
                      <a:pPr algn="ctr"/>
                      <a:r>
                        <a:rPr lang="en-US" sz="1100" dirty="0"/>
                        <a:t>(WR1937/ADR378)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vMerge="1">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200" dirty="0"/>
                        <a:t>time offsets (found</a:t>
                      </a:r>
                      <a:r>
                        <a:rPr lang="en-US" sz="1200" baseline="0" dirty="0"/>
                        <a:t> by LMATC</a:t>
                      </a:r>
                      <a:r>
                        <a:rPr lang="en-US"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Obstructs 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ADR</a:t>
                      </a:r>
                      <a:r>
                        <a:rPr lang="en-US" sz="1100" b="0" baseline="0" dirty="0">
                          <a:solidFill>
                            <a:schemeClr val="tx1"/>
                          </a:solidFill>
                        </a:rPr>
                        <a:t>379</a:t>
                      </a:r>
                      <a:endParaRPr lang="en-US"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en-US" sz="1200" dirty="0"/>
                        <a:t>Family Links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200" dirty="0"/>
                        <a:t>small % of members missing; downward link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Missing</a:t>
                      </a:r>
                      <a:r>
                        <a:rPr lang="en-US" sz="1200" baseline="0" dirty="0"/>
                        <a:t> data; can’t deep-dive a flash; Obstructs VAL</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baseline="0" dirty="0"/>
                        <a:t>ADR376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0840">
                <a:tc>
                  <a:txBody>
                    <a:bodyPr/>
                    <a:lstStyle/>
                    <a:p>
                      <a:r>
                        <a:rPr lang="en-US" sz="1200" baseline="0" dirty="0">
                          <a:solidFill>
                            <a:schemeClr val="bg1"/>
                          </a:solidFill>
                        </a:rPr>
                        <a:t>Group Areas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(unexpected)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200" dirty="0"/>
                        <a:t>Abnormally large group areas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Forecasting; Obstructs</a:t>
                      </a:r>
                      <a:r>
                        <a:rPr lang="en-US" sz="1200" baseline="0" dirty="0"/>
                        <a:t> </a:t>
                      </a:r>
                      <a:r>
                        <a:rPr lang="en-US" sz="1200" dirty="0"/>
                        <a:t>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t>DO.06.00.00</a:t>
                      </a:r>
                      <a:r>
                        <a:rPr lang="en-US" sz="1100" baseline="0" dirty="0"/>
                        <a:t>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a:t>(WR2691/ADR377/ADR382/ADR384/ADR385)</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5" name="Slide Number Placeholder 4"/>
          <p:cNvSpPr>
            <a:spLocks noGrp="1"/>
          </p:cNvSpPr>
          <p:nvPr>
            <p:ph type="sldNum" sz="quarter" idx="12"/>
          </p:nvPr>
        </p:nvSpPr>
        <p:spPr/>
        <p:txBody>
          <a:bodyPr/>
          <a:lstStyle/>
          <a:p>
            <a:fld id="{615ADB79-25D6-47C0-AB51-22A13A0BBB50}" type="slidenum">
              <a:rPr lang="en-US" altLang="en-US" smtClean="0"/>
              <a:pPr/>
              <a:t>6</a:t>
            </a:fld>
            <a:endParaRPr lang="en-US" altLang="en-US"/>
          </a:p>
        </p:txBody>
      </p:sp>
      <p:sp>
        <p:nvSpPr>
          <p:cNvPr id="7" name="TextBox 6"/>
          <p:cNvSpPr txBox="1"/>
          <p:nvPr/>
        </p:nvSpPr>
        <p:spPr>
          <a:xfrm>
            <a:off x="148222" y="6480728"/>
            <a:ext cx="3148279" cy="307777"/>
          </a:xfrm>
          <a:prstGeom prst="rect">
            <a:avLst/>
          </a:prstGeom>
          <a:solidFill>
            <a:srgbClr val="00B050"/>
          </a:solidFill>
        </p:spPr>
        <p:txBody>
          <a:bodyPr wrap="square" rtlCol="0">
            <a:spAutoFit/>
          </a:bodyPr>
          <a:lstStyle/>
          <a:p>
            <a:pPr algn="ctr"/>
            <a:r>
              <a:rPr lang="en-US" sz="1400" dirty="0">
                <a:solidFill>
                  <a:schemeClr val="bg1"/>
                </a:solidFill>
              </a:rPr>
              <a:t>Little Impact</a:t>
            </a:r>
          </a:p>
        </p:txBody>
      </p:sp>
      <p:sp>
        <p:nvSpPr>
          <p:cNvPr id="8" name="TextBox 7"/>
          <p:cNvSpPr txBox="1"/>
          <p:nvPr/>
        </p:nvSpPr>
        <p:spPr>
          <a:xfrm>
            <a:off x="3164282" y="6486149"/>
            <a:ext cx="2871216" cy="307777"/>
          </a:xfrm>
          <a:prstGeom prst="rect">
            <a:avLst/>
          </a:prstGeom>
          <a:solidFill>
            <a:srgbClr val="FFFF00"/>
          </a:solidFill>
        </p:spPr>
        <p:txBody>
          <a:bodyPr wrap="square" rtlCol="0">
            <a:spAutoFit/>
          </a:bodyPr>
          <a:lstStyle/>
          <a:p>
            <a:pPr algn="ctr"/>
            <a:r>
              <a:rPr lang="en-US" sz="1400" dirty="0"/>
              <a:t>Moderate Impact</a:t>
            </a:r>
          </a:p>
        </p:txBody>
      </p:sp>
      <p:sp>
        <p:nvSpPr>
          <p:cNvPr id="9" name="TextBox 8"/>
          <p:cNvSpPr txBox="1"/>
          <p:nvPr/>
        </p:nvSpPr>
        <p:spPr>
          <a:xfrm>
            <a:off x="6048560" y="6490819"/>
            <a:ext cx="2862072" cy="307777"/>
          </a:xfrm>
          <a:prstGeom prst="rect">
            <a:avLst/>
          </a:prstGeom>
          <a:solidFill>
            <a:srgbClr val="FF0000"/>
          </a:solidFill>
        </p:spPr>
        <p:txBody>
          <a:bodyPr wrap="square" rtlCol="0">
            <a:spAutoFit/>
          </a:bodyPr>
          <a:lstStyle/>
          <a:p>
            <a:pPr algn="ctr"/>
            <a:r>
              <a:rPr lang="en-US" sz="1400" dirty="0">
                <a:solidFill>
                  <a:schemeClr val="bg1"/>
                </a:solidFill>
              </a:rPr>
              <a:t>Severe Impact</a:t>
            </a:r>
          </a:p>
        </p:txBody>
      </p:sp>
      <p:sp>
        <p:nvSpPr>
          <p:cNvPr id="3" name="Rectangle 2"/>
          <p:cNvSpPr/>
          <p:nvPr/>
        </p:nvSpPr>
        <p:spPr>
          <a:xfrm>
            <a:off x="326062" y="5772730"/>
            <a:ext cx="8547653" cy="523220"/>
          </a:xfrm>
          <a:prstGeom prst="rect">
            <a:avLst/>
          </a:prstGeom>
        </p:spPr>
        <p:txBody>
          <a:bodyPr wrap="square">
            <a:spAutoFit/>
          </a:bodyPr>
          <a:lstStyle/>
          <a:p>
            <a:r>
              <a:rPr lang="en-US" sz="1400" i="1" dirty="0">
                <a:solidFill>
                  <a:srgbClr val="FFFF00"/>
                </a:solidFill>
              </a:rPr>
              <a:t>All ADR requests occurred at reasonable times given Apr 24 start of PLPT, and recent reception of Vendor PLT Final Reports (which had to be obtained as expedited draft versions; no report draft or final received for Solar Intrusion). </a:t>
            </a:r>
          </a:p>
        </p:txBody>
      </p:sp>
    </p:spTree>
    <p:extLst>
      <p:ext uri="{BB962C8B-B14F-4D97-AF65-F5344CB8AC3E}">
        <p14:creationId xmlns:p14="http://schemas.microsoft.com/office/powerpoint/2010/main" val="16686293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dirty="0"/>
              <a:t>Current L2 Filtering </a:t>
            </a:r>
            <a:r>
              <a:rPr lang="en-US" sz="2400" dirty="0"/>
              <a:t>(cont.)</a:t>
            </a:r>
          </a:p>
        </p:txBody>
      </p:sp>
      <p:sp>
        <p:nvSpPr>
          <p:cNvPr id="3" name="Content Placeholder 2"/>
          <p:cNvSpPr>
            <a:spLocks noGrp="1"/>
          </p:cNvSpPr>
          <p:nvPr>
            <p:ph idx="1"/>
          </p:nvPr>
        </p:nvSpPr>
        <p:spPr>
          <a:xfrm>
            <a:off x="457200" y="1066800"/>
            <a:ext cx="4114800" cy="5486400"/>
          </a:xfrm>
        </p:spPr>
        <p:txBody>
          <a:bodyPr>
            <a:normAutofit fontScale="62500" lnSpcReduction="20000"/>
          </a:bodyPr>
          <a:lstStyle/>
          <a:p>
            <a:r>
              <a:rPr lang="en-US" dirty="0"/>
              <a:t>The events are clustered into groups and then flashes</a:t>
            </a:r>
          </a:p>
          <a:p>
            <a:r>
              <a:rPr lang="en-US" dirty="0"/>
              <a:t>Any single group flash (regardless of event count) is removed</a:t>
            </a:r>
          </a:p>
          <a:p>
            <a:r>
              <a:rPr lang="en-US" dirty="0"/>
              <a:t>Note: A quick analysis showed that there is little to no correlation between the number of events in a group and its association with other lightning</a:t>
            </a:r>
          </a:p>
          <a:p>
            <a:pPr lvl="1"/>
            <a:r>
              <a:rPr lang="en-US" dirty="0"/>
              <a:t>In other words, using the number of events in a group to determine the likelihood of the single group flash being noise does not work</a:t>
            </a:r>
          </a:p>
          <a:p>
            <a:r>
              <a:rPr lang="en-US" dirty="0"/>
              <a:t>The top plot is all flashes (with single group flashes marked in red)</a:t>
            </a:r>
          </a:p>
          <a:p>
            <a:r>
              <a:rPr lang="en-US" dirty="0"/>
              <a:t>The bottom plot shows the remaining flashes with 2 or more groups</a:t>
            </a:r>
          </a:p>
          <a:p>
            <a:pPr lvl="1"/>
            <a:r>
              <a:rPr lang="en-US" dirty="0"/>
              <a:t>This is the output of the current 06.02 algorithm</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372" t="3820" r="27647" b="11045"/>
          <a:stretch/>
        </p:blipFill>
        <p:spPr>
          <a:xfrm>
            <a:off x="5522301" y="959044"/>
            <a:ext cx="2638714" cy="2752344"/>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1372" t="4211" r="27745" b="11044"/>
          <a:stretch/>
        </p:blipFill>
        <p:spPr>
          <a:xfrm>
            <a:off x="5522301" y="3800856"/>
            <a:ext cx="2644533" cy="2752344"/>
          </a:xfrm>
          <a:prstGeom prst="rect">
            <a:avLst/>
          </a:prstGeom>
        </p:spPr>
      </p:pic>
      <p:sp>
        <p:nvSpPr>
          <p:cNvPr id="6" name="Footer Placeholder 7"/>
          <p:cNvSpPr txBox="1">
            <a:spLocks/>
          </p:cNvSpPr>
          <p:nvPr/>
        </p:nvSpPr>
        <p:spPr>
          <a:xfrm>
            <a:off x="21579" y="6492875"/>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7" name="Slide Number Placeholder 6"/>
          <p:cNvSpPr>
            <a:spLocks noGrp="1"/>
          </p:cNvSpPr>
          <p:nvPr>
            <p:ph type="sldNum" sz="quarter" idx="12"/>
          </p:nvPr>
        </p:nvSpPr>
        <p:spPr/>
        <p:txBody>
          <a:bodyPr/>
          <a:lstStyle/>
          <a:p>
            <a:fld id="{615ADB79-25D6-47C0-AB51-22A13A0BBB50}" type="slidenum">
              <a:rPr lang="en-US" altLang="en-US" smtClean="0"/>
              <a:pPr/>
              <a:t>60</a:t>
            </a:fld>
            <a:endParaRPr lang="en-US" altLang="en-US" dirty="0"/>
          </a:p>
        </p:txBody>
      </p:sp>
    </p:spTree>
    <p:extLst>
      <p:ext uri="{BB962C8B-B14F-4D97-AF65-F5344CB8AC3E}">
        <p14:creationId xmlns:p14="http://schemas.microsoft.com/office/powerpoint/2010/main" val="18167079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of New L2 Filtering</a:t>
            </a:r>
          </a:p>
        </p:txBody>
      </p:sp>
      <p:sp>
        <p:nvSpPr>
          <p:cNvPr id="3" name="Content Placeholder 2"/>
          <p:cNvSpPr>
            <a:spLocks noGrp="1"/>
          </p:cNvSpPr>
          <p:nvPr>
            <p:ph idx="1"/>
          </p:nvPr>
        </p:nvSpPr>
        <p:spPr>
          <a:xfrm>
            <a:off x="457200" y="1600200"/>
            <a:ext cx="8229600" cy="5029200"/>
          </a:xfrm>
        </p:spPr>
        <p:txBody>
          <a:bodyPr>
            <a:normAutofit fontScale="70000" lnSpcReduction="20000"/>
          </a:bodyPr>
          <a:lstStyle/>
          <a:p>
            <a:r>
              <a:rPr lang="en-US" dirty="0"/>
              <a:t>Not all single group flashes are created equal</a:t>
            </a:r>
          </a:p>
          <a:p>
            <a:r>
              <a:rPr lang="en-US" dirty="0"/>
              <a:t>Isolated single group flashes are more likely to be noise than single group flashes that are near other lightning</a:t>
            </a:r>
          </a:p>
          <a:p>
            <a:pPr lvl="1"/>
            <a:r>
              <a:rPr lang="en-US" dirty="0"/>
              <a:t>Background noise rate estimation is the critical factor</a:t>
            </a:r>
          </a:p>
          <a:p>
            <a:pPr lvl="1"/>
            <a:r>
              <a:rPr lang="en-US" dirty="0"/>
              <a:t>At first, one must assume that ALL GLM data is noise</a:t>
            </a:r>
          </a:p>
          <a:p>
            <a:pPr lvl="1"/>
            <a:r>
              <a:rPr lang="en-US" dirty="0"/>
              <a:t>With that assumption, ALL single group flashes should be considered noise</a:t>
            </a:r>
          </a:p>
          <a:p>
            <a:pPr lvl="1"/>
            <a:r>
              <a:rPr lang="en-US" dirty="0"/>
              <a:t>However, once some lightning in a region has been detected, the estimated noise rate is reduced by the amount of lightning found</a:t>
            </a:r>
          </a:p>
          <a:p>
            <a:pPr lvl="1"/>
            <a:r>
              <a:rPr lang="en-US" dirty="0"/>
              <a:t>At that point SOME of the previously rejected single group flashes are now more likely to be due to lightning (and so should be “put back” into the output</a:t>
            </a:r>
          </a:p>
          <a:p>
            <a:r>
              <a:rPr lang="en-US" dirty="0"/>
              <a:t>In practice, this means that in regions where there is lightning, the single group flashes should be put back into the output data if the flash density exceeds some value</a:t>
            </a:r>
          </a:p>
          <a:p>
            <a:pPr lvl="1"/>
            <a:r>
              <a:rPr lang="en-US" dirty="0"/>
              <a:t>An exact solution could be found, but it is more practical to simply pick a value that makes sense, based on the distribution of the data</a:t>
            </a:r>
          </a:p>
          <a:p>
            <a:pPr lvl="1"/>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61</a:t>
            </a:fld>
            <a:endParaRPr lang="en-US" altLang="en-US" dirty="0"/>
          </a:p>
        </p:txBody>
      </p:sp>
    </p:spTree>
    <p:extLst>
      <p:ext uri="{BB962C8B-B14F-4D97-AF65-F5344CB8AC3E}">
        <p14:creationId xmlns:p14="http://schemas.microsoft.com/office/powerpoint/2010/main" val="4883419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715962"/>
          </a:xfrm>
        </p:spPr>
        <p:txBody>
          <a:bodyPr>
            <a:normAutofit/>
          </a:bodyPr>
          <a:lstStyle/>
          <a:p>
            <a:r>
              <a:rPr lang="en-US" dirty="0"/>
              <a:t>Datasets</a:t>
            </a:r>
          </a:p>
        </p:txBody>
      </p:sp>
      <p:sp>
        <p:nvSpPr>
          <p:cNvPr id="3" name="Content Placeholder 2"/>
          <p:cNvSpPr>
            <a:spLocks noGrp="1"/>
          </p:cNvSpPr>
          <p:nvPr>
            <p:ph idx="1"/>
          </p:nvPr>
        </p:nvSpPr>
        <p:spPr>
          <a:xfrm>
            <a:off x="228600" y="1143000"/>
            <a:ext cx="4114800" cy="5486400"/>
          </a:xfrm>
        </p:spPr>
        <p:txBody>
          <a:bodyPr>
            <a:normAutofit fontScale="77500" lnSpcReduction="20000"/>
          </a:bodyPr>
          <a:lstStyle/>
          <a:p>
            <a:r>
              <a:rPr lang="en-US" dirty="0"/>
              <a:t>10 minutes of GLM data from 8-15-2017 20:30 to 8-15-2017 20:40</a:t>
            </a:r>
          </a:p>
          <a:p>
            <a:r>
              <a:rPr lang="en-US" dirty="0"/>
              <a:t>L1b input data is filtered at three different levels</a:t>
            </a:r>
          </a:p>
          <a:p>
            <a:pPr lvl="1"/>
            <a:r>
              <a:rPr lang="en-US" dirty="0"/>
              <a:t>Filtered using the current 06.02 parameters (top two plots)</a:t>
            </a:r>
          </a:p>
          <a:p>
            <a:pPr lvl="1"/>
            <a:r>
              <a:rPr lang="en-US" dirty="0"/>
              <a:t>Filtered using the optimal Coherency values determined in PLT, per CDRL121 GLM06593 (middle two plots)</a:t>
            </a:r>
          </a:p>
          <a:p>
            <a:pPr lvl="1"/>
            <a:r>
              <a:rPr lang="en-US" dirty="0"/>
              <a:t>Filtered using “extreme” Coherency values, well beyond “optimal” (bottom two plots)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274" t="4210" r="27451" b="10849"/>
          <a:stretch/>
        </p:blipFill>
        <p:spPr>
          <a:xfrm>
            <a:off x="4572000" y="76199"/>
            <a:ext cx="2189263" cy="213360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1274" t="4016" r="27647" b="10849"/>
          <a:stretch/>
        </p:blipFill>
        <p:spPr>
          <a:xfrm>
            <a:off x="6885388" y="78064"/>
            <a:ext cx="2126681" cy="216403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1372" t="4405" r="28186" b="10849"/>
          <a:stretch/>
        </p:blipFill>
        <p:spPr>
          <a:xfrm>
            <a:off x="4572001" y="2307010"/>
            <a:ext cx="2189262" cy="220675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1324" t="4337" r="27794" b="11114"/>
          <a:stretch/>
        </p:blipFill>
        <p:spPr>
          <a:xfrm>
            <a:off x="6885388" y="2324444"/>
            <a:ext cx="2102821" cy="218350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1225" t="4491" r="27795" b="10959"/>
          <a:stretch/>
        </p:blipFill>
        <p:spPr>
          <a:xfrm>
            <a:off x="4572000" y="4610972"/>
            <a:ext cx="2189263" cy="2120945"/>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31373" t="4101" r="27842" b="10763"/>
          <a:stretch/>
        </p:blipFill>
        <p:spPr>
          <a:xfrm>
            <a:off x="6903675" y="4612355"/>
            <a:ext cx="2090105" cy="2119562"/>
          </a:xfrm>
          <a:prstGeom prst="rect">
            <a:avLst/>
          </a:prstGeom>
        </p:spPr>
      </p:pic>
      <p:sp>
        <p:nvSpPr>
          <p:cNvPr id="10" name="Footer Placeholder 7"/>
          <p:cNvSpPr txBox="1">
            <a:spLocks/>
          </p:cNvSpPr>
          <p:nvPr/>
        </p:nvSpPr>
        <p:spPr>
          <a:xfrm>
            <a:off x="-32616" y="6446837"/>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11" name="Slide Number Placeholder 10"/>
          <p:cNvSpPr>
            <a:spLocks noGrp="1"/>
          </p:cNvSpPr>
          <p:nvPr>
            <p:ph type="sldNum" sz="quarter" idx="12"/>
          </p:nvPr>
        </p:nvSpPr>
        <p:spPr/>
        <p:txBody>
          <a:bodyPr/>
          <a:lstStyle/>
          <a:p>
            <a:fld id="{615ADB79-25D6-47C0-AB51-22A13A0BBB50}" type="slidenum">
              <a:rPr lang="en-US" altLang="en-US" smtClean="0"/>
              <a:pPr/>
              <a:t>62</a:t>
            </a:fld>
            <a:endParaRPr lang="en-US" altLang="en-US" dirty="0"/>
          </a:p>
        </p:txBody>
      </p:sp>
    </p:spTree>
    <p:extLst>
      <p:ext uri="{BB962C8B-B14F-4D97-AF65-F5344CB8AC3E}">
        <p14:creationId xmlns:p14="http://schemas.microsoft.com/office/powerpoint/2010/main" val="2027919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r>
              <a:rPr lang="en-US" dirty="0"/>
              <a:t>LCFA </a:t>
            </a:r>
            <a:r>
              <a:rPr lang="en-US" dirty="0" err="1"/>
              <a:t>Putback</a:t>
            </a:r>
            <a:r>
              <a:rPr lang="en-US" dirty="0"/>
              <a:t> Algorithm</a:t>
            </a:r>
          </a:p>
        </p:txBody>
      </p:sp>
      <p:sp>
        <p:nvSpPr>
          <p:cNvPr id="3" name="Content Placeholder 2"/>
          <p:cNvSpPr>
            <a:spLocks noGrp="1"/>
          </p:cNvSpPr>
          <p:nvPr>
            <p:ph idx="1"/>
          </p:nvPr>
        </p:nvSpPr>
        <p:spPr>
          <a:xfrm>
            <a:off x="152400" y="1066800"/>
            <a:ext cx="4114800" cy="5562600"/>
          </a:xfrm>
        </p:spPr>
        <p:txBody>
          <a:bodyPr>
            <a:normAutofit fontScale="85000" lnSpcReduction="20000"/>
          </a:bodyPr>
          <a:lstStyle/>
          <a:p>
            <a:r>
              <a:rPr lang="en-US" dirty="0"/>
              <a:t>Calculated the flash density (using ALL flashes, including single group flashes) on a 0.2° grid, centered on the sub-satellite point, modified to maintain equal area as abs Latitude increased</a:t>
            </a:r>
          </a:p>
          <a:p>
            <a:pPr lvl="1"/>
            <a:r>
              <a:rPr lang="en-US" dirty="0"/>
              <a:t>Grid shown on the right</a:t>
            </a:r>
          </a:p>
          <a:p>
            <a:r>
              <a:rPr lang="en-US" dirty="0"/>
              <a:t>Determined a cutoff density of flashes in the grid before single group flashes are to be “</a:t>
            </a:r>
            <a:r>
              <a:rPr lang="en-US" dirty="0" err="1"/>
              <a:t>putback</a:t>
            </a:r>
            <a:r>
              <a:rPr lang="en-US" dirty="0"/>
              <a:t>”</a:t>
            </a:r>
          </a:p>
          <a:p>
            <a:r>
              <a:rPr lang="en-US" dirty="0"/>
              <a:t>Plot results</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569" t="4211" r="27745" b="11044"/>
          <a:stretch/>
        </p:blipFill>
        <p:spPr>
          <a:xfrm>
            <a:off x="3962400" y="988081"/>
            <a:ext cx="5030027" cy="5260319"/>
          </a:xfrm>
          <a:prstGeom prst="rect">
            <a:avLst/>
          </a:prstGeom>
        </p:spPr>
      </p:pic>
      <p:sp>
        <p:nvSpPr>
          <p:cNvPr id="5" name="Footer Placeholder 7"/>
          <p:cNvSpPr txBox="1">
            <a:spLocks/>
          </p:cNvSpPr>
          <p:nvPr/>
        </p:nvSpPr>
        <p:spPr>
          <a:xfrm>
            <a:off x="4530223" y="6446837"/>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p>
            <a:fld id="{615ADB79-25D6-47C0-AB51-22A13A0BBB50}" type="slidenum">
              <a:rPr lang="en-US" altLang="en-US" smtClean="0"/>
              <a:pPr/>
              <a:t>63</a:t>
            </a:fld>
            <a:endParaRPr lang="en-US" altLang="en-US" dirty="0"/>
          </a:p>
        </p:txBody>
      </p:sp>
    </p:spTree>
    <p:extLst>
      <p:ext uri="{BB962C8B-B14F-4D97-AF65-F5344CB8AC3E}">
        <p14:creationId xmlns:p14="http://schemas.microsoft.com/office/powerpoint/2010/main" val="5380078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dirty="0" err="1"/>
              <a:t>Putback</a:t>
            </a:r>
            <a:r>
              <a:rPr lang="en-US" dirty="0"/>
              <a:t> Algorithm Results</a:t>
            </a:r>
          </a:p>
        </p:txBody>
      </p:sp>
      <p:sp>
        <p:nvSpPr>
          <p:cNvPr id="3" name="Content Placeholder 2"/>
          <p:cNvSpPr>
            <a:spLocks noGrp="1"/>
          </p:cNvSpPr>
          <p:nvPr>
            <p:ph idx="1"/>
          </p:nvPr>
        </p:nvSpPr>
        <p:spPr>
          <a:xfrm>
            <a:off x="457200" y="1066800"/>
            <a:ext cx="5486400" cy="5486400"/>
          </a:xfrm>
        </p:spPr>
        <p:txBody>
          <a:bodyPr>
            <a:normAutofit fontScale="85000" lnSpcReduction="20000"/>
          </a:bodyPr>
          <a:lstStyle/>
          <a:p>
            <a:r>
              <a:rPr lang="en-US" dirty="0"/>
              <a:t>Results with current 06.02 algorithm</a:t>
            </a:r>
          </a:p>
          <a:p>
            <a:pPr lvl="1"/>
            <a:r>
              <a:rPr lang="en-US" dirty="0"/>
              <a:t>29033 total flashes</a:t>
            </a:r>
          </a:p>
          <a:p>
            <a:pPr lvl="1"/>
            <a:r>
              <a:rPr lang="en-US" dirty="0"/>
              <a:t>24017 flashes with 2 or more groups (good flashes)</a:t>
            </a:r>
          </a:p>
          <a:p>
            <a:pPr lvl="1"/>
            <a:r>
              <a:rPr lang="en-US" dirty="0"/>
              <a:t>4423 single group flashes “</a:t>
            </a:r>
            <a:r>
              <a:rPr lang="en-US" dirty="0" err="1"/>
              <a:t>putback</a:t>
            </a:r>
            <a:r>
              <a:rPr lang="en-US" dirty="0"/>
              <a:t>”</a:t>
            </a:r>
          </a:p>
          <a:p>
            <a:pPr lvl="1"/>
            <a:r>
              <a:rPr lang="en-US" dirty="0"/>
              <a:t>593 single group flashes “rejected”</a:t>
            </a:r>
          </a:p>
          <a:p>
            <a:r>
              <a:rPr lang="en-US" dirty="0"/>
              <a:t>Upper plot is good flashes (blue), plus “</a:t>
            </a:r>
            <a:r>
              <a:rPr lang="en-US" dirty="0" err="1"/>
              <a:t>putback</a:t>
            </a:r>
            <a:r>
              <a:rPr lang="en-US" dirty="0"/>
              <a:t>” single group flashes (red)</a:t>
            </a:r>
          </a:p>
          <a:p>
            <a:r>
              <a:rPr lang="en-US" dirty="0"/>
              <a:t>Lower plot is good flash plus </a:t>
            </a:r>
            <a:r>
              <a:rPr lang="en-US" dirty="0" err="1"/>
              <a:t>putback</a:t>
            </a:r>
            <a:r>
              <a:rPr lang="en-US" dirty="0"/>
              <a:t> flashes (blue), plus rejected single group flashes (red)</a:t>
            </a:r>
          </a:p>
          <a:p>
            <a:r>
              <a:rPr lang="en-US" dirty="0"/>
              <a:t>Increased overall flash count by 19%</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372" t="4015" r="27941" b="11240"/>
          <a:stretch/>
        </p:blipFill>
        <p:spPr>
          <a:xfrm>
            <a:off x="6096000" y="914400"/>
            <a:ext cx="2631850" cy="2752344"/>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1372" t="4211" r="27941" b="11044"/>
          <a:stretch/>
        </p:blipFill>
        <p:spPr>
          <a:xfrm>
            <a:off x="6096000" y="3800856"/>
            <a:ext cx="2631850" cy="2752344"/>
          </a:xfrm>
          <a:prstGeom prst="rect">
            <a:avLst/>
          </a:prstGeom>
        </p:spPr>
      </p:pic>
      <p:sp>
        <p:nvSpPr>
          <p:cNvPr id="6" name="Footer Placeholder 7"/>
          <p:cNvSpPr txBox="1">
            <a:spLocks/>
          </p:cNvSpPr>
          <p:nvPr/>
        </p:nvSpPr>
        <p:spPr>
          <a:xfrm>
            <a:off x="-32616" y="6446837"/>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7" name="Slide Number Placeholder 6"/>
          <p:cNvSpPr>
            <a:spLocks noGrp="1"/>
          </p:cNvSpPr>
          <p:nvPr>
            <p:ph type="sldNum" sz="quarter" idx="12"/>
          </p:nvPr>
        </p:nvSpPr>
        <p:spPr/>
        <p:txBody>
          <a:bodyPr/>
          <a:lstStyle/>
          <a:p>
            <a:fld id="{615ADB79-25D6-47C0-AB51-22A13A0BBB50}" type="slidenum">
              <a:rPr lang="en-US" altLang="en-US" smtClean="0"/>
              <a:pPr/>
              <a:t>64</a:t>
            </a:fld>
            <a:endParaRPr lang="en-US" altLang="en-US" dirty="0"/>
          </a:p>
        </p:txBody>
      </p:sp>
    </p:spTree>
    <p:extLst>
      <p:ext uri="{BB962C8B-B14F-4D97-AF65-F5344CB8AC3E}">
        <p14:creationId xmlns:p14="http://schemas.microsoft.com/office/powerpoint/2010/main" val="13920667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dirty="0" err="1"/>
              <a:t>Putback</a:t>
            </a:r>
            <a:r>
              <a:rPr lang="en-US" dirty="0"/>
              <a:t> Algorithm Results </a:t>
            </a:r>
            <a:r>
              <a:rPr lang="en-US" sz="2200" dirty="0"/>
              <a:t>(</a:t>
            </a:r>
            <a:r>
              <a:rPr lang="en-US" sz="2200" dirty="0" err="1"/>
              <a:t>cont</a:t>
            </a:r>
            <a:r>
              <a:rPr lang="en-US" sz="2200" dirty="0"/>
              <a:t>)</a:t>
            </a:r>
          </a:p>
        </p:txBody>
      </p:sp>
      <p:sp>
        <p:nvSpPr>
          <p:cNvPr id="3" name="Content Placeholder 2"/>
          <p:cNvSpPr>
            <a:spLocks noGrp="1"/>
          </p:cNvSpPr>
          <p:nvPr>
            <p:ph idx="1"/>
          </p:nvPr>
        </p:nvSpPr>
        <p:spPr>
          <a:xfrm>
            <a:off x="457200" y="1066800"/>
            <a:ext cx="5486400" cy="5486400"/>
          </a:xfrm>
        </p:spPr>
        <p:txBody>
          <a:bodyPr>
            <a:normAutofit fontScale="70000" lnSpcReduction="20000"/>
          </a:bodyPr>
          <a:lstStyle/>
          <a:p>
            <a:r>
              <a:rPr lang="en-US" dirty="0"/>
              <a:t>Results with “optimal” coherency algorithm</a:t>
            </a:r>
          </a:p>
          <a:p>
            <a:pPr lvl="1"/>
            <a:r>
              <a:rPr lang="en-US" dirty="0"/>
              <a:t>35946 total flashes (24% more flashes than the current algorithm)</a:t>
            </a:r>
          </a:p>
          <a:p>
            <a:pPr lvl="1"/>
            <a:r>
              <a:rPr lang="en-US" dirty="0"/>
              <a:t>24962 flashes with 2 or more groups (4% more “good” flashes than the current algorithm)</a:t>
            </a:r>
          </a:p>
          <a:p>
            <a:pPr lvl="1"/>
            <a:r>
              <a:rPr lang="en-US" dirty="0"/>
              <a:t>6703 single group flashes “</a:t>
            </a:r>
            <a:r>
              <a:rPr lang="en-US" dirty="0" err="1"/>
              <a:t>putback</a:t>
            </a:r>
            <a:r>
              <a:rPr lang="en-US" dirty="0"/>
              <a:t>” (52% more </a:t>
            </a:r>
            <a:r>
              <a:rPr lang="en-US" dirty="0" err="1"/>
              <a:t>putback</a:t>
            </a:r>
            <a:r>
              <a:rPr lang="en-US" dirty="0"/>
              <a:t> than current algorithm)</a:t>
            </a:r>
          </a:p>
          <a:p>
            <a:pPr lvl="1"/>
            <a:r>
              <a:rPr lang="en-US" dirty="0"/>
              <a:t>4281 single group flashes “rejected” (720% more rejected flashes than current algorithm)</a:t>
            </a:r>
          </a:p>
          <a:p>
            <a:r>
              <a:rPr lang="en-US" dirty="0"/>
              <a:t>Upper plot is good flashes (blue), plus “</a:t>
            </a:r>
            <a:r>
              <a:rPr lang="en-US" dirty="0" err="1"/>
              <a:t>putback</a:t>
            </a:r>
            <a:r>
              <a:rPr lang="en-US" dirty="0"/>
              <a:t>” single group flashes (red)</a:t>
            </a:r>
          </a:p>
          <a:p>
            <a:r>
              <a:rPr lang="en-US" dirty="0"/>
              <a:t>Lower plot is good flash plus </a:t>
            </a:r>
            <a:r>
              <a:rPr lang="en-US" dirty="0" err="1"/>
              <a:t>putback</a:t>
            </a:r>
            <a:r>
              <a:rPr lang="en-US" dirty="0"/>
              <a:t> flashes (blue), plus rejected single group flashes (red)</a:t>
            </a:r>
          </a:p>
          <a:p>
            <a:r>
              <a:rPr lang="en-US" dirty="0"/>
              <a:t>Increased overall flash count (from current algorithm) by 32%</a:t>
            </a:r>
          </a:p>
          <a:p>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1372" t="4211" r="27745" b="11044"/>
          <a:stretch/>
        </p:blipFill>
        <p:spPr>
          <a:xfrm>
            <a:off x="6060878" y="910008"/>
            <a:ext cx="2644533" cy="2752344"/>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1470" t="3820" r="27745" b="11045"/>
          <a:stretch/>
        </p:blipFill>
        <p:spPr>
          <a:xfrm>
            <a:off x="6070099" y="3733800"/>
            <a:ext cx="2626090" cy="2752344"/>
          </a:xfrm>
          <a:prstGeom prst="rect">
            <a:avLst/>
          </a:prstGeom>
        </p:spPr>
      </p:pic>
      <p:sp>
        <p:nvSpPr>
          <p:cNvPr id="8" name="Footer Placeholder 7"/>
          <p:cNvSpPr txBox="1">
            <a:spLocks/>
          </p:cNvSpPr>
          <p:nvPr/>
        </p:nvSpPr>
        <p:spPr>
          <a:xfrm>
            <a:off x="-32616" y="6446837"/>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65</a:t>
            </a:fld>
            <a:endParaRPr lang="en-US" altLang="en-US" dirty="0"/>
          </a:p>
        </p:txBody>
      </p:sp>
    </p:spTree>
    <p:extLst>
      <p:ext uri="{BB962C8B-B14F-4D97-AF65-F5344CB8AC3E}">
        <p14:creationId xmlns:p14="http://schemas.microsoft.com/office/powerpoint/2010/main" val="17798403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dirty="0" err="1"/>
              <a:t>Putback</a:t>
            </a:r>
            <a:r>
              <a:rPr lang="en-US" dirty="0"/>
              <a:t> Algorithm Results </a:t>
            </a:r>
            <a:r>
              <a:rPr lang="en-US" sz="2200" dirty="0"/>
              <a:t>(</a:t>
            </a:r>
            <a:r>
              <a:rPr lang="en-US" sz="2200" dirty="0" err="1"/>
              <a:t>cont</a:t>
            </a:r>
            <a:r>
              <a:rPr lang="en-US" sz="2200" dirty="0"/>
              <a:t>)</a:t>
            </a:r>
          </a:p>
        </p:txBody>
      </p:sp>
      <p:sp>
        <p:nvSpPr>
          <p:cNvPr id="3" name="Content Placeholder 2"/>
          <p:cNvSpPr>
            <a:spLocks noGrp="1"/>
          </p:cNvSpPr>
          <p:nvPr>
            <p:ph idx="1"/>
          </p:nvPr>
        </p:nvSpPr>
        <p:spPr>
          <a:xfrm>
            <a:off x="457200" y="1066800"/>
            <a:ext cx="5486400" cy="5486400"/>
          </a:xfrm>
        </p:spPr>
        <p:txBody>
          <a:bodyPr>
            <a:normAutofit fontScale="70000" lnSpcReduction="20000"/>
          </a:bodyPr>
          <a:lstStyle/>
          <a:p>
            <a:r>
              <a:rPr lang="en-US" dirty="0"/>
              <a:t>Results with “extreme” coherency algorithm</a:t>
            </a:r>
          </a:p>
          <a:p>
            <a:pPr lvl="1"/>
            <a:r>
              <a:rPr lang="en-US" dirty="0"/>
              <a:t>48247 total flashes (66% more flashes than the current algorithm)</a:t>
            </a:r>
          </a:p>
          <a:p>
            <a:pPr lvl="1"/>
            <a:r>
              <a:rPr lang="en-US" dirty="0"/>
              <a:t>25790 flashes with 2 or more groups (7% more “good” flashes than the current algorithm)</a:t>
            </a:r>
          </a:p>
          <a:p>
            <a:pPr lvl="1"/>
            <a:r>
              <a:rPr lang="en-US" dirty="0"/>
              <a:t>9845 single group flashes “</a:t>
            </a:r>
            <a:r>
              <a:rPr lang="en-US" dirty="0" err="1"/>
              <a:t>putback</a:t>
            </a:r>
            <a:r>
              <a:rPr lang="en-US" dirty="0"/>
              <a:t>” (223% more </a:t>
            </a:r>
            <a:r>
              <a:rPr lang="en-US" dirty="0" err="1"/>
              <a:t>putback</a:t>
            </a:r>
            <a:r>
              <a:rPr lang="en-US" dirty="0"/>
              <a:t> than current algorithm)</a:t>
            </a:r>
          </a:p>
          <a:p>
            <a:pPr lvl="1"/>
            <a:r>
              <a:rPr lang="en-US" dirty="0"/>
              <a:t>11533 single group flashes “rejected” (1945% more rejected flashes than current algorithm)</a:t>
            </a:r>
          </a:p>
          <a:p>
            <a:r>
              <a:rPr lang="en-US" dirty="0"/>
              <a:t>Upper plot is good flashes (blue), plus “</a:t>
            </a:r>
            <a:r>
              <a:rPr lang="en-US" dirty="0" err="1"/>
              <a:t>putback</a:t>
            </a:r>
            <a:r>
              <a:rPr lang="en-US" dirty="0"/>
              <a:t>” single group flashes (red)</a:t>
            </a:r>
          </a:p>
          <a:p>
            <a:r>
              <a:rPr lang="en-US" dirty="0"/>
              <a:t>Lower plot is good flash plus </a:t>
            </a:r>
            <a:r>
              <a:rPr lang="en-US" dirty="0" err="1"/>
              <a:t>putback</a:t>
            </a:r>
            <a:r>
              <a:rPr lang="en-US" dirty="0"/>
              <a:t> flashes (blue), plus rejected single group flashes (red)</a:t>
            </a:r>
          </a:p>
          <a:p>
            <a:r>
              <a:rPr lang="en-US" dirty="0"/>
              <a:t>Increased overall flash count (from current algorithm) by 48%</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569" t="3820" r="27745" b="11240"/>
          <a:stretch/>
        </p:blipFill>
        <p:spPr>
          <a:xfrm>
            <a:off x="6070389" y="950080"/>
            <a:ext cx="2625800" cy="2752344"/>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1373" t="4015" r="27842" b="11045"/>
          <a:stretch/>
        </p:blipFill>
        <p:spPr>
          <a:xfrm>
            <a:off x="6070389" y="3810000"/>
            <a:ext cx="2632127" cy="2752344"/>
          </a:xfrm>
          <a:prstGeom prst="rect">
            <a:avLst/>
          </a:prstGeom>
        </p:spPr>
      </p:pic>
      <p:sp>
        <p:nvSpPr>
          <p:cNvPr id="6" name="Footer Placeholder 7"/>
          <p:cNvSpPr txBox="1">
            <a:spLocks/>
          </p:cNvSpPr>
          <p:nvPr/>
        </p:nvSpPr>
        <p:spPr>
          <a:xfrm>
            <a:off x="-32616" y="6446837"/>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7" name="Slide Number Placeholder 6"/>
          <p:cNvSpPr>
            <a:spLocks noGrp="1"/>
          </p:cNvSpPr>
          <p:nvPr>
            <p:ph type="sldNum" sz="quarter" idx="12"/>
          </p:nvPr>
        </p:nvSpPr>
        <p:spPr/>
        <p:txBody>
          <a:bodyPr/>
          <a:lstStyle/>
          <a:p>
            <a:fld id="{615ADB79-25D6-47C0-AB51-22A13A0BBB50}" type="slidenum">
              <a:rPr lang="en-US" altLang="en-US" smtClean="0"/>
              <a:pPr/>
              <a:t>66</a:t>
            </a:fld>
            <a:endParaRPr lang="en-US" altLang="en-US" dirty="0"/>
          </a:p>
        </p:txBody>
      </p:sp>
    </p:spTree>
    <p:extLst>
      <p:ext uri="{BB962C8B-B14F-4D97-AF65-F5344CB8AC3E}">
        <p14:creationId xmlns:p14="http://schemas.microsoft.com/office/powerpoint/2010/main" val="1477463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dirty="0"/>
              <a:t>Summary</a:t>
            </a:r>
          </a:p>
        </p:txBody>
      </p:sp>
      <p:sp>
        <p:nvSpPr>
          <p:cNvPr id="3" name="Content Placeholder 2"/>
          <p:cNvSpPr>
            <a:spLocks noGrp="1"/>
          </p:cNvSpPr>
          <p:nvPr>
            <p:ph idx="1"/>
          </p:nvPr>
        </p:nvSpPr>
        <p:spPr>
          <a:xfrm>
            <a:off x="304800" y="1371600"/>
            <a:ext cx="3733800" cy="5105400"/>
          </a:xfrm>
        </p:spPr>
        <p:txBody>
          <a:bodyPr>
            <a:normAutofit fontScale="62500" lnSpcReduction="20000"/>
          </a:bodyPr>
          <a:lstStyle/>
          <a:p>
            <a:r>
              <a:rPr lang="en-US" dirty="0"/>
              <a:t>For the most part, the “</a:t>
            </a:r>
            <a:r>
              <a:rPr lang="en-US" dirty="0" err="1"/>
              <a:t>putback</a:t>
            </a:r>
            <a:r>
              <a:rPr lang="en-US" dirty="0"/>
              <a:t>” flashes are in the same areas as the “good” flashes (multiple groups)</a:t>
            </a:r>
          </a:p>
          <a:p>
            <a:r>
              <a:rPr lang="en-US" dirty="0"/>
              <a:t>There are a few exceptions, one of which I will detail here</a:t>
            </a:r>
          </a:p>
          <a:p>
            <a:r>
              <a:rPr lang="en-US" dirty="0"/>
              <a:t>It seems that the “optimal” and “extreme” settings on the L0-L1b coherency algorithm “adds” a new region of flashes just north of Cuba (see figure to the right)</a:t>
            </a:r>
          </a:p>
          <a:p>
            <a:r>
              <a:rPr lang="en-US" dirty="0"/>
              <a:t>Those single group flashes cluster like “real” flashes, but are made up of only single group flashes</a:t>
            </a:r>
          </a:p>
          <a:p>
            <a:pPr lvl="1"/>
            <a:r>
              <a:rPr lang="en-US" dirty="0"/>
              <a:t>If they are NOT lightning, then they are something else that clusters like lightning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3039" t="4015" r="27745" b="11240"/>
          <a:stretch/>
        </p:blipFill>
        <p:spPr>
          <a:xfrm>
            <a:off x="5558118" y="0"/>
            <a:ext cx="3585882" cy="389068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039" t="4210" r="27745" b="11240"/>
          <a:stretch/>
        </p:blipFill>
        <p:spPr>
          <a:xfrm>
            <a:off x="4491318" y="2895600"/>
            <a:ext cx="3585882" cy="3881718"/>
          </a:xfrm>
          <a:prstGeom prst="rect">
            <a:avLst/>
          </a:prstGeom>
        </p:spPr>
      </p:pic>
      <p:sp>
        <p:nvSpPr>
          <p:cNvPr id="6" name="Oval 5"/>
          <p:cNvSpPr/>
          <p:nvPr/>
        </p:nvSpPr>
        <p:spPr>
          <a:xfrm>
            <a:off x="4495800" y="4419600"/>
            <a:ext cx="1488141"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91318" y="2895600"/>
            <a:ext cx="3585882" cy="3881718"/>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oter Placeholder 7"/>
          <p:cNvSpPr txBox="1">
            <a:spLocks/>
          </p:cNvSpPr>
          <p:nvPr/>
        </p:nvSpPr>
        <p:spPr>
          <a:xfrm>
            <a:off x="-32616" y="6446837"/>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9" name="Slide Number Placeholder 8"/>
          <p:cNvSpPr>
            <a:spLocks noGrp="1"/>
          </p:cNvSpPr>
          <p:nvPr>
            <p:ph type="sldNum" sz="quarter" idx="12"/>
          </p:nvPr>
        </p:nvSpPr>
        <p:spPr/>
        <p:txBody>
          <a:bodyPr/>
          <a:lstStyle/>
          <a:p>
            <a:fld id="{615ADB79-25D6-47C0-AB51-22A13A0BBB50}" type="slidenum">
              <a:rPr lang="en-US" altLang="en-US" smtClean="0"/>
              <a:pPr/>
              <a:t>67</a:t>
            </a:fld>
            <a:endParaRPr lang="en-US" altLang="en-US" dirty="0"/>
          </a:p>
        </p:txBody>
      </p:sp>
    </p:spTree>
    <p:extLst>
      <p:ext uri="{BB962C8B-B14F-4D97-AF65-F5344CB8AC3E}">
        <p14:creationId xmlns:p14="http://schemas.microsoft.com/office/powerpoint/2010/main" val="3766762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a:t>Optimizing Coherency Algorithm</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125" r="20312"/>
          <a:stretch/>
        </p:blipFill>
        <p:spPr>
          <a:xfrm>
            <a:off x="6248400" y="1445469"/>
            <a:ext cx="2553891" cy="248681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9231" r="20000"/>
          <a:stretch/>
        </p:blipFill>
        <p:spPr>
          <a:xfrm>
            <a:off x="3343046" y="1445469"/>
            <a:ext cx="2514600" cy="248681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9231" r="20000"/>
          <a:stretch/>
        </p:blipFill>
        <p:spPr>
          <a:xfrm>
            <a:off x="437692" y="1445469"/>
            <a:ext cx="2514600" cy="2486819"/>
          </a:xfrm>
          <a:prstGeom prst="rect">
            <a:avLst/>
          </a:prstGeom>
        </p:spPr>
      </p:pic>
      <p:sp>
        <p:nvSpPr>
          <p:cNvPr id="12" name="TextBox 11"/>
          <p:cNvSpPr txBox="1"/>
          <p:nvPr/>
        </p:nvSpPr>
        <p:spPr>
          <a:xfrm>
            <a:off x="381000" y="4191000"/>
            <a:ext cx="8592055" cy="1938992"/>
          </a:xfrm>
          <a:prstGeom prst="rect">
            <a:avLst/>
          </a:prstGeom>
          <a:noFill/>
        </p:spPr>
        <p:txBody>
          <a:bodyPr wrap="square" rtlCol="0">
            <a:spAutoFit/>
          </a:bodyPr>
          <a:lstStyle/>
          <a:p>
            <a:pPr marL="285750" indent="-285750">
              <a:buFont typeface="Arial" charset="0"/>
              <a:buChar char="•"/>
            </a:pPr>
            <a:r>
              <a:rPr lang="en-US" sz="2000" dirty="0">
                <a:solidFill>
                  <a:srgbClr val="FFFF00"/>
                </a:solidFill>
              </a:rPr>
              <a:t>Goal: Increase DE as much as possible while maintaining low FAR </a:t>
            </a:r>
          </a:p>
          <a:p>
            <a:pPr marL="285750" indent="-285750">
              <a:buFont typeface="Arial" charset="0"/>
              <a:buChar char="•"/>
            </a:pPr>
            <a:r>
              <a:rPr lang="en-US" sz="2000" dirty="0">
                <a:solidFill>
                  <a:srgbClr val="FFFF00"/>
                </a:solidFill>
              </a:rPr>
              <a:t>Results for 3 different settings of Coherency Algorithm</a:t>
            </a:r>
          </a:p>
          <a:p>
            <a:pPr marL="285750" indent="-285750">
              <a:buFont typeface="Arial" charset="0"/>
              <a:buChar char="•"/>
            </a:pPr>
            <a:r>
              <a:rPr lang="en-US" sz="2000" dirty="0">
                <a:solidFill>
                  <a:srgbClr val="FFFF00"/>
                </a:solidFill>
              </a:rPr>
              <a:t>Left to Right: Allows more SGF through L0-L1b Coherency Algorithm</a:t>
            </a:r>
          </a:p>
          <a:p>
            <a:pPr marL="285750" indent="-285750">
              <a:buFont typeface="Arial" charset="0"/>
              <a:buChar char="•"/>
            </a:pPr>
            <a:r>
              <a:rPr lang="en-US" sz="2000" dirty="0">
                <a:solidFill>
                  <a:srgbClr val="FFFF00"/>
                </a:solidFill>
              </a:rPr>
              <a:t>Leftmost Plot: Removes too many real flashes</a:t>
            </a:r>
          </a:p>
          <a:p>
            <a:pPr marL="285750" indent="-285750">
              <a:buFont typeface="Arial" charset="0"/>
              <a:buChar char="•"/>
            </a:pPr>
            <a:r>
              <a:rPr lang="en-US" sz="2000" dirty="0">
                <a:solidFill>
                  <a:srgbClr val="FFFF00"/>
                </a:solidFill>
              </a:rPr>
              <a:t>Rightmost Plot: Passes too many false flashes</a:t>
            </a:r>
          </a:p>
          <a:p>
            <a:pPr marL="285750" indent="-285750">
              <a:buFont typeface="Arial" charset="0"/>
              <a:buChar char="•"/>
            </a:pPr>
            <a:r>
              <a:rPr lang="en-US" sz="2000" dirty="0">
                <a:solidFill>
                  <a:srgbClr val="FFFF00"/>
                </a:solidFill>
              </a:rPr>
              <a:t>Center: Just Right </a:t>
            </a:r>
            <a:r>
              <a:rPr lang="mr-IN" sz="2000" dirty="0">
                <a:solidFill>
                  <a:srgbClr val="FFFF00"/>
                </a:solidFill>
              </a:rPr>
              <a:t>…</a:t>
            </a:r>
            <a:r>
              <a:rPr lang="en-US" sz="2000" dirty="0">
                <a:solidFill>
                  <a:srgbClr val="FFFF00"/>
                </a:solidFill>
              </a:rPr>
              <a:t> “Goldilocks”</a:t>
            </a:r>
          </a:p>
        </p:txBody>
      </p:sp>
      <p:sp>
        <p:nvSpPr>
          <p:cNvPr id="13" name="Rectangle 12"/>
          <p:cNvSpPr/>
          <p:nvPr/>
        </p:nvSpPr>
        <p:spPr>
          <a:xfrm>
            <a:off x="559774" y="1445468"/>
            <a:ext cx="2004651" cy="338554"/>
          </a:xfrm>
          <a:prstGeom prst="rect">
            <a:avLst/>
          </a:prstGeom>
          <a:solidFill>
            <a:schemeClr val="bg1"/>
          </a:solidFill>
        </p:spPr>
        <p:txBody>
          <a:bodyPr wrap="none" lIns="91440" tIns="45720" rIns="91440" bIns="45720">
            <a:spAutoFit/>
          </a:bodyPr>
          <a:lstStyle/>
          <a:p>
            <a:pPr algn="ctr"/>
            <a:r>
              <a:rPr lang="en-US" sz="1600" dirty="0">
                <a:ln w="0"/>
                <a:effectLst>
                  <a:outerShdw blurRad="38100" dist="19050" dir="2700000" algn="tl" rotWithShape="0">
                    <a:schemeClr val="dk1">
                      <a:alpha val="40000"/>
                    </a:schemeClr>
                  </a:outerShdw>
                </a:effectLst>
              </a:rPr>
              <a:t>Current </a:t>
            </a:r>
            <a:r>
              <a:rPr lang="en-US" sz="1600">
                <a:ln w="0"/>
                <a:effectLst>
                  <a:outerShdw blurRad="38100" dist="19050" dir="2700000" algn="tl" rotWithShape="0">
                    <a:schemeClr val="dk1">
                      <a:alpha val="40000"/>
                    </a:schemeClr>
                  </a:outerShdw>
                </a:effectLst>
              </a:rPr>
              <a:t>DO.06.02 Alg.</a:t>
            </a:r>
            <a:endParaRPr lang="en-US" sz="1600"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p:cNvSpPr/>
          <p:nvPr/>
        </p:nvSpPr>
        <p:spPr>
          <a:xfrm>
            <a:off x="3995468" y="1445468"/>
            <a:ext cx="1209755" cy="338554"/>
          </a:xfrm>
          <a:prstGeom prst="rect">
            <a:avLst/>
          </a:prstGeom>
          <a:solidFill>
            <a:schemeClr val="bg1"/>
          </a:solidFill>
        </p:spPr>
        <p:txBody>
          <a:bodyPr wrap="none" lIns="91440" tIns="45720" rIns="91440" bIns="45720">
            <a:spAutoFit/>
          </a:bodyPr>
          <a:lstStyle/>
          <a:p>
            <a:pPr algn="ctr"/>
            <a:r>
              <a:rPr lang="en-US" sz="1600" dirty="0">
                <a:ln w="0"/>
                <a:effectLst>
                  <a:outerShdw blurRad="38100" dist="19050" dir="2700000" algn="tl" rotWithShape="0">
                    <a:schemeClr val="dk1">
                      <a:alpha val="40000"/>
                    </a:schemeClr>
                  </a:outerShdw>
                </a:effectLst>
              </a:rPr>
              <a:t>Optimal Alg.</a:t>
            </a:r>
            <a:endParaRPr lang="en-US" sz="16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p:cNvSpPr/>
          <p:nvPr/>
        </p:nvSpPr>
        <p:spPr>
          <a:xfrm>
            <a:off x="6905174" y="1445468"/>
            <a:ext cx="1240341" cy="338554"/>
          </a:xfrm>
          <a:prstGeom prst="rect">
            <a:avLst/>
          </a:prstGeom>
          <a:solidFill>
            <a:schemeClr val="bg1"/>
          </a:solidFill>
        </p:spPr>
        <p:txBody>
          <a:bodyPr wrap="none" lIns="91440" tIns="45720" rIns="91440" bIns="45720">
            <a:spAutoFit/>
          </a:bodyPr>
          <a:lstStyle/>
          <a:p>
            <a:pPr algn="ctr"/>
            <a:r>
              <a:rPr lang="en-US" sz="1600" dirty="0">
                <a:ln w="0"/>
                <a:effectLst>
                  <a:outerShdw blurRad="38100" dist="19050" dir="2700000" algn="tl" rotWithShape="0">
                    <a:schemeClr val="dk1">
                      <a:alpha val="40000"/>
                    </a:schemeClr>
                  </a:outerShdw>
                </a:effectLst>
              </a:rPr>
              <a:t>Extreme Alg.</a:t>
            </a:r>
            <a:endParaRPr lang="en-US" sz="1600" b="0" cap="none" spc="0" dirty="0">
              <a:ln w="0"/>
              <a:solidFill>
                <a:schemeClr val="tx1"/>
              </a:solidFill>
              <a:effectLst>
                <a:outerShdw blurRad="38100" dist="19050" dir="2700000" algn="tl" rotWithShape="0">
                  <a:schemeClr val="dk1">
                    <a:alpha val="40000"/>
                  </a:schemeClr>
                </a:outerShdw>
              </a:effectLst>
            </a:endParaRPr>
          </a:p>
        </p:txBody>
      </p:sp>
      <p:sp>
        <p:nvSpPr>
          <p:cNvPr id="16" name="Footer Placeholder 7"/>
          <p:cNvSpPr txBox="1">
            <a:spLocks/>
          </p:cNvSpPr>
          <p:nvPr/>
        </p:nvSpPr>
        <p:spPr>
          <a:xfrm>
            <a:off x="-32616" y="6446837"/>
            <a:ext cx="4462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chemeClr val="bg1"/>
                </a:solidFill>
              </a:rPr>
              <a:t>  These GOES-16 data are preliminary, non-operational data and are undergoing testing. Users bear </a:t>
            </a:r>
          </a:p>
          <a:p>
            <a:pPr>
              <a:defRPr/>
            </a:pPr>
            <a:r>
              <a:rPr lang="en-US" sz="800" dirty="0">
                <a:solidFill>
                  <a:schemeClr val="bg1"/>
                </a:solidFill>
              </a:rPr>
              <a:t>all responsibility for inspecting the data prior to use and for the manner in which the data are utilized.</a:t>
            </a: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pPr/>
              <a:t>68</a:t>
            </a:fld>
            <a:endParaRPr lang="en-US" altLang="en-US" dirty="0"/>
          </a:p>
        </p:txBody>
      </p:sp>
    </p:spTree>
    <p:extLst>
      <p:ext uri="{BB962C8B-B14F-4D97-AF65-F5344CB8AC3E}">
        <p14:creationId xmlns:p14="http://schemas.microsoft.com/office/powerpoint/2010/main" val="1500070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WRs Needing Resolution for Provisional</a:t>
            </a:r>
            <a:br>
              <a:rPr lang="en-US" sz="2800" b="1" dirty="0"/>
            </a:br>
            <a:r>
              <a:rPr lang="en-US" sz="2000" b="1" dirty="0"/>
              <a:t>(Known on 09 Jun 2017 Beta PS-PVR)</a:t>
            </a:r>
            <a:endParaRPr lang="en-US" sz="20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630402324"/>
              </p:ext>
            </p:extLst>
          </p:nvPr>
        </p:nvGraphicFramePr>
        <p:xfrm>
          <a:off x="621311" y="1371600"/>
          <a:ext cx="7973246" cy="4382823"/>
        </p:xfrm>
        <a:graphic>
          <a:graphicData uri="http://schemas.openxmlformats.org/drawingml/2006/table">
            <a:tbl>
              <a:tblPr>
                <a:tableStyleId>{5C22544A-7EE6-4342-B048-85BDC9FD1C3A}</a:tableStyleId>
              </a:tblPr>
              <a:tblGrid>
                <a:gridCol w="978889">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gridCol w="2117557">
                  <a:extLst>
                    <a:ext uri="{9D8B030D-6E8A-4147-A177-3AD203B41FA5}">
                      <a16:colId xmlns:a16="http://schemas.microsoft.com/office/drawing/2014/main" val="20002"/>
                    </a:ext>
                  </a:extLst>
                </a:gridCol>
              </a:tblGrid>
              <a:tr h="357918">
                <a:tc>
                  <a:txBody>
                    <a:bodyPr/>
                    <a:lstStyle/>
                    <a:p>
                      <a:pPr algn="ctr" fontAlgn="ctr"/>
                      <a:r>
                        <a:rPr lang="en-US" sz="1200" b="1" i="0" u="none" strike="noStrike" dirty="0">
                          <a:solidFill>
                            <a:schemeClr val="bg1"/>
                          </a:solidFill>
                          <a:effectLst/>
                          <a:latin typeface="+mn-lt"/>
                        </a:rPr>
                        <a:t>WR</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Title</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Build</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89723">
                <a:tc>
                  <a:txBody>
                    <a:bodyPr/>
                    <a:lstStyle/>
                    <a:p>
                      <a:pPr algn="ctr" fontAlgn="ctr"/>
                      <a:r>
                        <a:rPr lang="en-US" sz="1200" b="1" i="0" u="none" strike="noStrike" dirty="0">
                          <a:solidFill>
                            <a:srgbClr val="000000"/>
                          </a:solidFill>
                          <a:effectLst/>
                          <a:latin typeface="+mn-lt"/>
                        </a:rPr>
                        <a:t>1935</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fontAlgn="ctr"/>
                      <a:r>
                        <a:rPr lang="en-US" sz="1200" b="1" i="0" u="none" strike="noStrike" dirty="0">
                          <a:solidFill>
                            <a:srgbClr val="000000"/>
                          </a:solidFill>
                          <a:effectLst/>
                          <a:latin typeface="Calibri"/>
                        </a:rPr>
                        <a:t> GLM Eastern RTEP mapping appears incorrect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b="1" i="0" u="none" strike="noStrike" dirty="0">
                          <a:solidFill>
                            <a:srgbClr val="000000"/>
                          </a:solidFill>
                          <a:effectLst/>
                          <a:latin typeface="Calibri"/>
                        </a:rPr>
                        <a:t>DO.05.00.00 (24 Jul 2017)</a:t>
                      </a:r>
                    </a:p>
                    <a:p>
                      <a:pPr marL="0" marR="0" indent="0" algn="ctr" defTabSz="4572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Engravers MT" charset="0"/>
                          <a:ea typeface="Engravers MT" charset="0"/>
                          <a:cs typeface="Engravers MT" charset="0"/>
                        </a:rPr>
                        <a:t>Summer</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89723">
                <a:tc>
                  <a:txBody>
                    <a:bodyPr/>
                    <a:lstStyle/>
                    <a:p>
                      <a:pPr algn="ctr" fontAlgn="ctr"/>
                      <a:r>
                        <a:rPr lang="en-US" sz="1200" b="1" i="0" u="none" strike="noStrike" dirty="0">
                          <a:solidFill>
                            <a:srgbClr val="000000"/>
                          </a:solidFill>
                          <a:effectLst/>
                          <a:latin typeface="+mn-lt"/>
                        </a:rPr>
                        <a:t>1937</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fontAlgn="ctr"/>
                      <a:r>
                        <a:rPr lang="en-US" sz="1200" b="1" i="0" u="none" strike="noStrike" dirty="0">
                          <a:solidFill>
                            <a:srgbClr val="000000"/>
                          </a:solidFill>
                          <a:effectLst/>
                          <a:latin typeface="Calibri"/>
                        </a:rPr>
                        <a:t> GLM L2+ product metadata errors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1200" b="1" i="0" u="none" strike="noStrike" dirty="0">
                          <a:solidFill>
                            <a:srgbClr val="000000"/>
                          </a:solidFill>
                          <a:effectLst/>
                          <a:latin typeface="+mn-lt"/>
                        </a:rPr>
                        <a:t>DO.05.00.00</a:t>
                      </a:r>
                      <a:endParaRPr lang="en-US" sz="12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463637">
                <a:tc>
                  <a:txBody>
                    <a:bodyPr/>
                    <a:lstStyle/>
                    <a:p>
                      <a:pPr algn="ctr" fontAlgn="ctr"/>
                      <a:r>
                        <a:rPr lang="en-US" sz="1200" b="1" i="0" u="none" strike="noStrike" dirty="0">
                          <a:solidFill>
                            <a:schemeClr val="tx1"/>
                          </a:solidFill>
                          <a:effectLst/>
                          <a:latin typeface="Calibri"/>
                        </a:rPr>
                        <a:t>2376</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fontAlgn="ctr"/>
                      <a:r>
                        <a:rPr lang="en-US" sz="1200" b="1" i="0" u="none" strike="noStrike" baseline="0" dirty="0">
                          <a:solidFill>
                            <a:schemeClr val="tx1"/>
                          </a:solidFill>
                          <a:effectLst/>
                          <a:latin typeface="Calibri"/>
                        </a:rPr>
                        <a:t> Apparently spurious error logged from GLM L0 services</a:t>
                      </a:r>
                      <a:endParaRPr lang="en-US" sz="1200" b="1" i="0" u="none" strike="noStrike" dirty="0">
                        <a:solidFill>
                          <a:schemeClr val="tx1"/>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b="1" i="0" u="none" strike="noStrike" dirty="0">
                          <a:solidFill>
                            <a:srgbClr val="000000"/>
                          </a:solidFill>
                          <a:effectLst/>
                          <a:latin typeface="Calibri"/>
                        </a:rPr>
                        <a:t>DO.05.00.00 </a:t>
                      </a:r>
                      <a:endParaRPr lang="en-US" sz="1200" b="1" i="0" u="none" strike="noStrike" dirty="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463637">
                <a:tc>
                  <a:txBody>
                    <a:bodyPr/>
                    <a:lstStyle/>
                    <a:p>
                      <a:pPr algn="ctr" fontAlgn="ctr"/>
                      <a:r>
                        <a:rPr lang="en-US" sz="1200" b="1" i="0" u="none" strike="noStrike" dirty="0">
                          <a:solidFill>
                            <a:schemeClr val="tx1"/>
                          </a:solidFill>
                          <a:effectLst/>
                          <a:latin typeface="Calibri"/>
                        </a:rPr>
                        <a:t>2411</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fontAlgn="ctr"/>
                      <a:r>
                        <a:rPr lang="en-US" sz="1200" b="1" i="0" u="none" strike="noStrike" dirty="0">
                          <a:solidFill>
                            <a:schemeClr val="tx1"/>
                          </a:solidFill>
                          <a:effectLst/>
                          <a:latin typeface="Calibri"/>
                        </a:rPr>
                        <a:t> Intermittent “</a:t>
                      </a:r>
                      <a:r>
                        <a:rPr lang="en-US" sz="1200" b="1" i="0" u="none" strike="noStrike" dirty="0" err="1">
                          <a:solidFill>
                            <a:schemeClr val="tx1"/>
                          </a:solidFill>
                          <a:effectLst/>
                          <a:latin typeface="Calibri"/>
                        </a:rPr>
                        <a:t>bad_alloc</a:t>
                      </a:r>
                      <a:r>
                        <a:rPr lang="en-US" sz="1200" b="1" i="0" u="none" strike="noStrike" dirty="0">
                          <a:solidFill>
                            <a:schemeClr val="tx1"/>
                          </a:solidFill>
                          <a:effectLst/>
                          <a:latin typeface="Calibri"/>
                        </a:rPr>
                        <a:t>” errors in GLM L1 </a:t>
                      </a:r>
                      <a:r>
                        <a:rPr lang="en-US" sz="1200" b="1" i="0" u="none" strike="noStrike" dirty="0" err="1">
                          <a:solidFill>
                            <a:schemeClr val="tx1"/>
                          </a:solidFill>
                          <a:effectLst/>
                          <a:latin typeface="Calibri"/>
                        </a:rPr>
                        <a:t>Geolocate</a:t>
                      </a:r>
                      <a:endParaRPr lang="en-US" sz="1200" b="1" i="0" u="none" strike="noStrike" dirty="0">
                        <a:solidFill>
                          <a:schemeClr val="tx1"/>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1200" b="1" i="0" u="none" strike="noStrike" dirty="0">
                          <a:solidFill>
                            <a:srgbClr val="000000"/>
                          </a:solidFill>
                          <a:effectLst/>
                          <a:latin typeface="+mn-lt"/>
                        </a:rPr>
                        <a:t>DO.05.00.00</a:t>
                      </a:r>
                      <a:endParaRPr lang="en-US" sz="12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463637">
                <a:tc>
                  <a:txBody>
                    <a:bodyPr/>
                    <a:lstStyle/>
                    <a:p>
                      <a:pPr algn="ctr" fontAlgn="ctr"/>
                      <a:r>
                        <a:rPr lang="en-US" sz="1200" b="1" i="0" u="none" strike="noStrike" dirty="0">
                          <a:solidFill>
                            <a:schemeClr val="tx1"/>
                          </a:solidFill>
                          <a:effectLst/>
                          <a:latin typeface="Calibri"/>
                        </a:rPr>
                        <a:t>3498</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fontAlgn="ctr"/>
                      <a:r>
                        <a:rPr lang="en-US" sz="1200" b="1" i="0" u="none" strike="noStrike" dirty="0">
                          <a:solidFill>
                            <a:schemeClr val="tx1"/>
                          </a:solidFill>
                          <a:effectLst/>
                          <a:latin typeface="Calibri"/>
                        </a:rPr>
                        <a:t> GLM RPY measurement instrument activities in PM DB not associated with  </a:t>
                      </a:r>
                    </a:p>
                    <a:p>
                      <a:pPr algn="l" fontAlgn="ctr"/>
                      <a:r>
                        <a:rPr lang="en-US" sz="1200" b="1" i="0" u="none" strike="noStrike" baseline="0" dirty="0">
                          <a:solidFill>
                            <a:schemeClr val="tx1"/>
                          </a:solidFill>
                          <a:effectLst/>
                          <a:latin typeface="Calibri"/>
                        </a:rPr>
                        <a:t> </a:t>
                      </a:r>
                      <a:r>
                        <a:rPr lang="en-US" sz="1200" b="1" i="0" u="none" strike="noStrike" dirty="0">
                          <a:solidFill>
                            <a:schemeClr val="tx1"/>
                          </a:solidFill>
                          <a:effectLst/>
                          <a:latin typeface="Calibri"/>
                        </a:rPr>
                        <a:t>GLM BG</a:t>
                      </a:r>
                      <a:r>
                        <a:rPr lang="en-US" sz="1200" b="1" i="0" u="none" strike="noStrike" baseline="0" dirty="0">
                          <a:solidFill>
                            <a:schemeClr val="tx1"/>
                          </a:solidFill>
                          <a:effectLst/>
                          <a:latin typeface="Calibri"/>
                        </a:rPr>
                        <a:t> image</a:t>
                      </a:r>
                      <a:endParaRPr lang="en-US" sz="1200" b="1" i="0" u="none" strike="noStrike" dirty="0">
                        <a:solidFill>
                          <a:schemeClr val="tx1"/>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b="1" i="0" u="none" strike="noStrike" dirty="0">
                          <a:solidFill>
                            <a:srgbClr val="000000"/>
                          </a:solidFill>
                          <a:effectLst/>
                          <a:latin typeface="Calibri"/>
                        </a:rPr>
                        <a:t>DO.05.00.00 </a:t>
                      </a:r>
                      <a:endParaRPr lang="en-US" sz="1200" b="1" i="0" u="none" strike="noStrike" dirty="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463637">
                <a:tc>
                  <a:txBody>
                    <a:bodyPr/>
                    <a:lstStyle/>
                    <a:p>
                      <a:pPr algn="ctr" fontAlgn="ctr"/>
                      <a:r>
                        <a:rPr lang="en-US" sz="1200" b="1" i="0" u="none" strike="noStrike" dirty="0">
                          <a:solidFill>
                            <a:schemeClr val="tx1"/>
                          </a:solidFill>
                          <a:effectLst/>
                          <a:latin typeface="Calibri"/>
                        </a:rPr>
                        <a:t>3502</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fontAlgn="ctr"/>
                      <a:r>
                        <a:rPr lang="en-US" sz="1200" b="1" i="0" u="none" strike="noStrike" dirty="0">
                          <a:solidFill>
                            <a:schemeClr val="tx1"/>
                          </a:solidFill>
                          <a:effectLst/>
                          <a:latin typeface="Calibri"/>
                        </a:rPr>
                        <a:t> GLM BG image navigation grids are incorrect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1200" b="1" i="0" u="none" strike="noStrike" dirty="0">
                          <a:solidFill>
                            <a:srgbClr val="000000"/>
                          </a:solidFill>
                          <a:effectLst/>
                          <a:latin typeface="+mn-lt"/>
                        </a:rPr>
                        <a:t>DO.05.00.00</a:t>
                      </a:r>
                      <a:endParaRPr lang="en-US" sz="12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463637">
                <a:tc>
                  <a:txBody>
                    <a:bodyPr/>
                    <a:lstStyle/>
                    <a:p>
                      <a:pPr algn="ctr"/>
                      <a:r>
                        <a:rPr lang="en-US" sz="1200" b="1" dirty="0"/>
                        <a:t>3556 </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1200" b="1" baseline="0" dirty="0"/>
                        <a:t> Update GLM Navigation Parameters</a:t>
                      </a:r>
                      <a:endParaRPr lang="en-US" sz="1200" b="1"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b="1" i="0" u="none" strike="noStrike" dirty="0">
                          <a:solidFill>
                            <a:srgbClr val="000000"/>
                          </a:solidFill>
                          <a:effectLst/>
                          <a:latin typeface="Calibri"/>
                        </a:rPr>
                        <a:t>DO.05.00.00 </a:t>
                      </a:r>
                      <a:endParaRPr lang="en-US" sz="1200" b="1" i="0" u="none" strike="noStrike" dirty="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463637">
                <a:tc>
                  <a:txBody>
                    <a:bodyPr/>
                    <a:lstStyle/>
                    <a:p>
                      <a:pPr algn="ctr"/>
                      <a:r>
                        <a:rPr lang="en-US" sz="1200" b="1" dirty="0"/>
                        <a:t>3557</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1200" b="1" dirty="0"/>
                        <a:t> Update GLM RTEP Map</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1200" b="1" i="0" u="none" strike="noStrike" dirty="0">
                          <a:solidFill>
                            <a:srgbClr val="000000"/>
                          </a:solidFill>
                          <a:effectLst/>
                          <a:latin typeface="+mn-lt"/>
                        </a:rPr>
                        <a:t>DO.05.00.00</a:t>
                      </a:r>
                      <a:endParaRPr lang="en-US" sz="12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463637">
                <a:tc>
                  <a:txBody>
                    <a:bodyPr/>
                    <a:lstStyle/>
                    <a:p>
                      <a:pPr algn="ctr"/>
                      <a:r>
                        <a:rPr lang="en-US" sz="1200" b="1" dirty="0"/>
                        <a:t>4430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t> GLM CALINR update to CDRL79 Rev G </a:t>
                      </a:r>
                      <a:r>
                        <a:rPr lang="mr-IN" sz="1200" b="1" dirty="0"/>
                        <a:t>–</a:t>
                      </a:r>
                      <a:r>
                        <a:rPr lang="en-US" sz="1200" b="1" dirty="0"/>
                        <a:t> ADR 325 </a:t>
                      </a:r>
                      <a:r>
                        <a:rPr lang="en-US" sz="1200" b="1" dirty="0">
                          <a:solidFill>
                            <a:srgbClr val="C00000"/>
                          </a:solidFill>
                        </a:rPr>
                        <a:t>(superseded by CDRL79</a:t>
                      </a:r>
                    </a:p>
                    <a:p>
                      <a:r>
                        <a:rPr lang="en-US" sz="1200" b="1" dirty="0">
                          <a:solidFill>
                            <a:srgbClr val="C00000"/>
                          </a:solidFill>
                        </a:rPr>
                        <a:t> Rev H in WR 4709 listed</a:t>
                      </a:r>
                      <a:r>
                        <a:rPr lang="en-US" sz="1200" b="1" baseline="0" dirty="0">
                          <a:solidFill>
                            <a:srgbClr val="C00000"/>
                          </a:solidFill>
                        </a:rPr>
                        <a:t> in Slide 8)</a:t>
                      </a:r>
                      <a:endParaRPr lang="en-US" sz="1200" b="1" dirty="0">
                        <a:solidFill>
                          <a:srgbClr val="C00000"/>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t>N/A</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5" name="TextBox 4"/>
          <p:cNvSpPr txBox="1"/>
          <p:nvPr/>
        </p:nvSpPr>
        <p:spPr>
          <a:xfrm>
            <a:off x="454681" y="5892581"/>
            <a:ext cx="8242658" cy="646331"/>
          </a:xfrm>
          <a:prstGeom prst="rect">
            <a:avLst/>
          </a:prstGeom>
          <a:noFill/>
        </p:spPr>
        <p:txBody>
          <a:bodyPr wrap="square" rtlCol="0">
            <a:spAutoFit/>
          </a:bodyPr>
          <a:lstStyle/>
          <a:p>
            <a:r>
              <a:rPr lang="mr-IN" dirty="0">
                <a:solidFill>
                  <a:srgbClr val="FFFF00"/>
                </a:solidFill>
              </a:rPr>
              <a:t>…</a:t>
            </a:r>
            <a:r>
              <a:rPr lang="en-US" dirty="0">
                <a:solidFill>
                  <a:srgbClr val="FFFF00"/>
                </a:solidFill>
              </a:rPr>
              <a:t> note here &amp; next 2 slides that row entries are color-coded according to DO number.</a:t>
            </a:r>
          </a:p>
          <a:p>
            <a:endParaRPr lang="en-US" dirty="0">
              <a:solidFill>
                <a:srgbClr val="FFFF00"/>
              </a:solidFill>
            </a:endParaRPr>
          </a:p>
        </p:txBody>
      </p:sp>
    </p:spTree>
    <p:extLst>
      <p:ext uri="{BB962C8B-B14F-4D97-AF65-F5344CB8AC3E}">
        <p14:creationId xmlns:p14="http://schemas.microsoft.com/office/powerpoint/2010/main" val="1172833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8</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1984806348"/>
              </p:ext>
            </p:extLst>
          </p:nvPr>
        </p:nvGraphicFramePr>
        <p:xfrm>
          <a:off x="589387" y="1297019"/>
          <a:ext cx="7973246" cy="4875181"/>
        </p:xfrm>
        <a:graphic>
          <a:graphicData uri="http://schemas.openxmlformats.org/drawingml/2006/table">
            <a:tbl>
              <a:tblPr>
                <a:tableStyleId>{5C22544A-7EE6-4342-B048-85BDC9FD1C3A}</a:tableStyleId>
              </a:tblPr>
              <a:tblGrid>
                <a:gridCol w="978889">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gridCol w="2117557">
                  <a:extLst>
                    <a:ext uri="{9D8B030D-6E8A-4147-A177-3AD203B41FA5}">
                      <a16:colId xmlns:a16="http://schemas.microsoft.com/office/drawing/2014/main" val="20002"/>
                    </a:ext>
                  </a:extLst>
                </a:gridCol>
              </a:tblGrid>
              <a:tr h="342923">
                <a:tc>
                  <a:txBody>
                    <a:bodyPr/>
                    <a:lstStyle/>
                    <a:p>
                      <a:pPr algn="ctr" fontAlgn="ctr"/>
                      <a:r>
                        <a:rPr lang="en-US" sz="1200" b="1" i="0" u="none" strike="noStrike" dirty="0">
                          <a:solidFill>
                            <a:schemeClr val="bg1"/>
                          </a:solidFill>
                          <a:effectLst/>
                          <a:latin typeface="+mn-lt"/>
                        </a:rPr>
                        <a:t>WR</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Title</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Build</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73396">
                <a:tc>
                  <a:txBody>
                    <a:bodyPr/>
                    <a:lstStyle/>
                    <a:p>
                      <a:pPr algn="ctr"/>
                      <a:r>
                        <a:rPr lang="en-US" sz="1200" b="1" dirty="0"/>
                        <a:t>2062</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1200" b="1" baseline="0" dirty="0"/>
                        <a:t> GLM OP </a:t>
                      </a:r>
                      <a:r>
                        <a:rPr lang="mr-IN" sz="1200" b="1" baseline="0" dirty="0"/>
                        <a:t>–</a:t>
                      </a:r>
                      <a:r>
                        <a:rPr lang="en-US" sz="1200" b="1" baseline="0" dirty="0"/>
                        <a:t> Implement Data Formatter Burst Filter</a:t>
                      </a:r>
                      <a:endParaRPr lang="en-US" sz="1200" b="1"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200" b="1" i="0" u="none" strike="noStrike" dirty="0">
                          <a:solidFill>
                            <a:srgbClr val="000000"/>
                          </a:solidFill>
                          <a:effectLst/>
                          <a:latin typeface="Calibri"/>
                        </a:rPr>
                        <a:t>DO.06.00.00 (31 Oct 2017)</a:t>
                      </a:r>
                    </a:p>
                    <a:p>
                      <a:pPr algn="ctr" fontAlgn="ctr"/>
                      <a:r>
                        <a:rPr lang="en-US" sz="1200" b="1" i="0" u="none" strike="noStrike" dirty="0">
                          <a:solidFill>
                            <a:srgbClr val="000000"/>
                          </a:solidFill>
                          <a:effectLst/>
                          <a:latin typeface="Engravers MT" charset="0"/>
                          <a:ea typeface="Engravers MT" charset="0"/>
                          <a:cs typeface="Engravers MT" charset="0"/>
                        </a:rPr>
                        <a:t>Halloween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373396">
                <a:tc>
                  <a:txBody>
                    <a:bodyPr/>
                    <a:lstStyle/>
                    <a:p>
                      <a:pPr algn="ctr"/>
                      <a:r>
                        <a:rPr lang="en-US" sz="1200" b="1" dirty="0"/>
                        <a:t>2691</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1200" b="1" dirty="0"/>
                        <a:t> Abnormally large group areas in GLM L2+ products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200" b="1" i="0" u="none" strike="noStrike" dirty="0">
                          <a:solidFill>
                            <a:srgbClr val="000000"/>
                          </a:solidFill>
                          <a:effectLst/>
                          <a:latin typeface="+mn-lt"/>
                        </a:rPr>
                        <a:t>DO.06.00.00</a:t>
                      </a:r>
                      <a:endParaRPr lang="en-US" sz="12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373396">
                <a:tc>
                  <a:txBody>
                    <a:bodyPr/>
                    <a:lstStyle/>
                    <a:p>
                      <a:pPr algn="ctr"/>
                      <a:r>
                        <a:rPr lang="en-US" sz="1200" b="1" dirty="0"/>
                        <a:t>3669</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1200" b="1" dirty="0"/>
                        <a:t> The GLM </a:t>
                      </a:r>
                      <a:r>
                        <a:rPr lang="en-US" sz="1200" b="1" dirty="0" err="1"/>
                        <a:t>Downsampled</a:t>
                      </a:r>
                      <a:r>
                        <a:rPr lang="en-US" sz="1200" b="1" dirty="0"/>
                        <a:t> BG image does not contain radiance fill values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200" b="1" dirty="0"/>
                        <a:t>DO.06.00.00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373396">
                <a:tc>
                  <a:txBody>
                    <a:bodyPr/>
                    <a:lstStyle/>
                    <a:p>
                      <a:pPr algn="ctr" fontAlgn="ctr"/>
                      <a:r>
                        <a:rPr lang="en-US" sz="1200" b="1" i="0" u="none" strike="noStrike" dirty="0">
                          <a:solidFill>
                            <a:srgbClr val="000000"/>
                          </a:solidFill>
                          <a:effectLst/>
                          <a:latin typeface="+mn-lt"/>
                        </a:rPr>
                        <a:t>4017</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ctr"/>
                      <a:r>
                        <a:rPr lang="en-US" sz="1200" b="1" i="0" u="none" strike="noStrike" dirty="0">
                          <a:solidFill>
                            <a:srgbClr val="000000"/>
                          </a:solidFill>
                          <a:effectLst/>
                          <a:latin typeface="Calibri"/>
                        </a:rPr>
                        <a:t> GLM INR update to CDRL 46 Rev K </a:t>
                      </a:r>
                      <a:r>
                        <a:rPr lang="mr-IN" sz="1200" b="1" i="0" u="none" strike="noStrike" dirty="0">
                          <a:solidFill>
                            <a:srgbClr val="000000"/>
                          </a:solidFill>
                          <a:effectLst/>
                          <a:latin typeface="Calibri"/>
                        </a:rPr>
                        <a:t>–</a:t>
                      </a:r>
                      <a:r>
                        <a:rPr lang="en-US" sz="1200" b="1" i="0" u="none" strike="noStrike" dirty="0">
                          <a:solidFill>
                            <a:srgbClr val="000000"/>
                          </a:solidFill>
                          <a:effectLst/>
                          <a:latin typeface="Calibri"/>
                        </a:rPr>
                        <a:t> ADR 227</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200" b="1" i="0" u="none" strike="noStrike" dirty="0">
                          <a:solidFill>
                            <a:srgbClr val="000000"/>
                          </a:solidFill>
                          <a:effectLst/>
                          <a:latin typeface="Calibri"/>
                        </a:rPr>
                        <a:t>DO.06.00.00 </a:t>
                      </a:r>
                      <a:endParaRPr lang="en-US" sz="1200" b="1" i="0" u="none" strike="noStrike" dirty="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373396">
                <a:tc>
                  <a:txBody>
                    <a:bodyPr/>
                    <a:lstStyle/>
                    <a:p>
                      <a:pPr algn="ctr" fontAlgn="ctr"/>
                      <a:r>
                        <a:rPr lang="en-US" sz="1200" b="1" i="0" u="none" strike="noStrike" dirty="0">
                          <a:solidFill>
                            <a:srgbClr val="000000"/>
                          </a:solidFill>
                          <a:effectLst/>
                          <a:latin typeface="+mn-lt"/>
                        </a:rPr>
                        <a:t>4330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ctr"/>
                      <a:r>
                        <a:rPr lang="en-US" sz="1200" b="1" i="0" u="none" strike="noStrike" dirty="0">
                          <a:solidFill>
                            <a:srgbClr val="000000"/>
                          </a:solidFill>
                          <a:effectLst/>
                          <a:latin typeface="Calibri"/>
                        </a:rPr>
                        <a:t> GLM L0 Service produces empty objects after a data gap</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200" b="1" i="0" u="none" strike="noStrike" dirty="0">
                          <a:solidFill>
                            <a:srgbClr val="000000"/>
                          </a:solidFill>
                          <a:effectLst/>
                          <a:latin typeface="+mn-lt"/>
                        </a:rPr>
                        <a:t>DO.06.00.00</a:t>
                      </a:r>
                      <a:endParaRPr lang="en-US" sz="12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444213">
                <a:tc>
                  <a:txBody>
                    <a:bodyPr/>
                    <a:lstStyle/>
                    <a:p>
                      <a:pPr algn="ctr" fontAlgn="ctr"/>
                      <a:r>
                        <a:rPr lang="en-US" sz="1200" b="1" i="0" u="none" strike="noStrike" dirty="0">
                          <a:solidFill>
                            <a:schemeClr val="tx1"/>
                          </a:solidFill>
                          <a:effectLst/>
                          <a:latin typeface="Calibri"/>
                        </a:rPr>
                        <a:t>4589</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ctr"/>
                      <a:r>
                        <a:rPr lang="en-US" sz="1200" b="1" i="0" u="none" strike="noStrike" dirty="0">
                          <a:solidFill>
                            <a:schemeClr val="tx1"/>
                          </a:solidFill>
                          <a:effectLst/>
                          <a:latin typeface="Calibri"/>
                        </a:rPr>
                        <a:t> GLM L1b event time stamps are incorrect </a:t>
                      </a:r>
                      <a:r>
                        <a:rPr lang="mr-IN" sz="1200" b="1" i="0" u="none" strike="noStrike" dirty="0">
                          <a:solidFill>
                            <a:schemeClr val="tx1"/>
                          </a:solidFill>
                          <a:effectLst/>
                          <a:latin typeface="Calibri"/>
                        </a:rPr>
                        <a:t>–</a:t>
                      </a:r>
                      <a:r>
                        <a:rPr lang="en-US" sz="1200" b="1" i="0" u="none" strike="noStrike" dirty="0">
                          <a:solidFill>
                            <a:schemeClr val="tx1"/>
                          </a:solidFill>
                          <a:effectLst/>
                          <a:latin typeface="Calibri"/>
                        </a:rPr>
                        <a:t> ADR 379</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200" b="1" i="0" u="none" strike="noStrike" dirty="0">
                          <a:solidFill>
                            <a:srgbClr val="000000"/>
                          </a:solidFill>
                          <a:effectLst/>
                          <a:latin typeface="Calibri"/>
                        </a:rPr>
                        <a:t>DO.06.00.00 </a:t>
                      </a:r>
                      <a:endParaRPr lang="en-US" sz="1200" b="1" i="0" u="none" strike="noStrike" dirty="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444213">
                <a:tc>
                  <a:txBody>
                    <a:bodyPr/>
                    <a:lstStyle/>
                    <a:p>
                      <a:pPr algn="ctr" fontAlgn="ctr"/>
                      <a:r>
                        <a:rPr lang="en-US" sz="1200" b="1" i="0" u="none" strike="noStrike" dirty="0">
                          <a:solidFill>
                            <a:schemeClr val="tx1"/>
                          </a:solidFill>
                          <a:effectLst/>
                          <a:latin typeface="Calibri"/>
                        </a:rPr>
                        <a:t>4709</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ctr"/>
                      <a:r>
                        <a:rPr lang="en-US" sz="1200" b="1" i="0" u="none" strike="noStrike" dirty="0">
                          <a:solidFill>
                            <a:schemeClr val="tx1"/>
                          </a:solidFill>
                          <a:effectLst/>
                          <a:latin typeface="Calibri"/>
                        </a:rPr>
                        <a:t> GLM CALINR update to CDRL79 Rev H </a:t>
                      </a:r>
                      <a:r>
                        <a:rPr lang="mr-IN" sz="1200" b="1" i="0" u="none" strike="noStrike" dirty="0">
                          <a:solidFill>
                            <a:schemeClr val="tx1"/>
                          </a:solidFill>
                          <a:effectLst/>
                          <a:latin typeface="Calibri"/>
                        </a:rPr>
                        <a:t>–</a:t>
                      </a:r>
                      <a:r>
                        <a:rPr lang="en-US" sz="1200" b="1" i="0" u="none" strike="noStrike" dirty="0">
                          <a:solidFill>
                            <a:schemeClr val="tx1"/>
                          </a:solidFill>
                          <a:effectLst/>
                          <a:latin typeface="Calibri"/>
                        </a:rPr>
                        <a:t> ADR 392</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200" b="1" i="0" u="none" strike="noStrike" dirty="0">
                          <a:solidFill>
                            <a:srgbClr val="000000"/>
                          </a:solidFill>
                          <a:effectLst/>
                          <a:latin typeface="+mn-lt"/>
                        </a:rPr>
                        <a:t>DO.06.00.00</a:t>
                      </a:r>
                      <a:endParaRPr lang="en-US" sz="12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444213">
                <a:tc>
                  <a:txBody>
                    <a:bodyPr/>
                    <a:lstStyle/>
                    <a:p>
                      <a:pPr algn="ctr" fontAlgn="ctr"/>
                      <a:r>
                        <a:rPr lang="en-US" sz="1200" b="1" i="0" u="none" strike="noStrike" dirty="0">
                          <a:solidFill>
                            <a:schemeClr val="tx1"/>
                          </a:solidFill>
                          <a:effectLst/>
                          <a:latin typeface="Calibri"/>
                        </a:rPr>
                        <a:t>5140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ctr"/>
                      <a:r>
                        <a:rPr lang="en-US" sz="1200" b="1" i="0" u="none" strike="noStrike" dirty="0">
                          <a:solidFill>
                            <a:schemeClr val="tx1"/>
                          </a:solidFill>
                          <a:effectLst/>
                          <a:latin typeface="Calibri"/>
                        </a:rPr>
                        <a:t> Banded Structure in Group Geolocation, GLM L2- ADR 385-PRO Release</a:t>
                      </a:r>
                    </a:p>
                    <a:p>
                      <a:pPr algn="l" fontAlgn="ctr"/>
                      <a:r>
                        <a:rPr lang="en-US" sz="1200" b="1" i="0" u="none" strike="noStrike" dirty="0">
                          <a:solidFill>
                            <a:schemeClr val="tx1"/>
                          </a:solidFill>
                          <a:effectLst/>
                          <a:latin typeface="Calibri"/>
                        </a:rPr>
                        <a:t>  Type 2</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200" b="1" i="0" u="none" strike="noStrike" dirty="0">
                          <a:solidFill>
                            <a:srgbClr val="000000"/>
                          </a:solidFill>
                          <a:effectLst/>
                          <a:latin typeface="+mn-lt"/>
                        </a:rPr>
                        <a:t>DO.06.00.00</a:t>
                      </a:r>
                      <a:endParaRPr lang="en-US" sz="12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444213">
                <a:tc>
                  <a:txBody>
                    <a:bodyPr/>
                    <a:lstStyle/>
                    <a:p>
                      <a:pPr algn="ctr"/>
                      <a:r>
                        <a:rPr lang="en-US" sz="1200" b="1" dirty="0"/>
                        <a:t>4857</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t> GLM INR update to CDRL 46 Rev L </a:t>
                      </a:r>
                      <a:r>
                        <a:rPr lang="mr-IN" sz="1200" b="1" dirty="0"/>
                        <a:t>–</a:t>
                      </a:r>
                      <a:r>
                        <a:rPr lang="en-US" sz="1200" b="1" dirty="0"/>
                        <a:t> ADR 406</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t>N/A (closed 04 Oct 2017)</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44213">
                <a:tc>
                  <a:txBody>
                    <a:bodyPr/>
                    <a:lstStyle/>
                    <a:p>
                      <a:pPr algn="ctr" fontAlgn="ctr"/>
                      <a:r>
                        <a:rPr lang="en-US" sz="1200" b="1" i="0" u="none" strike="noStrike" dirty="0">
                          <a:solidFill>
                            <a:schemeClr val="tx1"/>
                          </a:solidFill>
                          <a:effectLst/>
                          <a:latin typeface="Calibri"/>
                        </a:rPr>
                        <a:t>4948</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b="1" i="0" u="none" strike="noStrike" dirty="0">
                          <a:solidFill>
                            <a:schemeClr val="tx1"/>
                          </a:solidFill>
                          <a:effectLst/>
                          <a:latin typeface="Calibri"/>
                        </a:rPr>
                        <a:t> Lightning L2 event time </a:t>
                      </a:r>
                      <a:r>
                        <a:rPr lang="en-US" sz="1200" b="1" i="0" u="none" strike="noStrike" dirty="0" err="1">
                          <a:solidFill>
                            <a:schemeClr val="tx1"/>
                          </a:solidFill>
                          <a:effectLst/>
                          <a:latin typeface="Calibri"/>
                        </a:rPr>
                        <a:t>scale_factor</a:t>
                      </a:r>
                      <a:r>
                        <a:rPr lang="en-US" sz="1200" b="1" i="0" u="none" strike="noStrike" dirty="0">
                          <a:solidFill>
                            <a:schemeClr val="tx1"/>
                          </a:solidFill>
                          <a:effectLst/>
                          <a:latin typeface="Calibri"/>
                        </a:rPr>
                        <a:t> is incorrect </a:t>
                      </a:r>
                      <a:r>
                        <a:rPr lang="mr-IN" sz="1200" b="1" i="0" u="none" strike="noStrike" dirty="0">
                          <a:solidFill>
                            <a:schemeClr val="tx1"/>
                          </a:solidFill>
                          <a:effectLst/>
                          <a:latin typeface="Calibri"/>
                        </a:rPr>
                        <a:t>–</a:t>
                      </a:r>
                      <a:r>
                        <a:rPr lang="en-US" sz="1200" b="1" i="0" u="none" strike="noStrike" dirty="0">
                          <a:solidFill>
                            <a:schemeClr val="tx1"/>
                          </a:solidFill>
                          <a:effectLst/>
                          <a:latin typeface="Calibri"/>
                        </a:rPr>
                        <a:t> PRO Type 1 </a:t>
                      </a:r>
                      <a:r>
                        <a:rPr lang="mr-IN" sz="1200" b="1" i="0" u="none" strike="noStrike" dirty="0">
                          <a:solidFill>
                            <a:schemeClr val="tx1"/>
                          </a:solidFill>
                          <a:effectLst/>
                          <a:latin typeface="Calibri"/>
                        </a:rPr>
                        <a:t>–</a:t>
                      </a:r>
                      <a:r>
                        <a:rPr lang="en-US" sz="1200" b="1" i="0" u="none" strike="noStrike" dirty="0">
                          <a:solidFill>
                            <a:schemeClr val="tx1"/>
                          </a:solidFill>
                          <a:effectLst/>
                          <a:latin typeface="Calibri"/>
                        </a:rPr>
                        <a:t> ADR 421</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rPr>
                        <a:t>Algorithm*</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444213">
                <a:tc>
                  <a:txBody>
                    <a:bodyPr/>
                    <a:lstStyle/>
                    <a:p>
                      <a:pPr algn="ctr" fontAlgn="ctr"/>
                      <a:r>
                        <a:rPr lang="en-US" sz="1200" b="1" i="0" u="none" strike="noStrike" dirty="0">
                          <a:solidFill>
                            <a:schemeClr val="tx1"/>
                          </a:solidFill>
                          <a:effectLst/>
                          <a:latin typeface="Calibri"/>
                        </a:rPr>
                        <a:t>4762</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l" fontAlgn="ctr"/>
                      <a:r>
                        <a:rPr lang="en-US" sz="1200" b="1" i="0" u="none" strike="noStrike" dirty="0">
                          <a:solidFill>
                            <a:schemeClr val="tx1"/>
                          </a:solidFill>
                          <a:effectLst/>
                          <a:latin typeface="Calibri"/>
                        </a:rPr>
                        <a:t> Radiation “dots” GLM L2- ADR 372</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200" b="1" i="0" u="none" strike="noStrike" dirty="0">
                          <a:solidFill>
                            <a:srgbClr val="000000"/>
                          </a:solidFill>
                          <a:effectLst/>
                          <a:latin typeface="Calibri"/>
                        </a:rPr>
                        <a:t>DO.06.02.00  (28 Nov 2017)</a:t>
                      </a:r>
                      <a:endParaRPr lang="en-US" sz="1200" b="1" i="0" u="none" strike="noStrike" dirty="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11"/>
                  </a:ext>
                </a:extLst>
              </a:tr>
            </a:tbl>
          </a:graphicData>
        </a:graphic>
      </p:graphicFrame>
      <p:sp>
        <p:nvSpPr>
          <p:cNvPr id="7" name="Title 1"/>
          <p:cNvSpPr>
            <a:spLocks noGrp="1"/>
          </p:cNvSpPr>
          <p:nvPr>
            <p:ph type="title"/>
          </p:nvPr>
        </p:nvSpPr>
        <p:spPr>
          <a:xfrm>
            <a:off x="1371600" y="128337"/>
            <a:ext cx="6408821" cy="968626"/>
          </a:xfrm>
        </p:spPr>
        <p:txBody>
          <a:bodyPr/>
          <a:lstStyle/>
          <a:p>
            <a:r>
              <a:rPr lang="en-US" sz="2800" b="1" dirty="0"/>
              <a:t>WRs Needing Resolution for Provisional</a:t>
            </a:r>
            <a:br>
              <a:rPr lang="en-US" sz="2800" b="1" dirty="0"/>
            </a:br>
            <a:r>
              <a:rPr lang="en-US" sz="2000" b="1" dirty="0"/>
              <a:t>(Known on 09 Jun 2017 Beta PS-PVR) </a:t>
            </a:r>
            <a:r>
              <a:rPr lang="mr-IN" sz="2000" b="1" dirty="0"/>
              <a:t>…</a:t>
            </a:r>
            <a:r>
              <a:rPr lang="en-US" sz="2000" b="1" dirty="0"/>
              <a:t> cont.</a:t>
            </a:r>
            <a:endParaRPr lang="en-US" sz="2000" dirty="0"/>
          </a:p>
        </p:txBody>
      </p:sp>
      <p:sp>
        <p:nvSpPr>
          <p:cNvPr id="5" name="Rectangle 4"/>
          <p:cNvSpPr/>
          <p:nvPr/>
        </p:nvSpPr>
        <p:spPr>
          <a:xfrm>
            <a:off x="162938" y="6508431"/>
            <a:ext cx="8547653" cy="307777"/>
          </a:xfrm>
          <a:prstGeom prst="rect">
            <a:avLst/>
          </a:prstGeom>
        </p:spPr>
        <p:txBody>
          <a:bodyPr wrap="square">
            <a:spAutoFit/>
          </a:bodyPr>
          <a:lstStyle/>
          <a:p>
            <a:r>
              <a:rPr lang="en-US" sz="1400" i="1" dirty="0">
                <a:solidFill>
                  <a:srgbClr val="FFFF00"/>
                </a:solidFill>
              </a:rPr>
              <a:t>* Technically not “closed” per CQ, but this has not prevented completing Provisional.</a:t>
            </a:r>
          </a:p>
        </p:txBody>
      </p:sp>
    </p:spTree>
    <p:extLst>
      <p:ext uri="{BB962C8B-B14F-4D97-AF65-F5344CB8AC3E}">
        <p14:creationId xmlns:p14="http://schemas.microsoft.com/office/powerpoint/2010/main" val="2128675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WRs Needing Resolution for Provisional</a:t>
            </a:r>
            <a:br>
              <a:rPr lang="en-US" sz="2800" b="1" dirty="0"/>
            </a:br>
            <a:r>
              <a:rPr lang="en-US" sz="2800" b="1" dirty="0"/>
              <a:t>(Discovered since Beta PS-PVR)</a:t>
            </a:r>
            <a:endParaRPr lang="en-US" sz="28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9</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1087548340"/>
              </p:ext>
            </p:extLst>
          </p:nvPr>
        </p:nvGraphicFramePr>
        <p:xfrm>
          <a:off x="621311" y="1660860"/>
          <a:ext cx="7973246" cy="1748829"/>
        </p:xfrm>
        <a:graphic>
          <a:graphicData uri="http://schemas.openxmlformats.org/drawingml/2006/table">
            <a:tbl>
              <a:tblPr>
                <a:tableStyleId>{5C22544A-7EE6-4342-B048-85BDC9FD1C3A}</a:tableStyleId>
              </a:tblPr>
              <a:tblGrid>
                <a:gridCol w="978889">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gridCol w="2117557">
                  <a:extLst>
                    <a:ext uri="{9D8B030D-6E8A-4147-A177-3AD203B41FA5}">
                      <a16:colId xmlns:a16="http://schemas.microsoft.com/office/drawing/2014/main" val="20002"/>
                    </a:ext>
                  </a:extLst>
                </a:gridCol>
              </a:tblGrid>
              <a:tr h="357918">
                <a:tc>
                  <a:txBody>
                    <a:bodyPr/>
                    <a:lstStyle/>
                    <a:p>
                      <a:pPr algn="ctr" fontAlgn="ctr"/>
                      <a:r>
                        <a:rPr lang="en-US" sz="1200" b="1" i="0" u="none" strike="noStrike" dirty="0">
                          <a:solidFill>
                            <a:schemeClr val="bg1"/>
                          </a:solidFill>
                          <a:effectLst/>
                          <a:latin typeface="+mn-lt"/>
                        </a:rPr>
                        <a:t>WR</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Title</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Build</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63637">
                <a:tc>
                  <a:txBody>
                    <a:bodyPr/>
                    <a:lstStyle/>
                    <a:p>
                      <a:pPr algn="ctr" fontAlgn="ctr"/>
                      <a:r>
                        <a:rPr lang="en-US" sz="1200" b="1" i="0" u="none" strike="noStrike" dirty="0">
                          <a:solidFill>
                            <a:schemeClr val="tx1"/>
                          </a:solidFill>
                          <a:effectLst/>
                          <a:latin typeface="Calibri"/>
                        </a:rPr>
                        <a:t>4780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l" fontAlgn="ctr"/>
                      <a:r>
                        <a:rPr lang="en-US" sz="1200" b="1" i="0" u="none" strike="noStrike" dirty="0">
                          <a:solidFill>
                            <a:schemeClr val="tx1"/>
                          </a:solidFill>
                          <a:effectLst/>
                          <a:latin typeface="Calibri"/>
                        </a:rPr>
                        <a:t> Duplicated events in GLM L2 Lightning product- ADR 401</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1200" b="1" i="0" u="none" strike="noStrike" dirty="0">
                          <a:solidFill>
                            <a:srgbClr val="000000"/>
                          </a:solidFill>
                          <a:effectLst/>
                          <a:latin typeface="+mn-lt"/>
                        </a:rPr>
                        <a:t>DO.06.02.00</a:t>
                      </a:r>
                      <a:endParaRPr lang="en-US" sz="12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463637">
                <a:tc>
                  <a:txBody>
                    <a:bodyPr/>
                    <a:lstStyle/>
                    <a:p>
                      <a:pPr algn="ctr"/>
                      <a:r>
                        <a:rPr lang="en-US" sz="1200" b="1" dirty="0"/>
                        <a:t>5162</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200" b="1" dirty="0"/>
                        <a:t> GLM E-W Event Navigation Error</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1200" b="1" i="0" u="none" strike="noStrike" dirty="0">
                          <a:solidFill>
                            <a:srgbClr val="000000"/>
                          </a:solidFill>
                          <a:effectLst/>
                          <a:latin typeface="+mn-lt"/>
                        </a:rPr>
                        <a:t>DO.06.02.00</a:t>
                      </a:r>
                      <a:endParaRPr lang="en-US" sz="12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463637">
                <a:tc>
                  <a:txBody>
                    <a:bodyPr/>
                    <a:lstStyle/>
                    <a:p>
                      <a:pPr algn="ctr"/>
                      <a:r>
                        <a:rPr lang="en-US" sz="1200" b="1" dirty="0"/>
                        <a:t>5284</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200" b="1" dirty="0"/>
                        <a:t> Interim solution - GLM Event Geolocation Does Not</a:t>
                      </a:r>
                      <a:r>
                        <a:rPr lang="en-US" sz="1200" b="1" baseline="0" dirty="0"/>
                        <a:t> Match Vendor Results</a:t>
                      </a:r>
                      <a:endParaRPr lang="en-US" sz="1200" b="1"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200" b="1" i="0" u="none" strike="noStrike" dirty="0">
                          <a:solidFill>
                            <a:srgbClr val="000000"/>
                          </a:solidFill>
                          <a:effectLst/>
                          <a:latin typeface="Calibri"/>
                        </a:rPr>
                        <a:t>DO.06.02.00 </a:t>
                      </a:r>
                      <a:endParaRPr lang="en-US" sz="1200" b="1" i="0" u="none" strike="noStrike" dirty="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
        <p:nvSpPr>
          <p:cNvPr id="5" name="Rectangle 4"/>
          <p:cNvSpPr/>
          <p:nvPr/>
        </p:nvSpPr>
        <p:spPr>
          <a:xfrm>
            <a:off x="524363" y="3740249"/>
            <a:ext cx="8387442" cy="2893100"/>
          </a:xfrm>
          <a:prstGeom prst="rect">
            <a:avLst/>
          </a:prstGeom>
          <a:noFill/>
        </p:spPr>
        <p:txBody>
          <a:bodyPr wrap="square" lIns="91440" tIns="45720" rIns="91440" bIns="45720">
            <a:spAutoFit/>
          </a:bodyPr>
          <a:lstStyle/>
          <a:p>
            <a:r>
              <a:rPr lang="en-US" dirty="0">
                <a:ln w="0"/>
                <a:solidFill>
                  <a:srgbClr val="FFFF00"/>
                </a:solidFill>
                <a:effectLst>
                  <a:outerShdw blurRad="38100" dist="19050" dir="2700000" algn="tl" rotWithShape="0">
                    <a:schemeClr val="dk1">
                      <a:alpha val="40000"/>
                    </a:schemeClr>
                  </a:outerShdw>
                </a:effectLst>
              </a:rPr>
              <a:t>So continue our timeline </a:t>
            </a:r>
            <a:r>
              <a:rPr lang="mr-IN" dirty="0">
                <a:ln w="0"/>
                <a:solidFill>
                  <a:srgbClr val="FFFF00"/>
                </a:solidFill>
                <a:effectLst>
                  <a:outerShdw blurRad="38100" dist="19050" dir="2700000" algn="tl" rotWithShape="0">
                    <a:schemeClr val="dk1">
                      <a:alpha val="40000"/>
                    </a:schemeClr>
                  </a:outerShdw>
                </a:effectLst>
              </a:rPr>
              <a:t>…</a:t>
            </a:r>
            <a:endParaRPr lang="en-US" dirty="0">
              <a:ln w="0"/>
              <a:solidFill>
                <a:srgbClr val="FFFF00"/>
              </a:solidFill>
              <a:effectLst>
                <a:outerShdw blurRad="38100" dist="19050" dir="2700000" algn="tl" rotWithShape="0">
                  <a:schemeClr val="dk1">
                    <a:alpha val="40000"/>
                  </a:schemeClr>
                </a:outerShdw>
              </a:effectLst>
            </a:endParaRPr>
          </a:p>
          <a:p>
            <a:endParaRPr lang="en-US" dirty="0">
              <a:ln w="0"/>
              <a:solidFill>
                <a:schemeClr val="bg1"/>
              </a:solidFill>
              <a:effectLst>
                <a:outerShdw blurRad="38100" dist="19050" dir="2700000" algn="tl" rotWithShape="0">
                  <a:schemeClr val="dk1">
                    <a:alpha val="40000"/>
                  </a:schemeClr>
                </a:outerShdw>
              </a:effectLst>
            </a:endParaRPr>
          </a:p>
          <a:p>
            <a:pPr marL="285750" indent="-285750">
              <a:buFont typeface="Arial" charset="0"/>
              <a:buChar char="•"/>
            </a:pPr>
            <a:r>
              <a:rPr lang="en-US" dirty="0">
                <a:ln w="0"/>
                <a:solidFill>
                  <a:srgbClr val="FFFF00"/>
                </a:solidFill>
                <a:effectLst>
                  <a:outerShdw blurRad="38100" dist="19050" dir="2700000" algn="tl" rotWithShape="0">
                    <a:schemeClr val="dk1">
                      <a:alpha val="40000"/>
                    </a:schemeClr>
                  </a:outerShdw>
                </a:effectLst>
              </a:rPr>
              <a:t>24 Jul 2017 </a:t>
            </a:r>
            <a:r>
              <a:rPr lang="en-US" dirty="0">
                <a:ln w="0"/>
                <a:solidFill>
                  <a:schemeClr val="bg1"/>
                </a:solidFill>
                <a:effectLst>
                  <a:outerShdw blurRad="38100" dist="19050" dir="2700000" algn="tl" rotWithShape="0">
                    <a:schemeClr val="dk1">
                      <a:alpha val="40000"/>
                    </a:schemeClr>
                  </a:outerShdw>
                </a:effectLst>
              </a:rPr>
              <a:t>DO.05.00.00</a:t>
            </a:r>
          </a:p>
          <a:p>
            <a:pPr marL="285750" indent="-285750">
              <a:buFont typeface="Arial" charset="0"/>
              <a:buChar char="•"/>
            </a:pPr>
            <a:r>
              <a:rPr lang="en-US" dirty="0">
                <a:ln w="0"/>
                <a:solidFill>
                  <a:srgbClr val="FFFF00"/>
                </a:solidFill>
                <a:effectLst>
                  <a:outerShdw blurRad="38100" dist="19050" dir="2700000" algn="tl" rotWithShape="0">
                    <a:schemeClr val="dk1">
                      <a:alpha val="40000"/>
                    </a:schemeClr>
                  </a:outerShdw>
                </a:effectLst>
              </a:rPr>
              <a:t>31 Oct 2017 </a:t>
            </a:r>
            <a:r>
              <a:rPr lang="en-US" dirty="0">
                <a:ln w="0"/>
                <a:solidFill>
                  <a:schemeClr val="bg1"/>
                </a:solidFill>
                <a:effectLst>
                  <a:outerShdw blurRad="38100" dist="19050" dir="2700000" algn="tl" rotWithShape="0">
                    <a:schemeClr val="dk1">
                      <a:alpha val="40000"/>
                    </a:schemeClr>
                  </a:outerShdw>
                </a:effectLst>
              </a:rPr>
              <a:t>DO.06.00.00</a:t>
            </a:r>
          </a:p>
          <a:p>
            <a:pPr marL="285750" indent="-285750">
              <a:buFont typeface="Arial" charset="0"/>
              <a:buChar char="•"/>
            </a:pPr>
            <a:r>
              <a:rPr lang="en-US" dirty="0">
                <a:ln w="0"/>
                <a:solidFill>
                  <a:srgbClr val="FFFF00"/>
                </a:solidFill>
                <a:effectLst>
                  <a:outerShdw blurRad="38100" dist="19050" dir="2700000" algn="tl" rotWithShape="0">
                    <a:schemeClr val="dk1">
                      <a:alpha val="40000"/>
                    </a:schemeClr>
                  </a:outerShdw>
                </a:effectLst>
              </a:rPr>
              <a:t>28 Nov 2017  </a:t>
            </a:r>
            <a:r>
              <a:rPr lang="en-US" dirty="0">
                <a:ln w="0"/>
                <a:solidFill>
                  <a:srgbClr val="99FF66"/>
                </a:solidFill>
                <a:effectLst>
                  <a:outerShdw blurRad="38100" dist="19050" dir="2700000" algn="tl" rotWithShape="0">
                    <a:schemeClr val="dk1">
                      <a:alpha val="40000"/>
                    </a:schemeClr>
                  </a:outerShdw>
                </a:effectLst>
              </a:rPr>
              <a:t>DO.06.02.00</a:t>
            </a:r>
          </a:p>
          <a:p>
            <a:pPr marL="285750" indent="-285750">
              <a:buFont typeface="Arial" charset="0"/>
              <a:buChar char="•"/>
            </a:pPr>
            <a:r>
              <a:rPr lang="en-US" dirty="0">
                <a:ln w="0"/>
                <a:solidFill>
                  <a:srgbClr val="FFFF00"/>
                </a:solidFill>
                <a:effectLst>
                  <a:outerShdw blurRad="38100" dist="19050" dir="2700000" algn="tl" rotWithShape="0">
                    <a:schemeClr val="dk1">
                      <a:alpha val="40000"/>
                    </a:schemeClr>
                  </a:outerShdw>
                </a:effectLst>
              </a:rPr>
              <a:t>Some INR averaging but interrupted for </a:t>
            </a:r>
            <a:r>
              <a:rPr lang="mr-IN" dirty="0">
                <a:ln w="0"/>
                <a:solidFill>
                  <a:srgbClr val="FFFF00"/>
                </a:solidFill>
                <a:effectLst>
                  <a:outerShdw blurRad="38100" dist="19050" dir="2700000" algn="tl" rotWithShape="0">
                    <a:schemeClr val="dk1">
                      <a:alpha val="40000"/>
                    </a:schemeClr>
                  </a:outerShdw>
                </a:effectLst>
              </a:rPr>
              <a:t>…</a:t>
            </a:r>
            <a:endParaRPr lang="en-US" dirty="0">
              <a:ln w="0"/>
              <a:solidFill>
                <a:srgbClr val="FFFF00"/>
              </a:solidFill>
              <a:effectLst>
                <a:outerShdw blurRad="38100" dist="19050" dir="2700000" algn="tl" rotWithShape="0">
                  <a:schemeClr val="dk1">
                    <a:alpha val="40000"/>
                  </a:schemeClr>
                </a:outerShdw>
              </a:effectLst>
            </a:endParaRPr>
          </a:p>
          <a:p>
            <a:pPr marL="285750" indent="-285750">
              <a:buFont typeface="Arial" charset="0"/>
              <a:buChar char="•"/>
            </a:pPr>
            <a:r>
              <a:rPr lang="en-US" dirty="0">
                <a:ln w="0"/>
                <a:solidFill>
                  <a:srgbClr val="FFFF00"/>
                </a:solidFill>
                <a:effectLst>
                  <a:outerShdw blurRad="38100" dist="19050" dir="2700000" algn="tl" rotWithShape="0">
                    <a:schemeClr val="dk1">
                      <a:alpha val="40000"/>
                    </a:schemeClr>
                  </a:outerShdw>
                </a:effectLst>
              </a:rPr>
              <a:t>Spacecraft Drift to East Slot</a:t>
            </a:r>
          </a:p>
          <a:p>
            <a:pPr marL="285750" indent="-285750">
              <a:buFont typeface="Arial" charset="0"/>
              <a:buChar char="•"/>
            </a:pPr>
            <a:r>
              <a:rPr lang="en-US" dirty="0">
                <a:ln w="0"/>
                <a:solidFill>
                  <a:srgbClr val="FFFF00"/>
                </a:solidFill>
                <a:effectLst>
                  <a:outerShdw blurRad="38100" dist="19050" dir="2700000" algn="tl" rotWithShape="0">
                    <a:schemeClr val="dk1">
                      <a:alpha val="40000"/>
                    </a:schemeClr>
                  </a:outerShdw>
                </a:effectLst>
              </a:rPr>
              <a:t>7 d INR averaging</a:t>
            </a:r>
          </a:p>
          <a:p>
            <a:pPr marL="285750" indent="-285750">
              <a:buFont typeface="Arial" charset="0"/>
              <a:buChar char="•"/>
            </a:pPr>
            <a:r>
              <a:rPr lang="en-US" dirty="0">
                <a:ln w="0"/>
                <a:solidFill>
                  <a:srgbClr val="FFFF00"/>
                </a:solidFill>
                <a:effectLst>
                  <a:outerShdw blurRad="38100" dist="19050" dir="2700000" algn="tl" rotWithShape="0">
                    <a:schemeClr val="dk1">
                      <a:alpha val="40000"/>
                    </a:schemeClr>
                  </a:outerShdw>
                </a:effectLst>
              </a:rPr>
              <a:t>20 Dec 2017 </a:t>
            </a:r>
            <a:r>
              <a:rPr lang="en-US" dirty="0">
                <a:ln w="0"/>
                <a:solidFill>
                  <a:srgbClr val="99FF66"/>
                </a:solidFill>
                <a:effectLst>
                  <a:outerShdw blurRad="38100" dist="19050" dir="2700000" algn="tl" rotWithShape="0">
                    <a:schemeClr val="dk1">
                      <a:alpha val="40000"/>
                    </a:schemeClr>
                  </a:outerShdw>
                </a:effectLst>
              </a:rPr>
              <a:t>Begin Crunching Data for PS-PVR PROV</a:t>
            </a:r>
          </a:p>
          <a:p>
            <a:pPr marL="285750" indent="-285750">
              <a:buFont typeface="Arial" charset="0"/>
              <a:buChar char="•"/>
            </a:pPr>
            <a:r>
              <a:rPr lang="en-US" sz="2000" b="1" dirty="0">
                <a:ln w="0"/>
                <a:solidFill>
                  <a:srgbClr val="FFFF00"/>
                </a:solidFill>
                <a:effectLst>
                  <a:outerShdw blurRad="38100" dist="19050" dir="2700000" algn="tl" rotWithShape="0">
                    <a:schemeClr val="dk1">
                      <a:alpha val="40000"/>
                    </a:schemeClr>
                  </a:outerShdw>
                </a:effectLst>
              </a:rPr>
              <a:t>19 Jan 2018</a:t>
            </a:r>
            <a:r>
              <a:rPr lang="en-US" sz="2000" b="1" dirty="0">
                <a:ln w="0"/>
                <a:solidFill>
                  <a:srgbClr val="99FF66"/>
                </a:solidFill>
                <a:effectLst>
                  <a:outerShdw blurRad="38100" dist="19050" dir="2700000" algn="tl" rotWithShape="0">
                    <a:schemeClr val="dk1">
                      <a:alpha val="40000"/>
                    </a:schemeClr>
                  </a:outerShdw>
                </a:effectLst>
              </a:rPr>
              <a:t> </a:t>
            </a:r>
            <a:r>
              <a:rPr lang="en-US" sz="2000" b="1" dirty="0">
                <a:ln w="0"/>
                <a:solidFill>
                  <a:schemeClr val="bg1"/>
                </a:solidFill>
                <a:effectLst>
                  <a:outerShdw blurRad="38100" dist="19050" dir="2700000" algn="tl" rotWithShape="0">
                    <a:schemeClr val="dk1">
                      <a:alpha val="40000"/>
                    </a:schemeClr>
                  </a:outerShdw>
                </a:effectLst>
              </a:rPr>
              <a:t>PS-PVR </a:t>
            </a:r>
          </a:p>
        </p:txBody>
      </p:sp>
    </p:spTree>
    <p:extLst>
      <p:ext uri="{BB962C8B-B14F-4D97-AF65-F5344CB8AC3E}">
        <p14:creationId xmlns:p14="http://schemas.microsoft.com/office/powerpoint/2010/main" val="106954604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15385</TotalTime>
  <Words>7540</Words>
  <Application>Microsoft Macintosh PowerPoint</Application>
  <PresentationFormat>On-screen Show (4:3)</PresentationFormat>
  <Paragraphs>1114</Paragraphs>
  <Slides>68</Slides>
  <Notes>25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68</vt:i4>
      </vt:variant>
    </vt:vector>
  </HeadingPairs>
  <TitlesOfParts>
    <vt:vector size="81" baseType="lpstr">
      <vt:lpstr>MS PGothic</vt:lpstr>
      <vt:lpstr>PingFang SC Semibold</vt:lpstr>
      <vt:lpstr>Arial</vt:lpstr>
      <vt:lpstr>Calibri</vt:lpstr>
      <vt:lpstr>Courier New</vt:lpstr>
      <vt:lpstr>Engravers MT</vt:lpstr>
      <vt:lpstr>Gill Sans</vt:lpstr>
      <vt:lpstr>Mangal</vt:lpstr>
      <vt:lpstr>System Font Bold</vt:lpstr>
      <vt:lpstr>System Font Regular</vt:lpstr>
      <vt:lpstr>Times New Roman</vt:lpstr>
      <vt:lpstr>Wingdings</vt:lpstr>
      <vt:lpstr>Custom Design</vt:lpstr>
      <vt:lpstr>Peer Stakeholder-Product Validation Review (PS-PVR)  For the Provisional Maturity of GOES-16 GLM   L2 Lightning Product</vt:lpstr>
      <vt:lpstr>Outline</vt:lpstr>
      <vt:lpstr>Review of Beta Maturity </vt:lpstr>
      <vt:lpstr>Review: Time-Line/Context</vt:lpstr>
      <vt:lpstr>Review:  PLPTs</vt:lpstr>
      <vt:lpstr>Path to Provisional - Risks (Summary Status at PS-PVR Beta)</vt:lpstr>
      <vt:lpstr>WRs Needing Resolution for Provisional (Known on 09 Jun 2017 Beta PS-PVR)</vt:lpstr>
      <vt:lpstr>WRs Needing Resolution for Provisional (Known on 09 Jun 2017 Beta PS-PVR) … cont.</vt:lpstr>
      <vt:lpstr>WRs Needing Resolution for Provisional (Discovered since Beta PS-PVR)</vt:lpstr>
      <vt:lpstr>Product quality evaluation</vt:lpstr>
      <vt:lpstr>Top Level Evaluation</vt:lpstr>
      <vt:lpstr>GOES-R Field Campaign Contributions to GLM</vt:lpstr>
      <vt:lpstr>PowerPoint Presentation</vt:lpstr>
      <vt:lpstr>PowerPoint Presentation</vt:lpstr>
      <vt:lpstr>Recent Success: Reduced Location Errors (PLPTs: 011)</vt:lpstr>
      <vt:lpstr>National weather service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Provisional Maturity Assessment</vt:lpstr>
      <vt:lpstr>Provisional Validation</vt:lpstr>
      <vt:lpstr>Provisional Validation</vt:lpstr>
      <vt:lpstr>Recommendation</vt:lpstr>
      <vt:lpstr>Path to full Validation Maturity</vt:lpstr>
      <vt:lpstr>WRs Needing Resolution for Full VAL</vt:lpstr>
      <vt:lpstr>WRs Needing Resolution for Full VAL (cont.)</vt:lpstr>
      <vt:lpstr>Other Actions Needed for Full VAL </vt:lpstr>
      <vt:lpstr>Another Blooming Example (WR 4697)</vt:lpstr>
      <vt:lpstr>Flash Splitting Example (WR 5232)</vt:lpstr>
      <vt:lpstr>Path to Full Validation – PLPT</vt:lpstr>
      <vt:lpstr>Performance Baseline Status</vt:lpstr>
      <vt:lpstr>Performance:  Flash DE &amp; FAR (PLPTs: 001, 003)</vt:lpstr>
      <vt:lpstr>Performance:  DE/FAR, INR (PLPTs: 001, 003, 011)</vt:lpstr>
      <vt:lpstr>Performance:  INR/time (PLPTs: 011)</vt:lpstr>
      <vt:lpstr>Performance:  INR/time (PLPTs: 011)</vt:lpstr>
      <vt:lpstr>Performance:  DE/FAR, INR/time (PLPTs: 002, 011)</vt:lpstr>
      <vt:lpstr>Performance:  INR/time (GLM vs. ISS/LIS) (PLPTs: 005, 011)</vt:lpstr>
      <vt:lpstr>Performance:  INR (Laser Beacon) (PLPTs: 011)</vt:lpstr>
      <vt:lpstr>Performance:  Energy Trending (PLPTs: 013)</vt:lpstr>
      <vt:lpstr>INR Priorities/Status (WR 4758) </vt:lpstr>
      <vt:lpstr>Path to Full Validation – Risks</vt:lpstr>
      <vt:lpstr>Summary &amp; Recommendations</vt:lpstr>
      <vt:lpstr>Summary</vt:lpstr>
      <vt:lpstr>Recommendation</vt:lpstr>
      <vt:lpstr>Backup – HIGHLIGHTS OF                     INDIVIDUAL PLPTs</vt:lpstr>
      <vt:lpstr>Performance:  Flash DE &amp; FAR (PLPTs: 001, 003)</vt:lpstr>
      <vt:lpstr>Performance:  DE/FAR, INR/time (PLPTs: 002, 011)</vt:lpstr>
      <vt:lpstr>Performance:  DE/FAR, INR/time (PLPTs: 002, 011)</vt:lpstr>
      <vt:lpstr>PowerPoint Presentation</vt:lpstr>
      <vt:lpstr>Performance:  DE  (difficulty with detecting flashes in inverted polarity storms) (PLPTs: 002)</vt:lpstr>
      <vt:lpstr>Performance:  DE/FAR, INR/time (PLPTs: 002, 004, 011)</vt:lpstr>
      <vt:lpstr>Performance:  DE (PLPTs: 002, 006)</vt:lpstr>
      <vt:lpstr>Performance:  DCC Trending  (PLPTs: 012)</vt:lpstr>
      <vt:lpstr>GLM Level 2 Filtering (LCFA)</vt:lpstr>
      <vt:lpstr>Current L2 Filtering</vt:lpstr>
      <vt:lpstr>Current L2 Filtering (cont.)</vt:lpstr>
      <vt:lpstr>Concept of New L2 Filtering</vt:lpstr>
      <vt:lpstr>Datasets</vt:lpstr>
      <vt:lpstr>LCFA Putback Algorithm</vt:lpstr>
      <vt:lpstr>Putback Algorithm Results</vt:lpstr>
      <vt:lpstr>Putback Algorithm Results (cont)</vt:lpstr>
      <vt:lpstr>Putback Algorithm Results (cont)</vt:lpstr>
      <vt:lpstr>Summary</vt:lpstr>
      <vt:lpstr>Optimizing Coherency Algorithm</vt:lpstr>
    </vt:vector>
  </TitlesOfParts>
  <Company>NOAA / NESDIS / STAR</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Xiangqian Wu</dc:creator>
  <cp:lastModifiedBy>Koshak, William J. (MSFC-ST11)</cp:lastModifiedBy>
  <cp:revision>329</cp:revision>
  <cp:lastPrinted>2018-01-12T15:14:22Z</cp:lastPrinted>
  <dcterms:created xsi:type="dcterms:W3CDTF">2017-02-26T14:41:57Z</dcterms:created>
  <dcterms:modified xsi:type="dcterms:W3CDTF">2019-03-01T15:13:21Z</dcterms:modified>
</cp:coreProperties>
</file>